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7"/>
  </p:notesMasterIdLst>
  <p:handoutMasterIdLst>
    <p:handoutMasterId r:id="rId18"/>
  </p:handoutMasterIdLst>
  <p:sldIdLst>
    <p:sldId id="256" r:id="rId6"/>
    <p:sldId id="277" r:id="rId7"/>
    <p:sldId id="279" r:id="rId8"/>
    <p:sldId id="280" r:id="rId9"/>
    <p:sldId id="278" r:id="rId10"/>
    <p:sldId id="291" r:id="rId11"/>
    <p:sldId id="290" r:id="rId12"/>
    <p:sldId id="285" r:id="rId13"/>
    <p:sldId id="292" r:id="rId14"/>
    <p:sldId id="281" r:id="rId15"/>
    <p:sldId id="283" r:id="rId16"/>
  </p:sldIdLst>
  <p:sldSz cx="9144000" cy="6858000" type="screen4x3"/>
  <p:notesSz cx="6670675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1" autoAdjust="0"/>
    <p:restoredTop sz="86111" autoAdjust="0"/>
  </p:normalViewPr>
  <p:slideViewPr>
    <p:cSldViewPr>
      <p:cViewPr>
        <p:scale>
          <a:sx n="85" d="100"/>
          <a:sy n="85" d="100"/>
        </p:scale>
        <p:origin x="-1978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2E5DD0-A8C6-4DCB-9ED5-05A4DC17FB7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6B798C-262D-4159-B49D-3B95CFED8AD1}">
      <dgm:prSet/>
      <dgm:spPr/>
      <dgm:t>
        <a:bodyPr/>
        <a:lstStyle/>
        <a:p>
          <a:pPr rtl="0"/>
          <a:r>
            <a:rPr lang="en-US" b="1" dirty="0" smtClean="0"/>
            <a:t>An incident is an unplanned or undesired event that can cause injury, asset damage and/or impact the environment or reputation.</a:t>
          </a:r>
          <a:endParaRPr lang="en-US" b="1" dirty="0"/>
        </a:p>
      </dgm:t>
    </dgm:pt>
    <dgm:pt modelId="{008E46A7-BA79-4070-B8F6-02D5846ABF66}" type="parTrans" cxnId="{EF243E32-52A4-4F35-9A31-F8E346E0B4C5}">
      <dgm:prSet/>
      <dgm:spPr/>
      <dgm:t>
        <a:bodyPr/>
        <a:lstStyle/>
        <a:p>
          <a:endParaRPr lang="en-US"/>
        </a:p>
      </dgm:t>
    </dgm:pt>
    <dgm:pt modelId="{85B399BC-1E5B-4015-BBE9-475278C9DC59}" type="sibTrans" cxnId="{EF243E32-52A4-4F35-9A31-F8E346E0B4C5}">
      <dgm:prSet/>
      <dgm:spPr/>
      <dgm:t>
        <a:bodyPr/>
        <a:lstStyle/>
        <a:p>
          <a:endParaRPr lang="en-US"/>
        </a:p>
      </dgm:t>
    </dgm:pt>
    <dgm:pt modelId="{8B16D568-580F-4286-9A84-B213BCD2C236}" type="pres">
      <dgm:prSet presAssocID="{702E5DD0-A8C6-4DCB-9ED5-05A4DC17FB72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8CEC602-722C-4A41-A3BD-A6C5A4B897E0}" type="pres">
      <dgm:prSet presAssocID="{396B798C-262D-4159-B49D-3B95CFED8AD1}" presName="circ1TxSh" presStyleLbl="vennNode1" presStyleIdx="0" presStyleCnt="1" custScaleX="145833"/>
      <dgm:spPr/>
      <dgm:t>
        <a:bodyPr/>
        <a:lstStyle/>
        <a:p>
          <a:endParaRPr lang="en-US"/>
        </a:p>
      </dgm:t>
    </dgm:pt>
  </dgm:ptLst>
  <dgm:cxnLst>
    <dgm:cxn modelId="{EF243E32-52A4-4F35-9A31-F8E346E0B4C5}" srcId="{702E5DD0-A8C6-4DCB-9ED5-05A4DC17FB72}" destId="{396B798C-262D-4159-B49D-3B95CFED8AD1}" srcOrd="0" destOrd="0" parTransId="{008E46A7-BA79-4070-B8F6-02D5846ABF66}" sibTransId="{85B399BC-1E5B-4015-BBE9-475278C9DC59}"/>
    <dgm:cxn modelId="{F2A55709-296C-47DC-A3E8-974973628ECB}" type="presOf" srcId="{396B798C-262D-4159-B49D-3B95CFED8AD1}" destId="{A8CEC602-722C-4A41-A3BD-A6C5A4B897E0}" srcOrd="0" destOrd="0" presId="urn:microsoft.com/office/officeart/2005/8/layout/venn1"/>
    <dgm:cxn modelId="{3C6B5B44-4FD2-4EDA-BE5B-8CAE7CC991E6}" type="presOf" srcId="{702E5DD0-A8C6-4DCB-9ED5-05A4DC17FB72}" destId="{8B16D568-580F-4286-9A84-B213BCD2C236}" srcOrd="0" destOrd="0" presId="urn:microsoft.com/office/officeart/2005/8/layout/venn1"/>
    <dgm:cxn modelId="{86C6C493-1DF4-4BE1-9F74-875D0A939F0B}" type="presParOf" srcId="{8B16D568-580F-4286-9A84-B213BCD2C236}" destId="{A8CEC602-722C-4A41-A3BD-A6C5A4B897E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990447-6B25-416A-80C8-473DCA3EE915}" type="doc">
      <dgm:prSet loTypeId="urn:microsoft.com/office/officeart/2005/8/layout/pyramid1" loCatId="pyramid" qsTypeId="urn:microsoft.com/office/officeart/2005/8/quickstyle/simple1" qsCatId="simple" csTypeId="urn:microsoft.com/office/officeart/2005/8/colors/colorful2" csCatId="colorful" phldr="1"/>
      <dgm:spPr/>
    </dgm:pt>
    <dgm:pt modelId="{543793FF-17E3-4A7D-884B-A39772713874}">
      <dgm:prSet phldrT="[Text]"/>
      <dgm:spPr/>
      <dgm:t>
        <a:bodyPr/>
        <a:lstStyle/>
        <a:p>
          <a:r>
            <a:rPr lang="en-US" dirty="0" smtClean="0"/>
            <a:t>1</a:t>
          </a:r>
          <a:br>
            <a:rPr lang="en-US" dirty="0" smtClean="0"/>
          </a:br>
          <a:r>
            <a:rPr lang="en-US" dirty="0" smtClean="0"/>
            <a:t>Fatality</a:t>
          </a:r>
          <a:endParaRPr lang="en-US" dirty="0"/>
        </a:p>
      </dgm:t>
    </dgm:pt>
    <dgm:pt modelId="{7D1A5385-512C-4989-B88B-2F03E1E2A3D1}" type="parTrans" cxnId="{064906F5-AFBD-456A-A9ED-EB998C3F87B2}">
      <dgm:prSet/>
      <dgm:spPr/>
      <dgm:t>
        <a:bodyPr/>
        <a:lstStyle/>
        <a:p>
          <a:endParaRPr lang="en-US"/>
        </a:p>
      </dgm:t>
    </dgm:pt>
    <dgm:pt modelId="{3FCE4D31-F508-4F1B-9BE0-36F8F6267379}" type="sibTrans" cxnId="{064906F5-AFBD-456A-A9ED-EB998C3F87B2}">
      <dgm:prSet/>
      <dgm:spPr/>
      <dgm:t>
        <a:bodyPr/>
        <a:lstStyle/>
        <a:p>
          <a:endParaRPr lang="en-US"/>
        </a:p>
      </dgm:t>
    </dgm:pt>
    <dgm:pt modelId="{8B592A9C-B6BC-4EE6-8EFE-8522A9A34D12}">
      <dgm:prSet phldrT="[Text]"/>
      <dgm:spPr/>
      <dgm:t>
        <a:bodyPr/>
        <a:lstStyle/>
        <a:p>
          <a:r>
            <a:rPr lang="en-US" dirty="0" smtClean="0"/>
            <a:t>30 </a:t>
          </a:r>
          <a:br>
            <a:rPr lang="en-US" dirty="0" smtClean="0"/>
          </a:br>
          <a:r>
            <a:rPr lang="en-US" dirty="0" smtClean="0"/>
            <a:t>Lost Work Cases</a:t>
          </a:r>
          <a:endParaRPr lang="en-US" dirty="0"/>
        </a:p>
      </dgm:t>
    </dgm:pt>
    <dgm:pt modelId="{EF3C73E3-4BAA-4184-8688-FCDBC2C6EA67}" type="parTrans" cxnId="{D0A7F9DE-E104-4BC2-95C1-B36434C50E5F}">
      <dgm:prSet/>
      <dgm:spPr/>
      <dgm:t>
        <a:bodyPr/>
        <a:lstStyle/>
        <a:p>
          <a:endParaRPr lang="en-US"/>
        </a:p>
      </dgm:t>
    </dgm:pt>
    <dgm:pt modelId="{87DA028D-C1A2-4792-8B3F-DF53DE7DAAF2}" type="sibTrans" cxnId="{D0A7F9DE-E104-4BC2-95C1-B36434C50E5F}">
      <dgm:prSet/>
      <dgm:spPr/>
      <dgm:t>
        <a:bodyPr/>
        <a:lstStyle/>
        <a:p>
          <a:endParaRPr lang="en-US"/>
        </a:p>
      </dgm:t>
    </dgm:pt>
    <dgm:pt modelId="{B4858A65-DFF1-4CE1-8E67-BB40ECF5376E}">
      <dgm:prSet phldrT="[Text]"/>
      <dgm:spPr/>
      <dgm:t>
        <a:bodyPr/>
        <a:lstStyle/>
        <a:p>
          <a:r>
            <a:rPr lang="en-US" dirty="0" smtClean="0"/>
            <a:t>300 </a:t>
          </a:r>
          <a:br>
            <a:rPr lang="en-US" dirty="0" smtClean="0"/>
          </a:br>
          <a:r>
            <a:rPr lang="en-US" dirty="0" smtClean="0"/>
            <a:t>Total Recordable Cases</a:t>
          </a:r>
          <a:endParaRPr lang="en-US" dirty="0"/>
        </a:p>
      </dgm:t>
    </dgm:pt>
    <dgm:pt modelId="{2396746C-F669-4FBA-9A87-315C5D0E5B9D}" type="parTrans" cxnId="{67092A42-BE4E-4E6A-B636-148B3246C367}">
      <dgm:prSet/>
      <dgm:spPr/>
      <dgm:t>
        <a:bodyPr/>
        <a:lstStyle/>
        <a:p>
          <a:endParaRPr lang="en-US"/>
        </a:p>
      </dgm:t>
    </dgm:pt>
    <dgm:pt modelId="{6F8D70B7-90C9-40BB-8B3D-EDF0A55717A8}" type="sibTrans" cxnId="{67092A42-BE4E-4E6A-B636-148B3246C367}">
      <dgm:prSet/>
      <dgm:spPr/>
      <dgm:t>
        <a:bodyPr/>
        <a:lstStyle/>
        <a:p>
          <a:endParaRPr lang="en-US"/>
        </a:p>
      </dgm:t>
    </dgm:pt>
    <dgm:pt modelId="{60B8F34A-7078-4162-BD23-66AB30F592BD}">
      <dgm:prSet phldrT="[Text]"/>
      <dgm:spPr/>
      <dgm:t>
        <a:bodyPr/>
        <a:lstStyle/>
        <a:p>
          <a:r>
            <a:rPr lang="en-US" dirty="0" smtClean="0"/>
            <a:t>3000</a:t>
          </a:r>
          <a:br>
            <a:rPr lang="en-US" dirty="0" smtClean="0"/>
          </a:br>
          <a:r>
            <a:rPr lang="en-US" dirty="0" smtClean="0"/>
            <a:t>Near Misses</a:t>
          </a:r>
          <a:endParaRPr lang="en-US" dirty="0"/>
        </a:p>
      </dgm:t>
    </dgm:pt>
    <dgm:pt modelId="{F4556D4F-F371-4060-992E-9E34810B4F19}" type="parTrans" cxnId="{2F72BCBB-D4E0-46E4-BB03-10CAB4B88022}">
      <dgm:prSet/>
      <dgm:spPr/>
      <dgm:t>
        <a:bodyPr/>
        <a:lstStyle/>
        <a:p>
          <a:endParaRPr lang="en-US"/>
        </a:p>
      </dgm:t>
    </dgm:pt>
    <dgm:pt modelId="{4B49D5CA-E835-493F-AD88-2D39F85031BA}" type="sibTrans" cxnId="{2F72BCBB-D4E0-46E4-BB03-10CAB4B88022}">
      <dgm:prSet/>
      <dgm:spPr/>
      <dgm:t>
        <a:bodyPr/>
        <a:lstStyle/>
        <a:p>
          <a:endParaRPr lang="en-US"/>
        </a:p>
      </dgm:t>
    </dgm:pt>
    <dgm:pt modelId="{A3E35C52-E17F-41D0-BDB1-C61343C5DB16}">
      <dgm:prSet phldrT="[Text]"/>
      <dgm:spPr/>
      <dgm:t>
        <a:bodyPr/>
        <a:lstStyle/>
        <a:p>
          <a:r>
            <a:rPr lang="en-US" dirty="0" smtClean="0"/>
            <a:t>300000</a:t>
          </a:r>
          <a:br>
            <a:rPr lang="en-US" dirty="0" smtClean="0"/>
          </a:br>
          <a:r>
            <a:rPr lang="en-US" dirty="0" smtClean="0"/>
            <a:t>Unsafe acts &amp; conditions</a:t>
          </a:r>
          <a:endParaRPr lang="en-US" dirty="0"/>
        </a:p>
      </dgm:t>
    </dgm:pt>
    <dgm:pt modelId="{1F59FA31-7BEC-4C22-BD6F-5AD613E46BAD}" type="parTrans" cxnId="{FC58964F-016B-4699-B7BF-28DCA4D91C8A}">
      <dgm:prSet/>
      <dgm:spPr/>
      <dgm:t>
        <a:bodyPr/>
        <a:lstStyle/>
        <a:p>
          <a:endParaRPr lang="en-US"/>
        </a:p>
      </dgm:t>
    </dgm:pt>
    <dgm:pt modelId="{05DB356A-332F-4FC3-B7A3-AED00D6A5483}" type="sibTrans" cxnId="{FC58964F-016B-4699-B7BF-28DCA4D91C8A}">
      <dgm:prSet/>
      <dgm:spPr/>
      <dgm:t>
        <a:bodyPr/>
        <a:lstStyle/>
        <a:p>
          <a:endParaRPr lang="en-US"/>
        </a:p>
      </dgm:t>
    </dgm:pt>
    <dgm:pt modelId="{F9349321-E008-46F3-A258-6225D27033AF}" type="pres">
      <dgm:prSet presAssocID="{DC990447-6B25-416A-80C8-473DCA3EE915}" presName="Name0" presStyleCnt="0">
        <dgm:presLayoutVars>
          <dgm:dir/>
          <dgm:animLvl val="lvl"/>
          <dgm:resizeHandles val="exact"/>
        </dgm:presLayoutVars>
      </dgm:prSet>
      <dgm:spPr/>
    </dgm:pt>
    <dgm:pt modelId="{4BDE3D7A-98A7-47FD-9A0F-110CF0F94A70}" type="pres">
      <dgm:prSet presAssocID="{543793FF-17E3-4A7D-884B-A39772713874}" presName="Name8" presStyleCnt="0"/>
      <dgm:spPr/>
    </dgm:pt>
    <dgm:pt modelId="{95DE3FF0-B3B2-45F7-977C-7E9103DE8118}" type="pres">
      <dgm:prSet presAssocID="{543793FF-17E3-4A7D-884B-A39772713874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EC2F7-3D6A-4BAE-B090-44C970A684AE}" type="pres">
      <dgm:prSet presAssocID="{543793FF-17E3-4A7D-884B-A3977271387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DB36F4-F576-439C-8B74-21FD0169B77D}" type="pres">
      <dgm:prSet presAssocID="{8B592A9C-B6BC-4EE6-8EFE-8522A9A34D12}" presName="Name8" presStyleCnt="0"/>
      <dgm:spPr/>
    </dgm:pt>
    <dgm:pt modelId="{9FEBF87C-D895-4071-804D-7530FC8C0DFD}" type="pres">
      <dgm:prSet presAssocID="{8B592A9C-B6BC-4EE6-8EFE-8522A9A34D12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75E9FF-D9F2-4773-B421-2F9C7BFD3D27}" type="pres">
      <dgm:prSet presAssocID="{8B592A9C-B6BC-4EE6-8EFE-8522A9A34D1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0F2DA5-9FD5-4627-AA49-1158AFBB5200}" type="pres">
      <dgm:prSet presAssocID="{B4858A65-DFF1-4CE1-8E67-BB40ECF5376E}" presName="Name8" presStyleCnt="0"/>
      <dgm:spPr/>
    </dgm:pt>
    <dgm:pt modelId="{A1458B7E-8059-42ED-A5A8-C792B932F8CC}" type="pres">
      <dgm:prSet presAssocID="{B4858A65-DFF1-4CE1-8E67-BB40ECF5376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B6AC0F-03AA-464E-BDFD-455001BFA0F3}" type="pres">
      <dgm:prSet presAssocID="{B4858A65-DFF1-4CE1-8E67-BB40ECF5376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336C82-E943-4ED3-A808-9CC066B3D818}" type="pres">
      <dgm:prSet presAssocID="{60B8F34A-7078-4162-BD23-66AB30F592BD}" presName="Name8" presStyleCnt="0"/>
      <dgm:spPr/>
    </dgm:pt>
    <dgm:pt modelId="{E9BF5148-4283-4CD4-BA16-7D716544E4C4}" type="pres">
      <dgm:prSet presAssocID="{60B8F34A-7078-4162-BD23-66AB30F592BD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A4F27A-19CD-434D-A59B-FD0C354D8381}" type="pres">
      <dgm:prSet presAssocID="{60B8F34A-7078-4162-BD23-66AB30F592B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DD6B52-79DC-4017-8BBA-E4709CD5C9B1}" type="pres">
      <dgm:prSet presAssocID="{A3E35C52-E17F-41D0-BDB1-C61343C5DB16}" presName="Name8" presStyleCnt="0"/>
      <dgm:spPr/>
    </dgm:pt>
    <dgm:pt modelId="{A91477C6-8EDD-4A81-9C0E-48EFDAB3A85A}" type="pres">
      <dgm:prSet presAssocID="{A3E35C52-E17F-41D0-BDB1-C61343C5DB16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A135A-1CDD-49FB-A1C3-230E75AAD82A}" type="pres">
      <dgm:prSet presAssocID="{A3E35C52-E17F-41D0-BDB1-C61343C5DB1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092A42-BE4E-4E6A-B636-148B3246C367}" srcId="{DC990447-6B25-416A-80C8-473DCA3EE915}" destId="{B4858A65-DFF1-4CE1-8E67-BB40ECF5376E}" srcOrd="2" destOrd="0" parTransId="{2396746C-F669-4FBA-9A87-315C5D0E5B9D}" sibTransId="{6F8D70B7-90C9-40BB-8B3D-EDF0A55717A8}"/>
    <dgm:cxn modelId="{56ADFDED-7D6E-440A-BB06-F735CE9846CD}" type="presOf" srcId="{60B8F34A-7078-4162-BD23-66AB30F592BD}" destId="{E9BF5148-4283-4CD4-BA16-7D716544E4C4}" srcOrd="0" destOrd="0" presId="urn:microsoft.com/office/officeart/2005/8/layout/pyramid1"/>
    <dgm:cxn modelId="{C23966B5-D3E1-49C2-B3ED-D45A9FB44FDC}" type="presOf" srcId="{A3E35C52-E17F-41D0-BDB1-C61343C5DB16}" destId="{AF4A135A-1CDD-49FB-A1C3-230E75AAD82A}" srcOrd="1" destOrd="0" presId="urn:microsoft.com/office/officeart/2005/8/layout/pyramid1"/>
    <dgm:cxn modelId="{C281AEDB-511D-4951-A11A-58D04F0A054D}" type="presOf" srcId="{B4858A65-DFF1-4CE1-8E67-BB40ECF5376E}" destId="{CEB6AC0F-03AA-464E-BDFD-455001BFA0F3}" srcOrd="1" destOrd="0" presId="urn:microsoft.com/office/officeart/2005/8/layout/pyramid1"/>
    <dgm:cxn modelId="{079673BE-B1DC-448B-9377-78E3127EE714}" type="presOf" srcId="{A3E35C52-E17F-41D0-BDB1-C61343C5DB16}" destId="{A91477C6-8EDD-4A81-9C0E-48EFDAB3A85A}" srcOrd="0" destOrd="0" presId="urn:microsoft.com/office/officeart/2005/8/layout/pyramid1"/>
    <dgm:cxn modelId="{FC58964F-016B-4699-B7BF-28DCA4D91C8A}" srcId="{DC990447-6B25-416A-80C8-473DCA3EE915}" destId="{A3E35C52-E17F-41D0-BDB1-C61343C5DB16}" srcOrd="4" destOrd="0" parTransId="{1F59FA31-7BEC-4C22-BD6F-5AD613E46BAD}" sibTransId="{05DB356A-332F-4FC3-B7A3-AED00D6A5483}"/>
    <dgm:cxn modelId="{4EB0AA0E-31A7-4427-B1AB-AB4A6D5C7D85}" type="presOf" srcId="{DC990447-6B25-416A-80C8-473DCA3EE915}" destId="{F9349321-E008-46F3-A258-6225D27033AF}" srcOrd="0" destOrd="0" presId="urn:microsoft.com/office/officeart/2005/8/layout/pyramid1"/>
    <dgm:cxn modelId="{D0A7F9DE-E104-4BC2-95C1-B36434C50E5F}" srcId="{DC990447-6B25-416A-80C8-473DCA3EE915}" destId="{8B592A9C-B6BC-4EE6-8EFE-8522A9A34D12}" srcOrd="1" destOrd="0" parTransId="{EF3C73E3-4BAA-4184-8688-FCDBC2C6EA67}" sibTransId="{87DA028D-C1A2-4792-8B3F-DF53DE7DAAF2}"/>
    <dgm:cxn modelId="{7FD0132F-48DE-4208-8B5F-88F237DA9218}" type="presOf" srcId="{543793FF-17E3-4A7D-884B-A39772713874}" destId="{AF4EC2F7-3D6A-4BAE-B090-44C970A684AE}" srcOrd="1" destOrd="0" presId="urn:microsoft.com/office/officeart/2005/8/layout/pyramid1"/>
    <dgm:cxn modelId="{41BC901B-CC74-49C7-9650-54EBE5D189CF}" type="presOf" srcId="{B4858A65-DFF1-4CE1-8E67-BB40ECF5376E}" destId="{A1458B7E-8059-42ED-A5A8-C792B932F8CC}" srcOrd="0" destOrd="0" presId="urn:microsoft.com/office/officeart/2005/8/layout/pyramid1"/>
    <dgm:cxn modelId="{8149AFEA-C5D6-4173-BF92-76FF66D912BC}" type="presOf" srcId="{8B592A9C-B6BC-4EE6-8EFE-8522A9A34D12}" destId="{0575E9FF-D9F2-4773-B421-2F9C7BFD3D27}" srcOrd="1" destOrd="0" presId="urn:microsoft.com/office/officeart/2005/8/layout/pyramid1"/>
    <dgm:cxn modelId="{2F72BCBB-D4E0-46E4-BB03-10CAB4B88022}" srcId="{DC990447-6B25-416A-80C8-473DCA3EE915}" destId="{60B8F34A-7078-4162-BD23-66AB30F592BD}" srcOrd="3" destOrd="0" parTransId="{F4556D4F-F371-4060-992E-9E34810B4F19}" sibTransId="{4B49D5CA-E835-493F-AD88-2D39F85031BA}"/>
    <dgm:cxn modelId="{064906F5-AFBD-456A-A9ED-EB998C3F87B2}" srcId="{DC990447-6B25-416A-80C8-473DCA3EE915}" destId="{543793FF-17E3-4A7D-884B-A39772713874}" srcOrd="0" destOrd="0" parTransId="{7D1A5385-512C-4989-B88B-2F03E1E2A3D1}" sibTransId="{3FCE4D31-F508-4F1B-9BE0-36F8F6267379}"/>
    <dgm:cxn modelId="{88F3BF14-5F4F-4C34-964E-BCBFC436881E}" type="presOf" srcId="{8B592A9C-B6BC-4EE6-8EFE-8522A9A34D12}" destId="{9FEBF87C-D895-4071-804D-7530FC8C0DFD}" srcOrd="0" destOrd="0" presId="urn:microsoft.com/office/officeart/2005/8/layout/pyramid1"/>
    <dgm:cxn modelId="{D28F541C-1FED-4A5D-8310-D5095047A308}" type="presOf" srcId="{60B8F34A-7078-4162-BD23-66AB30F592BD}" destId="{47A4F27A-19CD-434D-A59B-FD0C354D8381}" srcOrd="1" destOrd="0" presId="urn:microsoft.com/office/officeart/2005/8/layout/pyramid1"/>
    <dgm:cxn modelId="{05B31987-59EA-407A-B593-CF597E1DA5F2}" type="presOf" srcId="{543793FF-17E3-4A7D-884B-A39772713874}" destId="{95DE3FF0-B3B2-45F7-977C-7E9103DE8118}" srcOrd="0" destOrd="0" presId="urn:microsoft.com/office/officeart/2005/8/layout/pyramid1"/>
    <dgm:cxn modelId="{C095B996-121C-47EB-B59C-28263E1565E4}" type="presParOf" srcId="{F9349321-E008-46F3-A258-6225D27033AF}" destId="{4BDE3D7A-98A7-47FD-9A0F-110CF0F94A70}" srcOrd="0" destOrd="0" presId="urn:microsoft.com/office/officeart/2005/8/layout/pyramid1"/>
    <dgm:cxn modelId="{1DDD69B8-ED65-42BB-A1AF-68BDD9DD1606}" type="presParOf" srcId="{4BDE3D7A-98A7-47FD-9A0F-110CF0F94A70}" destId="{95DE3FF0-B3B2-45F7-977C-7E9103DE8118}" srcOrd="0" destOrd="0" presId="urn:microsoft.com/office/officeart/2005/8/layout/pyramid1"/>
    <dgm:cxn modelId="{4F54C12E-452E-41E2-98BF-690B5908F4F5}" type="presParOf" srcId="{4BDE3D7A-98A7-47FD-9A0F-110CF0F94A70}" destId="{AF4EC2F7-3D6A-4BAE-B090-44C970A684AE}" srcOrd="1" destOrd="0" presId="urn:microsoft.com/office/officeart/2005/8/layout/pyramid1"/>
    <dgm:cxn modelId="{322F1750-E956-470D-AE3C-9BC7660AAD74}" type="presParOf" srcId="{F9349321-E008-46F3-A258-6225D27033AF}" destId="{36DB36F4-F576-439C-8B74-21FD0169B77D}" srcOrd="1" destOrd="0" presId="urn:microsoft.com/office/officeart/2005/8/layout/pyramid1"/>
    <dgm:cxn modelId="{15C8A468-6FAB-499E-B69D-B2DB1080B8EA}" type="presParOf" srcId="{36DB36F4-F576-439C-8B74-21FD0169B77D}" destId="{9FEBF87C-D895-4071-804D-7530FC8C0DFD}" srcOrd="0" destOrd="0" presId="urn:microsoft.com/office/officeart/2005/8/layout/pyramid1"/>
    <dgm:cxn modelId="{405EE272-90D3-49F9-B4DC-CD8603248EC1}" type="presParOf" srcId="{36DB36F4-F576-439C-8B74-21FD0169B77D}" destId="{0575E9FF-D9F2-4773-B421-2F9C7BFD3D27}" srcOrd="1" destOrd="0" presId="urn:microsoft.com/office/officeart/2005/8/layout/pyramid1"/>
    <dgm:cxn modelId="{0DF0AF37-8253-47CC-AD15-4B456065E602}" type="presParOf" srcId="{F9349321-E008-46F3-A258-6225D27033AF}" destId="{CF0F2DA5-9FD5-4627-AA49-1158AFBB5200}" srcOrd="2" destOrd="0" presId="urn:microsoft.com/office/officeart/2005/8/layout/pyramid1"/>
    <dgm:cxn modelId="{FAC17341-FA88-4A61-A4FF-173243D92DFD}" type="presParOf" srcId="{CF0F2DA5-9FD5-4627-AA49-1158AFBB5200}" destId="{A1458B7E-8059-42ED-A5A8-C792B932F8CC}" srcOrd="0" destOrd="0" presId="urn:microsoft.com/office/officeart/2005/8/layout/pyramid1"/>
    <dgm:cxn modelId="{8861608F-D53F-48DC-98C9-7948E336A25F}" type="presParOf" srcId="{CF0F2DA5-9FD5-4627-AA49-1158AFBB5200}" destId="{CEB6AC0F-03AA-464E-BDFD-455001BFA0F3}" srcOrd="1" destOrd="0" presId="urn:microsoft.com/office/officeart/2005/8/layout/pyramid1"/>
    <dgm:cxn modelId="{23446E27-9BBE-41CF-B4EF-3F220922453A}" type="presParOf" srcId="{F9349321-E008-46F3-A258-6225D27033AF}" destId="{BE336C82-E943-4ED3-A808-9CC066B3D818}" srcOrd="3" destOrd="0" presId="urn:microsoft.com/office/officeart/2005/8/layout/pyramid1"/>
    <dgm:cxn modelId="{CCAE93B5-34B6-40E1-9F8F-92839E22C396}" type="presParOf" srcId="{BE336C82-E943-4ED3-A808-9CC066B3D818}" destId="{E9BF5148-4283-4CD4-BA16-7D716544E4C4}" srcOrd="0" destOrd="0" presId="urn:microsoft.com/office/officeart/2005/8/layout/pyramid1"/>
    <dgm:cxn modelId="{E6D9470A-8660-4D66-BCD9-93F46B74AACA}" type="presParOf" srcId="{BE336C82-E943-4ED3-A808-9CC066B3D818}" destId="{47A4F27A-19CD-434D-A59B-FD0C354D8381}" srcOrd="1" destOrd="0" presId="urn:microsoft.com/office/officeart/2005/8/layout/pyramid1"/>
    <dgm:cxn modelId="{876A0A71-2D5D-476E-93AA-C1290BEAFC8E}" type="presParOf" srcId="{F9349321-E008-46F3-A258-6225D27033AF}" destId="{31DD6B52-79DC-4017-8BBA-E4709CD5C9B1}" srcOrd="4" destOrd="0" presId="urn:microsoft.com/office/officeart/2005/8/layout/pyramid1"/>
    <dgm:cxn modelId="{71AC3CEF-CCA9-46DA-B31F-3A07A882C0F2}" type="presParOf" srcId="{31DD6B52-79DC-4017-8BBA-E4709CD5C9B1}" destId="{A91477C6-8EDD-4A81-9C0E-48EFDAB3A85A}" srcOrd="0" destOrd="0" presId="urn:microsoft.com/office/officeart/2005/8/layout/pyramid1"/>
    <dgm:cxn modelId="{36F4DC99-63A6-4277-A8B0-B5DFFFE203D7}" type="presParOf" srcId="{31DD6B52-79DC-4017-8BBA-E4709CD5C9B1}" destId="{AF4A135A-1CDD-49FB-A1C3-230E75AAD82A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990447-6B25-416A-80C8-473DCA3EE915}" type="doc">
      <dgm:prSet loTypeId="urn:microsoft.com/office/officeart/2005/8/layout/pyramid1" loCatId="pyramid" qsTypeId="urn:microsoft.com/office/officeart/2005/8/quickstyle/simple1" qsCatId="simple" csTypeId="urn:microsoft.com/office/officeart/2005/8/colors/colorful2" csCatId="colorful" phldr="1"/>
      <dgm:spPr/>
    </dgm:pt>
    <dgm:pt modelId="{543793FF-17E3-4A7D-884B-A39772713874}">
      <dgm:prSet phldrT="[Text]"/>
      <dgm:spPr/>
      <dgm:t>
        <a:bodyPr/>
        <a:lstStyle/>
        <a:p>
          <a:r>
            <a:rPr lang="en-US" dirty="0" smtClean="0"/>
            <a:t>2</a:t>
          </a:r>
          <a:br>
            <a:rPr lang="en-US" dirty="0" smtClean="0"/>
          </a:br>
          <a:r>
            <a:rPr lang="en-US" dirty="0" smtClean="0"/>
            <a:t>Fatalities</a:t>
          </a:r>
          <a:endParaRPr lang="en-US" dirty="0"/>
        </a:p>
      </dgm:t>
    </dgm:pt>
    <dgm:pt modelId="{7D1A5385-512C-4989-B88B-2F03E1E2A3D1}" type="parTrans" cxnId="{064906F5-AFBD-456A-A9ED-EB998C3F87B2}">
      <dgm:prSet/>
      <dgm:spPr/>
      <dgm:t>
        <a:bodyPr/>
        <a:lstStyle/>
        <a:p>
          <a:endParaRPr lang="en-US"/>
        </a:p>
      </dgm:t>
    </dgm:pt>
    <dgm:pt modelId="{3FCE4D31-F508-4F1B-9BE0-36F8F6267379}" type="sibTrans" cxnId="{064906F5-AFBD-456A-A9ED-EB998C3F87B2}">
      <dgm:prSet/>
      <dgm:spPr/>
      <dgm:t>
        <a:bodyPr/>
        <a:lstStyle/>
        <a:p>
          <a:endParaRPr lang="en-US"/>
        </a:p>
      </dgm:t>
    </dgm:pt>
    <dgm:pt modelId="{8B592A9C-B6BC-4EE6-8EFE-8522A9A34D12}">
      <dgm:prSet phldrT="[Text]"/>
      <dgm:spPr/>
      <dgm:t>
        <a:bodyPr/>
        <a:lstStyle/>
        <a:p>
          <a:r>
            <a:rPr lang="en-US" dirty="0" smtClean="0"/>
            <a:t>45 </a:t>
          </a:r>
          <a:br>
            <a:rPr lang="en-US" dirty="0" smtClean="0"/>
          </a:br>
          <a:r>
            <a:rPr lang="en-US" dirty="0" smtClean="0"/>
            <a:t>Lost Work Cases</a:t>
          </a:r>
          <a:endParaRPr lang="en-US" dirty="0"/>
        </a:p>
      </dgm:t>
    </dgm:pt>
    <dgm:pt modelId="{EF3C73E3-4BAA-4184-8688-FCDBC2C6EA67}" type="parTrans" cxnId="{D0A7F9DE-E104-4BC2-95C1-B36434C50E5F}">
      <dgm:prSet/>
      <dgm:spPr/>
      <dgm:t>
        <a:bodyPr/>
        <a:lstStyle/>
        <a:p>
          <a:endParaRPr lang="en-US"/>
        </a:p>
      </dgm:t>
    </dgm:pt>
    <dgm:pt modelId="{87DA028D-C1A2-4792-8B3F-DF53DE7DAAF2}" type="sibTrans" cxnId="{D0A7F9DE-E104-4BC2-95C1-B36434C50E5F}">
      <dgm:prSet/>
      <dgm:spPr/>
      <dgm:t>
        <a:bodyPr/>
        <a:lstStyle/>
        <a:p>
          <a:endParaRPr lang="en-US"/>
        </a:p>
      </dgm:t>
    </dgm:pt>
    <dgm:pt modelId="{B4858A65-DFF1-4CE1-8E67-BB40ECF5376E}">
      <dgm:prSet phldrT="[Text]"/>
      <dgm:spPr/>
      <dgm:t>
        <a:bodyPr/>
        <a:lstStyle/>
        <a:p>
          <a:r>
            <a:rPr lang="en-US" dirty="0" smtClean="0"/>
            <a:t>163 </a:t>
          </a:r>
          <a:br>
            <a:rPr lang="en-US" dirty="0" smtClean="0"/>
          </a:br>
          <a:r>
            <a:rPr lang="en-US" dirty="0" smtClean="0"/>
            <a:t>Total Recordable Cases</a:t>
          </a:r>
          <a:endParaRPr lang="en-US" dirty="0"/>
        </a:p>
      </dgm:t>
    </dgm:pt>
    <dgm:pt modelId="{2396746C-F669-4FBA-9A87-315C5D0E5B9D}" type="parTrans" cxnId="{67092A42-BE4E-4E6A-B636-148B3246C367}">
      <dgm:prSet/>
      <dgm:spPr/>
      <dgm:t>
        <a:bodyPr/>
        <a:lstStyle/>
        <a:p>
          <a:endParaRPr lang="en-US"/>
        </a:p>
      </dgm:t>
    </dgm:pt>
    <dgm:pt modelId="{6F8D70B7-90C9-40BB-8B3D-EDF0A55717A8}" type="sibTrans" cxnId="{67092A42-BE4E-4E6A-B636-148B3246C367}">
      <dgm:prSet/>
      <dgm:spPr/>
      <dgm:t>
        <a:bodyPr/>
        <a:lstStyle/>
        <a:p>
          <a:endParaRPr lang="en-US"/>
        </a:p>
      </dgm:t>
    </dgm:pt>
    <dgm:pt modelId="{60B8F34A-7078-4162-BD23-66AB30F592BD}">
      <dgm:prSet phldrT="[Text]"/>
      <dgm:spPr/>
      <dgm:t>
        <a:bodyPr/>
        <a:lstStyle/>
        <a:p>
          <a:r>
            <a:rPr lang="en-US" dirty="0" smtClean="0"/>
            <a:t>232</a:t>
          </a:r>
          <a:br>
            <a:rPr lang="en-US" dirty="0" smtClean="0"/>
          </a:br>
          <a:r>
            <a:rPr lang="en-US" dirty="0" smtClean="0"/>
            <a:t>Near Misses</a:t>
          </a:r>
          <a:endParaRPr lang="en-US" dirty="0"/>
        </a:p>
      </dgm:t>
    </dgm:pt>
    <dgm:pt modelId="{F4556D4F-F371-4060-992E-9E34810B4F19}" type="parTrans" cxnId="{2F72BCBB-D4E0-46E4-BB03-10CAB4B88022}">
      <dgm:prSet/>
      <dgm:spPr/>
      <dgm:t>
        <a:bodyPr/>
        <a:lstStyle/>
        <a:p>
          <a:endParaRPr lang="en-US"/>
        </a:p>
      </dgm:t>
    </dgm:pt>
    <dgm:pt modelId="{4B49D5CA-E835-493F-AD88-2D39F85031BA}" type="sibTrans" cxnId="{2F72BCBB-D4E0-46E4-BB03-10CAB4B88022}">
      <dgm:prSet/>
      <dgm:spPr/>
      <dgm:t>
        <a:bodyPr/>
        <a:lstStyle/>
        <a:p>
          <a:endParaRPr lang="en-US"/>
        </a:p>
      </dgm:t>
    </dgm:pt>
    <dgm:pt modelId="{A3E35C52-E17F-41D0-BDB1-C61343C5DB16}">
      <dgm:prSet phldrT="[Text]"/>
      <dgm:spPr/>
      <dgm:t>
        <a:bodyPr/>
        <a:lstStyle/>
        <a:p>
          <a:r>
            <a:rPr lang="en-US" dirty="0" smtClean="0"/>
            <a:t>282</a:t>
          </a:r>
          <a:br>
            <a:rPr lang="en-US" dirty="0" smtClean="0"/>
          </a:br>
          <a:r>
            <a:rPr lang="en-US" dirty="0" smtClean="0"/>
            <a:t>Unsafe acts &amp; conditions</a:t>
          </a:r>
          <a:endParaRPr lang="en-US" dirty="0"/>
        </a:p>
      </dgm:t>
    </dgm:pt>
    <dgm:pt modelId="{1F59FA31-7BEC-4C22-BD6F-5AD613E46BAD}" type="parTrans" cxnId="{FC58964F-016B-4699-B7BF-28DCA4D91C8A}">
      <dgm:prSet/>
      <dgm:spPr/>
      <dgm:t>
        <a:bodyPr/>
        <a:lstStyle/>
        <a:p>
          <a:endParaRPr lang="en-US"/>
        </a:p>
      </dgm:t>
    </dgm:pt>
    <dgm:pt modelId="{05DB356A-332F-4FC3-B7A3-AED00D6A5483}" type="sibTrans" cxnId="{FC58964F-016B-4699-B7BF-28DCA4D91C8A}">
      <dgm:prSet/>
      <dgm:spPr/>
      <dgm:t>
        <a:bodyPr/>
        <a:lstStyle/>
        <a:p>
          <a:endParaRPr lang="en-US"/>
        </a:p>
      </dgm:t>
    </dgm:pt>
    <dgm:pt modelId="{F9349321-E008-46F3-A258-6225D27033AF}" type="pres">
      <dgm:prSet presAssocID="{DC990447-6B25-416A-80C8-473DCA3EE915}" presName="Name0" presStyleCnt="0">
        <dgm:presLayoutVars>
          <dgm:dir/>
          <dgm:animLvl val="lvl"/>
          <dgm:resizeHandles val="exact"/>
        </dgm:presLayoutVars>
      </dgm:prSet>
      <dgm:spPr/>
    </dgm:pt>
    <dgm:pt modelId="{4BDE3D7A-98A7-47FD-9A0F-110CF0F94A70}" type="pres">
      <dgm:prSet presAssocID="{543793FF-17E3-4A7D-884B-A39772713874}" presName="Name8" presStyleCnt="0"/>
      <dgm:spPr/>
    </dgm:pt>
    <dgm:pt modelId="{95DE3FF0-B3B2-45F7-977C-7E9103DE8118}" type="pres">
      <dgm:prSet presAssocID="{543793FF-17E3-4A7D-884B-A39772713874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EC2F7-3D6A-4BAE-B090-44C970A684AE}" type="pres">
      <dgm:prSet presAssocID="{543793FF-17E3-4A7D-884B-A3977271387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DB36F4-F576-439C-8B74-21FD0169B77D}" type="pres">
      <dgm:prSet presAssocID="{8B592A9C-B6BC-4EE6-8EFE-8522A9A34D12}" presName="Name8" presStyleCnt="0"/>
      <dgm:spPr/>
    </dgm:pt>
    <dgm:pt modelId="{9FEBF87C-D895-4071-804D-7530FC8C0DFD}" type="pres">
      <dgm:prSet presAssocID="{8B592A9C-B6BC-4EE6-8EFE-8522A9A34D12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75E9FF-D9F2-4773-B421-2F9C7BFD3D27}" type="pres">
      <dgm:prSet presAssocID="{8B592A9C-B6BC-4EE6-8EFE-8522A9A34D1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0F2DA5-9FD5-4627-AA49-1158AFBB5200}" type="pres">
      <dgm:prSet presAssocID="{B4858A65-DFF1-4CE1-8E67-BB40ECF5376E}" presName="Name8" presStyleCnt="0"/>
      <dgm:spPr/>
    </dgm:pt>
    <dgm:pt modelId="{A1458B7E-8059-42ED-A5A8-C792B932F8CC}" type="pres">
      <dgm:prSet presAssocID="{B4858A65-DFF1-4CE1-8E67-BB40ECF5376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B6AC0F-03AA-464E-BDFD-455001BFA0F3}" type="pres">
      <dgm:prSet presAssocID="{B4858A65-DFF1-4CE1-8E67-BB40ECF5376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336C82-E943-4ED3-A808-9CC066B3D818}" type="pres">
      <dgm:prSet presAssocID="{60B8F34A-7078-4162-BD23-66AB30F592BD}" presName="Name8" presStyleCnt="0"/>
      <dgm:spPr/>
    </dgm:pt>
    <dgm:pt modelId="{E9BF5148-4283-4CD4-BA16-7D716544E4C4}" type="pres">
      <dgm:prSet presAssocID="{60B8F34A-7078-4162-BD23-66AB30F592BD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A4F27A-19CD-434D-A59B-FD0C354D8381}" type="pres">
      <dgm:prSet presAssocID="{60B8F34A-7078-4162-BD23-66AB30F592B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DD6B52-79DC-4017-8BBA-E4709CD5C9B1}" type="pres">
      <dgm:prSet presAssocID="{A3E35C52-E17F-41D0-BDB1-C61343C5DB16}" presName="Name8" presStyleCnt="0"/>
      <dgm:spPr/>
    </dgm:pt>
    <dgm:pt modelId="{A91477C6-8EDD-4A81-9C0E-48EFDAB3A85A}" type="pres">
      <dgm:prSet presAssocID="{A3E35C52-E17F-41D0-BDB1-C61343C5DB16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A135A-1CDD-49FB-A1C3-230E75AAD82A}" type="pres">
      <dgm:prSet presAssocID="{A3E35C52-E17F-41D0-BDB1-C61343C5DB1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092A42-BE4E-4E6A-B636-148B3246C367}" srcId="{DC990447-6B25-416A-80C8-473DCA3EE915}" destId="{B4858A65-DFF1-4CE1-8E67-BB40ECF5376E}" srcOrd="2" destOrd="0" parTransId="{2396746C-F669-4FBA-9A87-315C5D0E5B9D}" sibTransId="{6F8D70B7-90C9-40BB-8B3D-EDF0A55717A8}"/>
    <dgm:cxn modelId="{4E161F93-EF75-4288-A5B5-3D0E941F1C35}" type="presOf" srcId="{A3E35C52-E17F-41D0-BDB1-C61343C5DB16}" destId="{A91477C6-8EDD-4A81-9C0E-48EFDAB3A85A}" srcOrd="0" destOrd="0" presId="urn:microsoft.com/office/officeart/2005/8/layout/pyramid1"/>
    <dgm:cxn modelId="{D86B8425-6D4B-407D-A232-52A48BAE8D97}" type="presOf" srcId="{8B592A9C-B6BC-4EE6-8EFE-8522A9A34D12}" destId="{9FEBF87C-D895-4071-804D-7530FC8C0DFD}" srcOrd="0" destOrd="0" presId="urn:microsoft.com/office/officeart/2005/8/layout/pyramid1"/>
    <dgm:cxn modelId="{FC58964F-016B-4699-B7BF-28DCA4D91C8A}" srcId="{DC990447-6B25-416A-80C8-473DCA3EE915}" destId="{A3E35C52-E17F-41D0-BDB1-C61343C5DB16}" srcOrd="4" destOrd="0" parTransId="{1F59FA31-7BEC-4C22-BD6F-5AD613E46BAD}" sibTransId="{05DB356A-332F-4FC3-B7A3-AED00D6A5483}"/>
    <dgm:cxn modelId="{859B769D-14DD-4D62-B09A-A602743AB39C}" type="presOf" srcId="{543793FF-17E3-4A7D-884B-A39772713874}" destId="{95DE3FF0-B3B2-45F7-977C-7E9103DE8118}" srcOrd="0" destOrd="0" presId="urn:microsoft.com/office/officeart/2005/8/layout/pyramid1"/>
    <dgm:cxn modelId="{F124BDBD-EBB7-4986-974B-FAA867ADE43A}" type="presOf" srcId="{60B8F34A-7078-4162-BD23-66AB30F592BD}" destId="{47A4F27A-19CD-434D-A59B-FD0C354D8381}" srcOrd="1" destOrd="0" presId="urn:microsoft.com/office/officeart/2005/8/layout/pyramid1"/>
    <dgm:cxn modelId="{D0A7F9DE-E104-4BC2-95C1-B36434C50E5F}" srcId="{DC990447-6B25-416A-80C8-473DCA3EE915}" destId="{8B592A9C-B6BC-4EE6-8EFE-8522A9A34D12}" srcOrd="1" destOrd="0" parTransId="{EF3C73E3-4BAA-4184-8688-FCDBC2C6EA67}" sibTransId="{87DA028D-C1A2-4792-8B3F-DF53DE7DAAF2}"/>
    <dgm:cxn modelId="{6AAB87AF-4050-4F27-B8D9-62A50E1ACCD7}" type="presOf" srcId="{B4858A65-DFF1-4CE1-8E67-BB40ECF5376E}" destId="{CEB6AC0F-03AA-464E-BDFD-455001BFA0F3}" srcOrd="1" destOrd="0" presId="urn:microsoft.com/office/officeart/2005/8/layout/pyramid1"/>
    <dgm:cxn modelId="{AC74A65C-6C9F-4659-BFED-057954E88DE4}" type="presOf" srcId="{60B8F34A-7078-4162-BD23-66AB30F592BD}" destId="{E9BF5148-4283-4CD4-BA16-7D716544E4C4}" srcOrd="0" destOrd="0" presId="urn:microsoft.com/office/officeart/2005/8/layout/pyramid1"/>
    <dgm:cxn modelId="{2F72BCBB-D4E0-46E4-BB03-10CAB4B88022}" srcId="{DC990447-6B25-416A-80C8-473DCA3EE915}" destId="{60B8F34A-7078-4162-BD23-66AB30F592BD}" srcOrd="3" destOrd="0" parTransId="{F4556D4F-F371-4060-992E-9E34810B4F19}" sibTransId="{4B49D5CA-E835-493F-AD88-2D39F85031BA}"/>
    <dgm:cxn modelId="{064906F5-AFBD-456A-A9ED-EB998C3F87B2}" srcId="{DC990447-6B25-416A-80C8-473DCA3EE915}" destId="{543793FF-17E3-4A7D-884B-A39772713874}" srcOrd="0" destOrd="0" parTransId="{7D1A5385-512C-4989-B88B-2F03E1E2A3D1}" sibTransId="{3FCE4D31-F508-4F1B-9BE0-36F8F6267379}"/>
    <dgm:cxn modelId="{78769FB6-9BFE-4A2E-AF78-2A0F6F971E70}" type="presOf" srcId="{DC990447-6B25-416A-80C8-473DCA3EE915}" destId="{F9349321-E008-46F3-A258-6225D27033AF}" srcOrd="0" destOrd="0" presId="urn:microsoft.com/office/officeart/2005/8/layout/pyramid1"/>
    <dgm:cxn modelId="{970A39E9-E0BC-4FD2-8F85-BC1F62FFC95A}" type="presOf" srcId="{543793FF-17E3-4A7D-884B-A39772713874}" destId="{AF4EC2F7-3D6A-4BAE-B090-44C970A684AE}" srcOrd="1" destOrd="0" presId="urn:microsoft.com/office/officeart/2005/8/layout/pyramid1"/>
    <dgm:cxn modelId="{71BE88B0-867C-4060-8703-FAC6C5133226}" type="presOf" srcId="{A3E35C52-E17F-41D0-BDB1-C61343C5DB16}" destId="{AF4A135A-1CDD-49FB-A1C3-230E75AAD82A}" srcOrd="1" destOrd="0" presId="urn:microsoft.com/office/officeart/2005/8/layout/pyramid1"/>
    <dgm:cxn modelId="{95C0ED70-CD87-48F0-8E88-AB97ED073111}" type="presOf" srcId="{8B592A9C-B6BC-4EE6-8EFE-8522A9A34D12}" destId="{0575E9FF-D9F2-4773-B421-2F9C7BFD3D27}" srcOrd="1" destOrd="0" presId="urn:microsoft.com/office/officeart/2005/8/layout/pyramid1"/>
    <dgm:cxn modelId="{B515B4AD-6E3C-4A7A-B829-C49B977CBAF9}" type="presOf" srcId="{B4858A65-DFF1-4CE1-8E67-BB40ECF5376E}" destId="{A1458B7E-8059-42ED-A5A8-C792B932F8CC}" srcOrd="0" destOrd="0" presId="urn:microsoft.com/office/officeart/2005/8/layout/pyramid1"/>
    <dgm:cxn modelId="{4364ED8F-B149-47F6-B610-AAA16540556F}" type="presParOf" srcId="{F9349321-E008-46F3-A258-6225D27033AF}" destId="{4BDE3D7A-98A7-47FD-9A0F-110CF0F94A70}" srcOrd="0" destOrd="0" presId="urn:microsoft.com/office/officeart/2005/8/layout/pyramid1"/>
    <dgm:cxn modelId="{ADE431FB-720E-49F6-B720-645DB80B5CCD}" type="presParOf" srcId="{4BDE3D7A-98A7-47FD-9A0F-110CF0F94A70}" destId="{95DE3FF0-B3B2-45F7-977C-7E9103DE8118}" srcOrd="0" destOrd="0" presId="urn:microsoft.com/office/officeart/2005/8/layout/pyramid1"/>
    <dgm:cxn modelId="{DE401594-BFD3-4C7A-BFB3-B299B0CC29DE}" type="presParOf" srcId="{4BDE3D7A-98A7-47FD-9A0F-110CF0F94A70}" destId="{AF4EC2F7-3D6A-4BAE-B090-44C970A684AE}" srcOrd="1" destOrd="0" presId="urn:microsoft.com/office/officeart/2005/8/layout/pyramid1"/>
    <dgm:cxn modelId="{CA8C9BEA-31C5-4D2E-8AEF-837A63523892}" type="presParOf" srcId="{F9349321-E008-46F3-A258-6225D27033AF}" destId="{36DB36F4-F576-439C-8B74-21FD0169B77D}" srcOrd="1" destOrd="0" presId="urn:microsoft.com/office/officeart/2005/8/layout/pyramid1"/>
    <dgm:cxn modelId="{1DB2A797-2D9C-4011-A907-2232FB9EC892}" type="presParOf" srcId="{36DB36F4-F576-439C-8B74-21FD0169B77D}" destId="{9FEBF87C-D895-4071-804D-7530FC8C0DFD}" srcOrd="0" destOrd="0" presId="urn:microsoft.com/office/officeart/2005/8/layout/pyramid1"/>
    <dgm:cxn modelId="{A378D9C6-A1E8-4361-A745-68A5E6D9C40E}" type="presParOf" srcId="{36DB36F4-F576-439C-8B74-21FD0169B77D}" destId="{0575E9FF-D9F2-4773-B421-2F9C7BFD3D27}" srcOrd="1" destOrd="0" presId="urn:microsoft.com/office/officeart/2005/8/layout/pyramid1"/>
    <dgm:cxn modelId="{9533AF14-2B35-40AD-ABE5-AD66C57E9BA0}" type="presParOf" srcId="{F9349321-E008-46F3-A258-6225D27033AF}" destId="{CF0F2DA5-9FD5-4627-AA49-1158AFBB5200}" srcOrd="2" destOrd="0" presId="urn:microsoft.com/office/officeart/2005/8/layout/pyramid1"/>
    <dgm:cxn modelId="{553E05C3-58A1-4CCE-893E-B180F1361857}" type="presParOf" srcId="{CF0F2DA5-9FD5-4627-AA49-1158AFBB5200}" destId="{A1458B7E-8059-42ED-A5A8-C792B932F8CC}" srcOrd="0" destOrd="0" presId="urn:microsoft.com/office/officeart/2005/8/layout/pyramid1"/>
    <dgm:cxn modelId="{B7FE2E0F-BE57-46B5-98C5-414CB311A893}" type="presParOf" srcId="{CF0F2DA5-9FD5-4627-AA49-1158AFBB5200}" destId="{CEB6AC0F-03AA-464E-BDFD-455001BFA0F3}" srcOrd="1" destOrd="0" presId="urn:microsoft.com/office/officeart/2005/8/layout/pyramid1"/>
    <dgm:cxn modelId="{7B8D96D5-690A-4912-8CF5-266D5D6E11E3}" type="presParOf" srcId="{F9349321-E008-46F3-A258-6225D27033AF}" destId="{BE336C82-E943-4ED3-A808-9CC066B3D818}" srcOrd="3" destOrd="0" presId="urn:microsoft.com/office/officeart/2005/8/layout/pyramid1"/>
    <dgm:cxn modelId="{D2048566-3CBE-4CFF-81E4-3E6247B6164A}" type="presParOf" srcId="{BE336C82-E943-4ED3-A808-9CC066B3D818}" destId="{E9BF5148-4283-4CD4-BA16-7D716544E4C4}" srcOrd="0" destOrd="0" presId="urn:microsoft.com/office/officeart/2005/8/layout/pyramid1"/>
    <dgm:cxn modelId="{2D9B5E7F-30D4-4937-8B95-9FF78AFC7676}" type="presParOf" srcId="{BE336C82-E943-4ED3-A808-9CC066B3D818}" destId="{47A4F27A-19CD-434D-A59B-FD0C354D8381}" srcOrd="1" destOrd="0" presId="urn:microsoft.com/office/officeart/2005/8/layout/pyramid1"/>
    <dgm:cxn modelId="{CB183872-BF52-4F2D-92C0-7B5CC2403783}" type="presParOf" srcId="{F9349321-E008-46F3-A258-6225D27033AF}" destId="{31DD6B52-79DC-4017-8BBA-E4709CD5C9B1}" srcOrd="4" destOrd="0" presId="urn:microsoft.com/office/officeart/2005/8/layout/pyramid1"/>
    <dgm:cxn modelId="{64D1F1BC-77DF-41A1-BD78-D3874ABBEDBA}" type="presParOf" srcId="{31DD6B52-79DC-4017-8BBA-E4709CD5C9B1}" destId="{A91477C6-8EDD-4A81-9C0E-48EFDAB3A85A}" srcOrd="0" destOrd="0" presId="urn:microsoft.com/office/officeart/2005/8/layout/pyramid1"/>
    <dgm:cxn modelId="{0113A2AD-7EEE-465A-97A1-0B0F9BA13EA5}" type="presParOf" srcId="{31DD6B52-79DC-4017-8BBA-E4709CD5C9B1}" destId="{AF4A135A-1CDD-49FB-A1C3-230E75AAD82A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CEC602-722C-4A41-A3BD-A6C5A4B897E0}">
      <dsp:nvSpPr>
        <dsp:cNvPr id="0" name=""/>
        <dsp:cNvSpPr/>
      </dsp:nvSpPr>
      <dsp:spPr>
        <a:xfrm>
          <a:off x="490541" y="0"/>
          <a:ext cx="3667116" cy="25145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An incident is an unplanned or undesired event that can cause injury, asset damage and/or impact the environment or reputation.</a:t>
          </a:r>
          <a:endParaRPr lang="en-US" sz="1800" b="1" kern="1200" dirty="0"/>
        </a:p>
      </dsp:txBody>
      <dsp:txXfrm>
        <a:off x="490541" y="0"/>
        <a:ext cx="3667116" cy="251459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DE3FF0-B3B2-45F7-977C-7E9103DE8118}">
      <dsp:nvSpPr>
        <dsp:cNvPr id="0" name=""/>
        <dsp:cNvSpPr/>
      </dsp:nvSpPr>
      <dsp:spPr>
        <a:xfrm>
          <a:off x="1584959" y="0"/>
          <a:ext cx="792479" cy="508000"/>
        </a:xfrm>
        <a:prstGeom prst="trapezoid">
          <a:avLst>
            <a:gd name="adj" fmla="val 78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1</a:t>
          </a:r>
          <a:br>
            <a:rPr lang="en-US" sz="1100" kern="1200" dirty="0" smtClean="0"/>
          </a:br>
          <a:r>
            <a:rPr lang="en-US" sz="1100" kern="1200" dirty="0" smtClean="0"/>
            <a:t>Fatality</a:t>
          </a:r>
          <a:endParaRPr lang="en-US" sz="1100" kern="1200" dirty="0"/>
        </a:p>
      </dsp:txBody>
      <dsp:txXfrm>
        <a:off x="1584959" y="0"/>
        <a:ext cx="792479" cy="508000"/>
      </dsp:txXfrm>
    </dsp:sp>
    <dsp:sp modelId="{9FEBF87C-D895-4071-804D-7530FC8C0DFD}">
      <dsp:nvSpPr>
        <dsp:cNvPr id="0" name=""/>
        <dsp:cNvSpPr/>
      </dsp:nvSpPr>
      <dsp:spPr>
        <a:xfrm>
          <a:off x="1188719" y="507999"/>
          <a:ext cx="1584959" cy="508000"/>
        </a:xfrm>
        <a:prstGeom prst="trapezoid">
          <a:avLst>
            <a:gd name="adj" fmla="val 78000"/>
          </a:avLst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30 </a:t>
          </a:r>
          <a:br>
            <a:rPr lang="en-US" sz="1100" kern="1200" dirty="0" smtClean="0"/>
          </a:br>
          <a:r>
            <a:rPr lang="en-US" sz="1100" kern="1200" dirty="0" smtClean="0"/>
            <a:t>Lost Work Cases</a:t>
          </a:r>
          <a:endParaRPr lang="en-US" sz="1100" kern="1200" dirty="0"/>
        </a:p>
      </dsp:txBody>
      <dsp:txXfrm>
        <a:off x="1466088" y="507999"/>
        <a:ext cx="1030224" cy="508000"/>
      </dsp:txXfrm>
    </dsp:sp>
    <dsp:sp modelId="{A1458B7E-8059-42ED-A5A8-C792B932F8CC}">
      <dsp:nvSpPr>
        <dsp:cNvPr id="0" name=""/>
        <dsp:cNvSpPr/>
      </dsp:nvSpPr>
      <dsp:spPr>
        <a:xfrm>
          <a:off x="792480" y="1015999"/>
          <a:ext cx="2377439" cy="508000"/>
        </a:xfrm>
        <a:prstGeom prst="trapezoid">
          <a:avLst>
            <a:gd name="adj" fmla="val 78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300 </a:t>
          </a:r>
          <a:br>
            <a:rPr lang="en-US" sz="1100" kern="1200" dirty="0" smtClean="0"/>
          </a:br>
          <a:r>
            <a:rPr lang="en-US" sz="1100" kern="1200" dirty="0" smtClean="0"/>
            <a:t>Total Recordable Cases</a:t>
          </a:r>
          <a:endParaRPr lang="en-US" sz="1100" kern="1200" dirty="0"/>
        </a:p>
      </dsp:txBody>
      <dsp:txXfrm>
        <a:off x="1208531" y="1015999"/>
        <a:ext cx="1545336" cy="508000"/>
      </dsp:txXfrm>
    </dsp:sp>
    <dsp:sp modelId="{E9BF5148-4283-4CD4-BA16-7D716544E4C4}">
      <dsp:nvSpPr>
        <dsp:cNvPr id="0" name=""/>
        <dsp:cNvSpPr/>
      </dsp:nvSpPr>
      <dsp:spPr>
        <a:xfrm>
          <a:off x="396240" y="1523999"/>
          <a:ext cx="3169919" cy="508000"/>
        </a:xfrm>
        <a:prstGeom prst="trapezoid">
          <a:avLst>
            <a:gd name="adj" fmla="val 78000"/>
          </a:avLst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3000</a:t>
          </a:r>
          <a:br>
            <a:rPr lang="en-US" sz="1100" kern="1200" dirty="0" smtClean="0"/>
          </a:br>
          <a:r>
            <a:rPr lang="en-US" sz="1100" kern="1200" dirty="0" smtClean="0"/>
            <a:t>Near Misses</a:t>
          </a:r>
          <a:endParaRPr lang="en-US" sz="1100" kern="1200" dirty="0"/>
        </a:p>
      </dsp:txBody>
      <dsp:txXfrm>
        <a:off x="950975" y="1523999"/>
        <a:ext cx="2060448" cy="508000"/>
      </dsp:txXfrm>
    </dsp:sp>
    <dsp:sp modelId="{A91477C6-8EDD-4A81-9C0E-48EFDAB3A85A}">
      <dsp:nvSpPr>
        <dsp:cNvPr id="0" name=""/>
        <dsp:cNvSpPr/>
      </dsp:nvSpPr>
      <dsp:spPr>
        <a:xfrm>
          <a:off x="0" y="2032000"/>
          <a:ext cx="3962400" cy="508000"/>
        </a:xfrm>
        <a:prstGeom prst="trapezoid">
          <a:avLst>
            <a:gd name="adj" fmla="val 78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300000</a:t>
          </a:r>
          <a:br>
            <a:rPr lang="en-US" sz="1100" kern="1200" dirty="0" smtClean="0"/>
          </a:br>
          <a:r>
            <a:rPr lang="en-US" sz="1100" kern="1200" dirty="0" smtClean="0"/>
            <a:t>Unsafe acts &amp; conditions</a:t>
          </a:r>
          <a:endParaRPr lang="en-US" sz="1100" kern="1200" dirty="0"/>
        </a:p>
      </dsp:txBody>
      <dsp:txXfrm>
        <a:off x="693419" y="2032000"/>
        <a:ext cx="2575560" cy="5080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DE3FF0-B3B2-45F7-977C-7E9103DE8118}">
      <dsp:nvSpPr>
        <dsp:cNvPr id="0" name=""/>
        <dsp:cNvSpPr/>
      </dsp:nvSpPr>
      <dsp:spPr>
        <a:xfrm>
          <a:off x="1706880" y="0"/>
          <a:ext cx="853439" cy="508000"/>
        </a:xfrm>
        <a:prstGeom prst="trapezoid">
          <a:avLst>
            <a:gd name="adj" fmla="val 84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2</a:t>
          </a:r>
          <a:br>
            <a:rPr lang="en-US" sz="1200" kern="1200" dirty="0" smtClean="0"/>
          </a:br>
          <a:r>
            <a:rPr lang="en-US" sz="1200" kern="1200" dirty="0" smtClean="0"/>
            <a:t>Fatalities</a:t>
          </a:r>
          <a:endParaRPr lang="en-US" sz="1200" kern="1200" dirty="0"/>
        </a:p>
      </dsp:txBody>
      <dsp:txXfrm>
        <a:off x="1706880" y="0"/>
        <a:ext cx="853439" cy="508000"/>
      </dsp:txXfrm>
    </dsp:sp>
    <dsp:sp modelId="{9FEBF87C-D895-4071-804D-7530FC8C0DFD}">
      <dsp:nvSpPr>
        <dsp:cNvPr id="0" name=""/>
        <dsp:cNvSpPr/>
      </dsp:nvSpPr>
      <dsp:spPr>
        <a:xfrm>
          <a:off x="1280160" y="507999"/>
          <a:ext cx="1706879" cy="508000"/>
        </a:xfrm>
        <a:prstGeom prst="trapezoid">
          <a:avLst>
            <a:gd name="adj" fmla="val 84000"/>
          </a:avLst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45 </a:t>
          </a:r>
          <a:br>
            <a:rPr lang="en-US" sz="1200" kern="1200" dirty="0" smtClean="0"/>
          </a:br>
          <a:r>
            <a:rPr lang="en-US" sz="1200" kern="1200" dirty="0" smtClean="0"/>
            <a:t>Lost Work Cases</a:t>
          </a:r>
          <a:endParaRPr lang="en-US" sz="1200" kern="1200" dirty="0"/>
        </a:p>
      </dsp:txBody>
      <dsp:txXfrm>
        <a:off x="1578863" y="507999"/>
        <a:ext cx="1109472" cy="508000"/>
      </dsp:txXfrm>
    </dsp:sp>
    <dsp:sp modelId="{A1458B7E-8059-42ED-A5A8-C792B932F8CC}">
      <dsp:nvSpPr>
        <dsp:cNvPr id="0" name=""/>
        <dsp:cNvSpPr/>
      </dsp:nvSpPr>
      <dsp:spPr>
        <a:xfrm>
          <a:off x="853440" y="1015999"/>
          <a:ext cx="2560319" cy="508000"/>
        </a:xfrm>
        <a:prstGeom prst="trapezoid">
          <a:avLst>
            <a:gd name="adj" fmla="val 84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163 </a:t>
          </a:r>
          <a:br>
            <a:rPr lang="en-US" sz="1200" kern="1200" dirty="0" smtClean="0"/>
          </a:br>
          <a:r>
            <a:rPr lang="en-US" sz="1200" kern="1200" dirty="0" smtClean="0"/>
            <a:t>Total Recordable Cases</a:t>
          </a:r>
          <a:endParaRPr lang="en-US" sz="1200" kern="1200" dirty="0"/>
        </a:p>
      </dsp:txBody>
      <dsp:txXfrm>
        <a:off x="1301495" y="1015999"/>
        <a:ext cx="1664208" cy="508000"/>
      </dsp:txXfrm>
    </dsp:sp>
    <dsp:sp modelId="{E9BF5148-4283-4CD4-BA16-7D716544E4C4}">
      <dsp:nvSpPr>
        <dsp:cNvPr id="0" name=""/>
        <dsp:cNvSpPr/>
      </dsp:nvSpPr>
      <dsp:spPr>
        <a:xfrm>
          <a:off x="426720" y="1523999"/>
          <a:ext cx="3413759" cy="508000"/>
        </a:xfrm>
        <a:prstGeom prst="trapezoid">
          <a:avLst>
            <a:gd name="adj" fmla="val 84000"/>
          </a:avLst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232</a:t>
          </a:r>
          <a:br>
            <a:rPr lang="en-US" sz="1200" kern="1200" dirty="0" smtClean="0"/>
          </a:br>
          <a:r>
            <a:rPr lang="en-US" sz="1200" kern="1200" dirty="0" smtClean="0"/>
            <a:t>Near Misses</a:t>
          </a:r>
          <a:endParaRPr lang="en-US" sz="1200" kern="1200" dirty="0"/>
        </a:p>
      </dsp:txBody>
      <dsp:txXfrm>
        <a:off x="1024127" y="1523999"/>
        <a:ext cx="2218944" cy="508000"/>
      </dsp:txXfrm>
    </dsp:sp>
    <dsp:sp modelId="{A91477C6-8EDD-4A81-9C0E-48EFDAB3A85A}">
      <dsp:nvSpPr>
        <dsp:cNvPr id="0" name=""/>
        <dsp:cNvSpPr/>
      </dsp:nvSpPr>
      <dsp:spPr>
        <a:xfrm>
          <a:off x="0" y="2032000"/>
          <a:ext cx="4267200" cy="508000"/>
        </a:xfrm>
        <a:prstGeom prst="trapezoid">
          <a:avLst>
            <a:gd name="adj" fmla="val 84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282</a:t>
          </a:r>
          <a:br>
            <a:rPr lang="en-US" sz="1200" kern="1200" dirty="0" smtClean="0"/>
          </a:br>
          <a:r>
            <a:rPr lang="en-US" sz="1200" kern="1200" dirty="0" smtClean="0"/>
            <a:t>Unsafe acts &amp; conditions</a:t>
          </a:r>
          <a:endParaRPr lang="en-US" sz="1200" kern="1200" dirty="0"/>
        </a:p>
      </dsp:txBody>
      <dsp:txXfrm>
        <a:off x="746759" y="2032000"/>
        <a:ext cx="2773680" cy="508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505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CA45F-A987-4C08-BA9C-F44A21F81F14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505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784CCC-A5CF-4B96-A6D8-9FA02F1A1E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505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C2DA0-CCCE-43BA-B6E2-05C56EF053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7068" y="4716661"/>
            <a:ext cx="5336540" cy="446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505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8AC4F-0506-41FB-A848-77B433F7E4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8AC4F-0506-41FB-A848-77B433F7E4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8AC4F-0506-41FB-A848-77B433F7E4B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Notes for facilitators</a:t>
            </a:r>
            <a:r>
              <a:rPr lang="en-US" baseline="0" dirty="0" smtClean="0"/>
              <a:t>:</a:t>
            </a:r>
          </a:p>
          <a:p>
            <a:r>
              <a:rPr lang="en-US" baseline="0" dirty="0" smtClean="0"/>
              <a:t>There are many examples featured in the video for near miss, unsafe acts, unsafe conditions and LSR violation.</a:t>
            </a:r>
          </a:p>
          <a:p>
            <a:pPr>
              <a:buFontTx/>
              <a:buChar char="-"/>
            </a:pPr>
            <a:r>
              <a:rPr lang="en-US" baseline="0" dirty="0" smtClean="0"/>
              <a:t> Ask attendees to identify the different types of incidents.</a:t>
            </a:r>
          </a:p>
          <a:p>
            <a:pPr>
              <a:buFontTx/>
              <a:buChar char="-"/>
            </a:pPr>
            <a:r>
              <a:rPr lang="en-US" baseline="0" dirty="0" smtClean="0"/>
              <a:t> Focus on near miss and re emphasis on importance to report them so that we can avoid a more serve outcome.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8AC4F-0506-41FB-A848-77B433F7E4B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/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F1A0A-BF52-4278-ACC0-7E8FA2A32CAC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2F58E-0D41-440B-B912-1A5118F5C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pdo.co.om/hsetool/nearmiss/nearmiss.aspx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pdo.co.om/hsetool/nearmiss/nearmiss.aspx" TargetMode="External"/><Relationship Id="rId2" Type="http://schemas.openxmlformats.org/officeDocument/2006/relationships/hyperlink" Target="http://sww17.corp.pdo.om/HSETool/nearmiss/nearmiss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eb.pdo.co.om/hsetool/Helpdesk/Question.asp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hyperlink" Target="http://www.google.com.om/url?sa=i&amp;rct=j&amp;q=&amp;esrc=s&amp;frm=1&amp;source=images&amp;cd=&amp;cad=rja&amp;uact=8&amp;ved=0ahUKEwji6eif9MvJAhULXRQKHaOoA40QjRwIBw&amp;url=http://www.coopersafety.com/product/uvex-skyper-safety-glasses-1036.aspx&amp;psig=AFQjCNGQZukchiBguk5oJvOcJ3oCUlDw3A&amp;ust=144965188055318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MUSNAS04\MSE_n\MSE5\Near%20miss\Near%20Miss%20incidents\Near%20Miss%20incidents.wmv" TargetMode="Externa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PT cov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407" y="4050"/>
            <a:ext cx="9149407" cy="6853950"/>
          </a:xfrm>
          <a:prstGeom prst="rect">
            <a:avLst/>
          </a:prstGeom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1981200"/>
            <a:ext cx="9144000" cy="16002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Near-miss Reporting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Roll out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2600" y="304800"/>
            <a:ext cx="6248400" cy="3276600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60"/>
              </a:spcAft>
              <a:defRPr/>
            </a:pPr>
            <a:endParaRPr lang="en-GB" sz="3400" b="1" dirty="0" smtClean="0">
              <a:solidFill>
                <a:schemeClr val="bg2">
                  <a:lumMod val="10000"/>
                </a:schemeClr>
              </a:solidFill>
              <a:latin typeface="Futura Bold" pitchFamily="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</a:t>
            </a:r>
            <a:r>
              <a:rPr lang="en-US" sz="3600" b="1" dirty="0" smtClean="0">
                <a:solidFill>
                  <a:schemeClr val="bg1"/>
                </a:solidFill>
              </a:rPr>
              <a:t> you can easily report a Near-miss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118" t="9177" r="13066" b="31195"/>
          <a:stretch>
            <a:fillRect/>
          </a:stretch>
        </p:blipFill>
        <p:spPr bwMode="auto">
          <a:xfrm>
            <a:off x="609600" y="1442283"/>
            <a:ext cx="8001000" cy="358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762000"/>
            <a:ext cx="7010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Using this link: PDO : click </a:t>
            </a:r>
            <a:r>
              <a:rPr lang="en-US" sz="2000" dirty="0" smtClean="0">
                <a:solidFill>
                  <a:srgbClr val="FF0000"/>
                </a:solidFill>
                <a:hlinkClick r:id="rId3"/>
              </a:rPr>
              <a:t>here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                           Contractors : click </a:t>
            </a:r>
            <a:r>
              <a:rPr lang="en-US" sz="2000" dirty="0" smtClean="0">
                <a:solidFill>
                  <a:srgbClr val="FF0000"/>
                </a:solidFill>
                <a:hlinkClick r:id="rId3"/>
              </a:rPr>
              <a:t>here</a:t>
            </a:r>
            <a:endParaRPr lang="en-US" sz="2000" dirty="0" smtClean="0"/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5018782"/>
            <a:ext cx="784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>
              <a:buFont typeface="Wingdings" pitchFamily="2" charset="2"/>
              <a:buChar char="Ø"/>
              <a:tabLst>
                <a:tab pos="0" algn="l"/>
              </a:tabLst>
            </a:pPr>
            <a:r>
              <a:rPr lang="en-US" sz="1600" dirty="0" smtClean="0"/>
              <a:t>Frontline staff observing a near-miss incident, and have no access to internet, should ask their supervisors to report on their behalf.</a:t>
            </a:r>
          </a:p>
          <a:p>
            <a:pPr marL="168275" indent="-168275">
              <a:buFont typeface="Wingdings" pitchFamily="2" charset="2"/>
              <a:buChar char="Ø"/>
              <a:tabLst>
                <a:tab pos="0" algn="l"/>
              </a:tabLst>
            </a:pPr>
            <a:r>
              <a:rPr lang="en-US" sz="1600" dirty="0" smtClean="0"/>
              <a:t>Supervisors should ask their teams during TBT and HSE meetings for any near-miss incidents observed and then report these incidents.</a:t>
            </a:r>
            <a:endParaRPr lang="en-US" sz="1600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New Near-Miss Reporting Process Flow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en-US" dirty="0" smtClean="0"/>
              <a:t>If you (PDO or Contractor) observe a near-miss: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Go to the link below &amp; fill required information</a:t>
            </a:r>
          </a:p>
          <a:p>
            <a:pPr marL="914400" lvl="1" indent="-514350"/>
            <a:r>
              <a:rPr lang="en-US" dirty="0" smtClean="0"/>
              <a:t>PDO : click </a:t>
            </a:r>
            <a:r>
              <a:rPr lang="en-US" dirty="0" smtClean="0">
                <a:hlinkClick r:id="rId2"/>
              </a:rPr>
              <a:t>here</a:t>
            </a:r>
            <a:endParaRPr lang="en-US" dirty="0" smtClean="0"/>
          </a:p>
          <a:p>
            <a:pPr marL="914400" lvl="1" indent="-514350"/>
            <a:r>
              <a:rPr lang="en-US" dirty="0" smtClean="0"/>
              <a:t>Contractors: click </a:t>
            </a:r>
            <a:r>
              <a:rPr lang="en-US" dirty="0" smtClean="0">
                <a:hlinkClick r:id="rId3"/>
              </a:rPr>
              <a:t>here</a:t>
            </a:r>
            <a:endParaRPr lang="en-US" dirty="0" smtClean="0"/>
          </a:p>
          <a:p>
            <a:pPr marL="914400" lvl="1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Submit </a:t>
            </a:r>
          </a:p>
          <a:p>
            <a:pPr marL="514350" indent="-514350" algn="ctr">
              <a:buNone/>
            </a:pPr>
            <a:r>
              <a:rPr lang="en-US" dirty="0" smtClean="0"/>
              <a:t>		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is it</a:t>
            </a: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dirty="0" smtClean="0"/>
              <a:t>MSE will do the rest, ensuring your entry gets uploaded into PIM for you.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Next:  </a:t>
            </a:r>
          </a:p>
          <a:p>
            <a:pPr marL="0" indent="0">
              <a:buNone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templates for the other incident types will be created and provided for you to use as well. Simplifying your life.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76600" y="6019800"/>
            <a:ext cx="48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For queries, please contact MSE13 , MSE51 or </a:t>
            </a:r>
            <a:r>
              <a:rPr lang="en-US" sz="1400" u="sng" dirty="0" smtClean="0">
                <a:hlinkClick r:id="rId4"/>
              </a:rPr>
              <a:t>HSE </a:t>
            </a:r>
            <a:r>
              <a:rPr lang="en-US" sz="1400" u="sng" dirty="0" err="1" smtClean="0">
                <a:hlinkClick r:id="rId4"/>
              </a:rPr>
              <a:t>HelpDesk</a:t>
            </a:r>
            <a:endParaRPr lang="en-US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Reporting incidents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447800"/>
            <a:ext cx="5181600" cy="47545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400" b="1" dirty="0" smtClean="0">
                <a:solidFill>
                  <a:schemeClr val="tx2"/>
                </a:solidFill>
              </a:rPr>
              <a:t>Why should you report an incident? </a:t>
            </a:r>
          </a:p>
          <a:p>
            <a:pPr marL="0" indent="0">
              <a:buNone/>
            </a:pPr>
            <a:r>
              <a:rPr lang="en-US" sz="2400" b="1" dirty="0" smtClean="0"/>
              <a:t>Incident investigations always provide </a:t>
            </a:r>
            <a:r>
              <a:rPr lang="en-US" sz="2400" b="1" dirty="0" err="1" smtClean="0"/>
              <a:t>learnings</a:t>
            </a:r>
            <a:r>
              <a:rPr lang="en-US" sz="2400" b="1" dirty="0" smtClean="0"/>
              <a:t> which when applied prohibit reoccurrence</a:t>
            </a:r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r>
              <a:rPr lang="en-US" sz="2400" b="1" dirty="0" smtClean="0">
                <a:solidFill>
                  <a:schemeClr val="tx2"/>
                </a:solidFill>
              </a:rPr>
              <a:t>Types of incidents to report :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/>
              <a:t>Unsafe Acts/Conditions including Life Saving Rule violations.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/>
              <a:t>Near misses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b="1" dirty="0" smtClean="0"/>
              <a:t>Incidents with Consequences (People injury, Asset Damage or Damage to Environment) </a:t>
            </a:r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-381000" y="1066800"/>
          <a:ext cx="46482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261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What is a Near-miss ?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sz="2400" dirty="0" smtClean="0"/>
              <a:t>     An incident that could have caused illness, injury or damage to assets, the environment or company reputation, or consequential business loss, but did not.  </a:t>
            </a:r>
          </a:p>
          <a:p>
            <a:pPr>
              <a:buNone/>
            </a:pPr>
            <a:r>
              <a:rPr lang="en-GB" sz="2400" dirty="0" smtClean="0"/>
              <a:t>     It is an unplanned event that did not result in injury, illness, or damage to assets, the environment or Company reputation – but had the potential to do so if some circumstance of the event were different.  Only a fortunate break in the chain of events prevented an injury, fatality or damage; in other words, </a:t>
            </a:r>
            <a:r>
              <a:rPr lang="en-GB" sz="2400" b="1" dirty="0" smtClean="0">
                <a:solidFill>
                  <a:schemeClr val="accent2"/>
                </a:solidFill>
              </a:rPr>
              <a:t>a miss that was nonetheless very near.</a:t>
            </a:r>
            <a:endParaRPr lang="en-US" sz="2400" b="1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en-US" sz="2400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Why to report a Near-miss ?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534400" cy="4525963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Enables companies to pro-actively control/eliminate hazards before a tragic or costly incident occurs.</a:t>
            </a:r>
          </a:p>
          <a:p>
            <a:pPr lvl="0"/>
            <a:r>
              <a:rPr lang="en-US" sz="2000" dirty="0" smtClean="0"/>
              <a:t>Engages the workforce at all levels in solving problems.</a:t>
            </a:r>
          </a:p>
          <a:p>
            <a:pPr lvl="0"/>
            <a:r>
              <a:rPr lang="en-US" sz="2000" dirty="0" smtClean="0"/>
              <a:t>Increases safety ownership and reinforces workers’ self-esteem.</a:t>
            </a:r>
          </a:p>
          <a:p>
            <a:pPr lvl="0"/>
            <a:r>
              <a:rPr lang="en-US" sz="2000" dirty="0" smtClean="0"/>
              <a:t>Uncovers valuable information that otherwise might not be identified.</a:t>
            </a:r>
          </a:p>
          <a:p>
            <a:pPr lvl="0"/>
            <a:r>
              <a:rPr lang="en-US" sz="2000" dirty="0" smtClean="0"/>
              <a:t>Develops a positive safety culture.</a:t>
            </a:r>
          </a:p>
          <a:p>
            <a:endParaRPr lang="en-US" sz="2000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3124200"/>
          <a:ext cx="3962400" cy="25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47800" y="5638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Heinrich’s Pyramid</a:t>
            </a:r>
            <a:endParaRPr lang="en-US" dirty="0"/>
          </a:p>
        </p:txBody>
      </p:sp>
      <p:sp>
        <p:nvSpPr>
          <p:cNvPr id="10" name="Oval Callout 9"/>
          <p:cNvSpPr/>
          <p:nvPr/>
        </p:nvSpPr>
        <p:spPr>
          <a:xfrm>
            <a:off x="3352800" y="2819400"/>
            <a:ext cx="2514600" cy="1676400"/>
          </a:xfrm>
          <a:prstGeom prst="wedgeEllipseCallout">
            <a:avLst>
              <a:gd name="adj1" fmla="val 27722"/>
              <a:gd name="adj2" fmla="val 66018"/>
            </a:avLst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No sufficient data in PIM to allow analysis</a:t>
            </a:r>
            <a:endParaRPr lang="en-US" sz="1600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4572000" y="3124200"/>
          <a:ext cx="4267200" cy="25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638800" y="5638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PDO data 2015 </a:t>
            </a:r>
            <a:r>
              <a:rPr lang="en-US" dirty="0" err="1" smtClean="0"/>
              <a:t>ytd</a:t>
            </a:r>
            <a:endParaRPr lang="en-US" dirty="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10" grpId="0" animBg="1"/>
      <p:bldGraphic spid="9" grpId="0">
        <p:bldAsOne/>
      </p:bldGraphic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9144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Examples of incidents</a:t>
            </a:r>
            <a:endParaRPr lang="en-U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4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 l="2204" t="2171" r="51943" b="52641"/>
          <a:stretch>
            <a:fillRect/>
          </a:stretch>
        </p:blipFill>
        <p:spPr bwMode="auto">
          <a:xfrm>
            <a:off x="1600200" y="35052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email"/>
          <a:srcRect l="2204" t="52033" r="51943" b="2779"/>
          <a:stretch>
            <a:fillRect/>
          </a:stretch>
        </p:blipFill>
        <p:spPr bwMode="auto">
          <a:xfrm>
            <a:off x="1600200" y="9144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email"/>
          <a:srcRect l="52800" t="2171" r="1348" b="52641"/>
          <a:stretch>
            <a:fillRect/>
          </a:stretch>
        </p:blipFill>
        <p:spPr bwMode="auto">
          <a:xfrm>
            <a:off x="5105400" y="35052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email"/>
          <a:srcRect l="52800" t="52033" r="1348" b="2779"/>
          <a:stretch>
            <a:fillRect/>
          </a:stretch>
        </p:blipFill>
        <p:spPr bwMode="auto">
          <a:xfrm>
            <a:off x="5105400" y="9144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7620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Examples of Near-miss incidents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3863847" y="3101847"/>
            <a:ext cx="1416304" cy="1416304"/>
          </a:xfrm>
          <a:custGeom>
            <a:avLst/>
            <a:gdLst>
              <a:gd name="connsiteX0" fmla="*/ 0 w 1416304"/>
              <a:gd name="connsiteY0" fmla="*/ 708152 h 1416304"/>
              <a:gd name="connsiteX1" fmla="*/ 207414 w 1416304"/>
              <a:gd name="connsiteY1" fmla="*/ 207413 h 1416304"/>
              <a:gd name="connsiteX2" fmla="*/ 708154 w 1416304"/>
              <a:gd name="connsiteY2" fmla="*/ 1 h 1416304"/>
              <a:gd name="connsiteX3" fmla="*/ 1208893 w 1416304"/>
              <a:gd name="connsiteY3" fmla="*/ 207415 h 1416304"/>
              <a:gd name="connsiteX4" fmla="*/ 1416305 w 1416304"/>
              <a:gd name="connsiteY4" fmla="*/ 708155 h 1416304"/>
              <a:gd name="connsiteX5" fmla="*/ 1208892 w 1416304"/>
              <a:gd name="connsiteY5" fmla="*/ 1208894 h 1416304"/>
              <a:gd name="connsiteX6" fmla="*/ 708153 w 1416304"/>
              <a:gd name="connsiteY6" fmla="*/ 1416307 h 1416304"/>
              <a:gd name="connsiteX7" fmla="*/ 207414 w 1416304"/>
              <a:gd name="connsiteY7" fmla="*/ 1208894 h 1416304"/>
              <a:gd name="connsiteX8" fmla="*/ 2 w 1416304"/>
              <a:gd name="connsiteY8" fmla="*/ 708155 h 1416304"/>
              <a:gd name="connsiteX9" fmla="*/ 0 w 1416304"/>
              <a:gd name="connsiteY9" fmla="*/ 708152 h 141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6304" h="1416304">
                <a:moveTo>
                  <a:pt x="0" y="708152"/>
                </a:moveTo>
                <a:cubicBezTo>
                  <a:pt x="0" y="520338"/>
                  <a:pt x="74609" y="340217"/>
                  <a:pt x="207414" y="207413"/>
                </a:cubicBezTo>
                <a:cubicBezTo>
                  <a:pt x="340219" y="74609"/>
                  <a:pt x="520340" y="0"/>
                  <a:pt x="708154" y="1"/>
                </a:cubicBezTo>
                <a:cubicBezTo>
                  <a:pt x="895968" y="1"/>
                  <a:pt x="1076089" y="74610"/>
                  <a:pt x="1208893" y="207415"/>
                </a:cubicBezTo>
                <a:cubicBezTo>
                  <a:pt x="1341697" y="340220"/>
                  <a:pt x="1416306" y="520341"/>
                  <a:pt x="1416305" y="708155"/>
                </a:cubicBezTo>
                <a:cubicBezTo>
                  <a:pt x="1416305" y="895969"/>
                  <a:pt x="1341696" y="1076090"/>
                  <a:pt x="1208892" y="1208894"/>
                </a:cubicBezTo>
                <a:cubicBezTo>
                  <a:pt x="1076088" y="1341698"/>
                  <a:pt x="895966" y="1416307"/>
                  <a:pt x="708153" y="1416307"/>
                </a:cubicBezTo>
                <a:cubicBezTo>
                  <a:pt x="520339" y="1416307"/>
                  <a:pt x="340218" y="1341698"/>
                  <a:pt x="207414" y="1208894"/>
                </a:cubicBezTo>
                <a:cubicBezTo>
                  <a:pt x="74610" y="1076090"/>
                  <a:pt x="1" y="895968"/>
                  <a:pt x="2" y="708155"/>
                </a:cubicBezTo>
                <a:cubicBezTo>
                  <a:pt x="1" y="708154"/>
                  <a:pt x="1" y="708153"/>
                  <a:pt x="0" y="70815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1543" tIns="231543" rIns="231543" bIns="231543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General near miss examples</a:t>
            </a:r>
            <a:endParaRPr lang="en-US" sz="1900" kern="1200" dirty="0"/>
          </a:p>
        </p:txBody>
      </p:sp>
      <p:sp>
        <p:nvSpPr>
          <p:cNvPr id="16" name="Freeform 15"/>
          <p:cNvSpPr/>
          <p:nvPr/>
        </p:nvSpPr>
        <p:spPr>
          <a:xfrm rot="16200000">
            <a:off x="4420610" y="2584004"/>
            <a:ext cx="302779" cy="481543"/>
          </a:xfrm>
          <a:custGeom>
            <a:avLst/>
            <a:gdLst>
              <a:gd name="connsiteX0" fmla="*/ 0 w 302779"/>
              <a:gd name="connsiteY0" fmla="*/ 96309 h 481543"/>
              <a:gd name="connsiteX1" fmla="*/ 151390 w 302779"/>
              <a:gd name="connsiteY1" fmla="*/ 96309 h 481543"/>
              <a:gd name="connsiteX2" fmla="*/ 151390 w 302779"/>
              <a:gd name="connsiteY2" fmla="*/ 0 h 481543"/>
              <a:gd name="connsiteX3" fmla="*/ 302779 w 302779"/>
              <a:gd name="connsiteY3" fmla="*/ 240772 h 481543"/>
              <a:gd name="connsiteX4" fmla="*/ 151390 w 302779"/>
              <a:gd name="connsiteY4" fmla="*/ 481543 h 481543"/>
              <a:gd name="connsiteX5" fmla="*/ 151390 w 302779"/>
              <a:gd name="connsiteY5" fmla="*/ 385234 h 481543"/>
              <a:gd name="connsiteX6" fmla="*/ 0 w 302779"/>
              <a:gd name="connsiteY6" fmla="*/ 385234 h 481543"/>
              <a:gd name="connsiteX7" fmla="*/ 0 w 302779"/>
              <a:gd name="connsiteY7" fmla="*/ 96309 h 48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779" h="481543">
                <a:moveTo>
                  <a:pt x="0" y="96309"/>
                </a:moveTo>
                <a:lnTo>
                  <a:pt x="151390" y="96309"/>
                </a:lnTo>
                <a:lnTo>
                  <a:pt x="151390" y="0"/>
                </a:lnTo>
                <a:lnTo>
                  <a:pt x="302779" y="240772"/>
                </a:lnTo>
                <a:lnTo>
                  <a:pt x="151390" y="481543"/>
                </a:lnTo>
                <a:lnTo>
                  <a:pt x="151390" y="385234"/>
                </a:lnTo>
                <a:lnTo>
                  <a:pt x="0" y="385234"/>
                </a:lnTo>
                <a:lnTo>
                  <a:pt x="0" y="9630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309" rIns="90835" bIns="96309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kern="1200"/>
          </a:p>
        </p:txBody>
      </p:sp>
      <p:sp>
        <p:nvSpPr>
          <p:cNvPr id="17" name="Freeform 16"/>
          <p:cNvSpPr/>
          <p:nvPr/>
        </p:nvSpPr>
        <p:spPr>
          <a:xfrm>
            <a:off x="3692342" y="771249"/>
            <a:ext cx="1759315" cy="1759315"/>
          </a:xfrm>
          <a:custGeom>
            <a:avLst/>
            <a:gdLst>
              <a:gd name="connsiteX0" fmla="*/ 0 w 1759315"/>
              <a:gd name="connsiteY0" fmla="*/ 879658 h 1759315"/>
              <a:gd name="connsiteX1" fmla="*/ 257647 w 1759315"/>
              <a:gd name="connsiteY1" fmla="*/ 257646 h 1759315"/>
              <a:gd name="connsiteX2" fmla="*/ 879660 w 1759315"/>
              <a:gd name="connsiteY2" fmla="*/ 1 h 1759315"/>
              <a:gd name="connsiteX3" fmla="*/ 1501672 w 1759315"/>
              <a:gd name="connsiteY3" fmla="*/ 257648 h 1759315"/>
              <a:gd name="connsiteX4" fmla="*/ 1759317 w 1759315"/>
              <a:gd name="connsiteY4" fmla="*/ 879661 h 1759315"/>
              <a:gd name="connsiteX5" fmla="*/ 1501671 w 1759315"/>
              <a:gd name="connsiteY5" fmla="*/ 1501673 h 1759315"/>
              <a:gd name="connsiteX6" fmla="*/ 879659 w 1759315"/>
              <a:gd name="connsiteY6" fmla="*/ 1759319 h 1759315"/>
              <a:gd name="connsiteX7" fmla="*/ 257647 w 1759315"/>
              <a:gd name="connsiteY7" fmla="*/ 1501673 h 1759315"/>
              <a:gd name="connsiteX8" fmla="*/ 2 w 1759315"/>
              <a:gd name="connsiteY8" fmla="*/ 879660 h 1759315"/>
              <a:gd name="connsiteX9" fmla="*/ 0 w 1759315"/>
              <a:gd name="connsiteY9" fmla="*/ 879658 h 17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9315" h="1759315">
                <a:moveTo>
                  <a:pt x="0" y="879658"/>
                </a:moveTo>
                <a:cubicBezTo>
                  <a:pt x="0" y="646358"/>
                  <a:pt x="92679" y="422614"/>
                  <a:pt x="257647" y="257646"/>
                </a:cubicBezTo>
                <a:cubicBezTo>
                  <a:pt x="422615" y="92678"/>
                  <a:pt x="646360" y="1"/>
                  <a:pt x="879660" y="1"/>
                </a:cubicBezTo>
                <a:cubicBezTo>
                  <a:pt x="1112960" y="1"/>
                  <a:pt x="1336704" y="92680"/>
                  <a:pt x="1501672" y="257648"/>
                </a:cubicBezTo>
                <a:cubicBezTo>
                  <a:pt x="1666640" y="422616"/>
                  <a:pt x="1759317" y="646361"/>
                  <a:pt x="1759317" y="879661"/>
                </a:cubicBezTo>
                <a:cubicBezTo>
                  <a:pt x="1759317" y="1112961"/>
                  <a:pt x="1666639" y="1336705"/>
                  <a:pt x="1501671" y="1501673"/>
                </a:cubicBezTo>
                <a:cubicBezTo>
                  <a:pt x="1336703" y="1666641"/>
                  <a:pt x="1112958" y="1759319"/>
                  <a:pt x="879659" y="1759319"/>
                </a:cubicBezTo>
                <a:cubicBezTo>
                  <a:pt x="646359" y="1759319"/>
                  <a:pt x="422615" y="1666641"/>
                  <a:pt x="257647" y="1501673"/>
                </a:cubicBezTo>
                <a:cubicBezTo>
                  <a:pt x="92679" y="1336705"/>
                  <a:pt x="1" y="1112960"/>
                  <a:pt x="2" y="879660"/>
                </a:cubicBezTo>
                <a:lnTo>
                  <a:pt x="0" y="87965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886" tIns="272886" rIns="272886" bIns="27288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 smtClean="0"/>
              <a:t>You trip on uneven pavement while walking. Being agile and empty handed, you regain your balance with no harm done.</a:t>
            </a:r>
            <a:endParaRPr lang="en-US" sz="1200" kern="1200" dirty="0"/>
          </a:p>
        </p:txBody>
      </p:sp>
      <p:sp>
        <p:nvSpPr>
          <p:cNvPr id="18" name="Freeform 17"/>
          <p:cNvSpPr/>
          <p:nvPr/>
        </p:nvSpPr>
        <p:spPr>
          <a:xfrm>
            <a:off x="5405834" y="3569228"/>
            <a:ext cx="302779" cy="481543"/>
          </a:xfrm>
          <a:custGeom>
            <a:avLst/>
            <a:gdLst>
              <a:gd name="connsiteX0" fmla="*/ 0 w 302779"/>
              <a:gd name="connsiteY0" fmla="*/ 96309 h 481543"/>
              <a:gd name="connsiteX1" fmla="*/ 151390 w 302779"/>
              <a:gd name="connsiteY1" fmla="*/ 96309 h 481543"/>
              <a:gd name="connsiteX2" fmla="*/ 151390 w 302779"/>
              <a:gd name="connsiteY2" fmla="*/ 0 h 481543"/>
              <a:gd name="connsiteX3" fmla="*/ 302779 w 302779"/>
              <a:gd name="connsiteY3" fmla="*/ 240772 h 481543"/>
              <a:gd name="connsiteX4" fmla="*/ 151390 w 302779"/>
              <a:gd name="connsiteY4" fmla="*/ 481543 h 481543"/>
              <a:gd name="connsiteX5" fmla="*/ 151390 w 302779"/>
              <a:gd name="connsiteY5" fmla="*/ 385234 h 481543"/>
              <a:gd name="connsiteX6" fmla="*/ 0 w 302779"/>
              <a:gd name="connsiteY6" fmla="*/ 385234 h 481543"/>
              <a:gd name="connsiteX7" fmla="*/ 0 w 302779"/>
              <a:gd name="connsiteY7" fmla="*/ 96309 h 48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779" h="481543">
                <a:moveTo>
                  <a:pt x="0" y="96309"/>
                </a:moveTo>
                <a:lnTo>
                  <a:pt x="151390" y="96309"/>
                </a:lnTo>
                <a:lnTo>
                  <a:pt x="151390" y="0"/>
                </a:lnTo>
                <a:lnTo>
                  <a:pt x="302779" y="240772"/>
                </a:lnTo>
                <a:lnTo>
                  <a:pt x="151390" y="481543"/>
                </a:lnTo>
                <a:lnTo>
                  <a:pt x="151390" y="385234"/>
                </a:lnTo>
                <a:lnTo>
                  <a:pt x="0" y="385234"/>
                </a:lnTo>
                <a:lnTo>
                  <a:pt x="0" y="9630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309" rIns="90834" bIns="96309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kern="1200"/>
          </a:p>
        </p:txBody>
      </p:sp>
      <p:sp>
        <p:nvSpPr>
          <p:cNvPr id="19" name="Freeform 18"/>
          <p:cNvSpPr/>
          <p:nvPr/>
        </p:nvSpPr>
        <p:spPr>
          <a:xfrm>
            <a:off x="5851434" y="2930342"/>
            <a:ext cx="1759315" cy="1759315"/>
          </a:xfrm>
          <a:custGeom>
            <a:avLst/>
            <a:gdLst>
              <a:gd name="connsiteX0" fmla="*/ 0 w 1759315"/>
              <a:gd name="connsiteY0" fmla="*/ 879658 h 1759315"/>
              <a:gd name="connsiteX1" fmla="*/ 257647 w 1759315"/>
              <a:gd name="connsiteY1" fmla="*/ 257646 h 1759315"/>
              <a:gd name="connsiteX2" fmla="*/ 879660 w 1759315"/>
              <a:gd name="connsiteY2" fmla="*/ 1 h 1759315"/>
              <a:gd name="connsiteX3" fmla="*/ 1501672 w 1759315"/>
              <a:gd name="connsiteY3" fmla="*/ 257648 h 1759315"/>
              <a:gd name="connsiteX4" fmla="*/ 1759317 w 1759315"/>
              <a:gd name="connsiteY4" fmla="*/ 879661 h 1759315"/>
              <a:gd name="connsiteX5" fmla="*/ 1501671 w 1759315"/>
              <a:gd name="connsiteY5" fmla="*/ 1501673 h 1759315"/>
              <a:gd name="connsiteX6" fmla="*/ 879659 w 1759315"/>
              <a:gd name="connsiteY6" fmla="*/ 1759319 h 1759315"/>
              <a:gd name="connsiteX7" fmla="*/ 257647 w 1759315"/>
              <a:gd name="connsiteY7" fmla="*/ 1501673 h 1759315"/>
              <a:gd name="connsiteX8" fmla="*/ 2 w 1759315"/>
              <a:gd name="connsiteY8" fmla="*/ 879660 h 1759315"/>
              <a:gd name="connsiteX9" fmla="*/ 0 w 1759315"/>
              <a:gd name="connsiteY9" fmla="*/ 879658 h 17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9315" h="1759315">
                <a:moveTo>
                  <a:pt x="0" y="879658"/>
                </a:moveTo>
                <a:cubicBezTo>
                  <a:pt x="0" y="646358"/>
                  <a:pt x="92679" y="422614"/>
                  <a:pt x="257647" y="257646"/>
                </a:cubicBezTo>
                <a:cubicBezTo>
                  <a:pt x="422615" y="92678"/>
                  <a:pt x="646360" y="1"/>
                  <a:pt x="879660" y="1"/>
                </a:cubicBezTo>
                <a:cubicBezTo>
                  <a:pt x="1112960" y="1"/>
                  <a:pt x="1336704" y="92680"/>
                  <a:pt x="1501672" y="257648"/>
                </a:cubicBezTo>
                <a:cubicBezTo>
                  <a:pt x="1666640" y="422616"/>
                  <a:pt x="1759317" y="646361"/>
                  <a:pt x="1759317" y="879661"/>
                </a:cubicBezTo>
                <a:cubicBezTo>
                  <a:pt x="1759317" y="1112961"/>
                  <a:pt x="1666639" y="1336705"/>
                  <a:pt x="1501671" y="1501673"/>
                </a:cubicBezTo>
                <a:cubicBezTo>
                  <a:pt x="1336703" y="1666641"/>
                  <a:pt x="1112958" y="1759319"/>
                  <a:pt x="879659" y="1759319"/>
                </a:cubicBezTo>
                <a:cubicBezTo>
                  <a:pt x="646359" y="1759319"/>
                  <a:pt x="422615" y="1666641"/>
                  <a:pt x="257647" y="1501673"/>
                </a:cubicBezTo>
                <a:cubicBezTo>
                  <a:pt x="92679" y="1336705"/>
                  <a:pt x="1" y="1112960"/>
                  <a:pt x="2" y="879660"/>
                </a:cubicBezTo>
                <a:lnTo>
                  <a:pt x="0" y="87965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886" tIns="272886" rIns="272886" bIns="27288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 smtClean="0"/>
              <a:t>You stumble because of an uncovered hole outside of a building but you don’t fall.</a:t>
            </a:r>
            <a:endParaRPr lang="en-US" sz="1200" kern="1200" dirty="0"/>
          </a:p>
        </p:txBody>
      </p:sp>
      <p:sp>
        <p:nvSpPr>
          <p:cNvPr id="20" name="Freeform 19"/>
          <p:cNvSpPr/>
          <p:nvPr/>
        </p:nvSpPr>
        <p:spPr>
          <a:xfrm rot="5400000">
            <a:off x="4420610" y="4554452"/>
            <a:ext cx="302779" cy="481543"/>
          </a:xfrm>
          <a:custGeom>
            <a:avLst/>
            <a:gdLst>
              <a:gd name="connsiteX0" fmla="*/ 0 w 302779"/>
              <a:gd name="connsiteY0" fmla="*/ 96309 h 481543"/>
              <a:gd name="connsiteX1" fmla="*/ 151390 w 302779"/>
              <a:gd name="connsiteY1" fmla="*/ 96309 h 481543"/>
              <a:gd name="connsiteX2" fmla="*/ 151390 w 302779"/>
              <a:gd name="connsiteY2" fmla="*/ 0 h 481543"/>
              <a:gd name="connsiteX3" fmla="*/ 302779 w 302779"/>
              <a:gd name="connsiteY3" fmla="*/ 240772 h 481543"/>
              <a:gd name="connsiteX4" fmla="*/ 151390 w 302779"/>
              <a:gd name="connsiteY4" fmla="*/ 481543 h 481543"/>
              <a:gd name="connsiteX5" fmla="*/ 151390 w 302779"/>
              <a:gd name="connsiteY5" fmla="*/ 385234 h 481543"/>
              <a:gd name="connsiteX6" fmla="*/ 0 w 302779"/>
              <a:gd name="connsiteY6" fmla="*/ 385234 h 481543"/>
              <a:gd name="connsiteX7" fmla="*/ 0 w 302779"/>
              <a:gd name="connsiteY7" fmla="*/ 96309 h 48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779" h="481543">
                <a:moveTo>
                  <a:pt x="0" y="96309"/>
                </a:moveTo>
                <a:lnTo>
                  <a:pt x="151390" y="96309"/>
                </a:lnTo>
                <a:lnTo>
                  <a:pt x="151390" y="0"/>
                </a:lnTo>
                <a:lnTo>
                  <a:pt x="302779" y="240772"/>
                </a:lnTo>
                <a:lnTo>
                  <a:pt x="151390" y="481543"/>
                </a:lnTo>
                <a:lnTo>
                  <a:pt x="151390" y="385234"/>
                </a:lnTo>
                <a:lnTo>
                  <a:pt x="0" y="385234"/>
                </a:lnTo>
                <a:lnTo>
                  <a:pt x="0" y="9630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308" rIns="90834" bIns="9631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kern="1200"/>
          </a:p>
        </p:txBody>
      </p:sp>
      <p:sp>
        <p:nvSpPr>
          <p:cNvPr id="21" name="Freeform 20"/>
          <p:cNvSpPr/>
          <p:nvPr/>
        </p:nvSpPr>
        <p:spPr>
          <a:xfrm>
            <a:off x="3692342" y="5089434"/>
            <a:ext cx="1759315" cy="1759315"/>
          </a:xfrm>
          <a:custGeom>
            <a:avLst/>
            <a:gdLst>
              <a:gd name="connsiteX0" fmla="*/ 0 w 1759315"/>
              <a:gd name="connsiteY0" fmla="*/ 879658 h 1759315"/>
              <a:gd name="connsiteX1" fmla="*/ 257647 w 1759315"/>
              <a:gd name="connsiteY1" fmla="*/ 257646 h 1759315"/>
              <a:gd name="connsiteX2" fmla="*/ 879660 w 1759315"/>
              <a:gd name="connsiteY2" fmla="*/ 1 h 1759315"/>
              <a:gd name="connsiteX3" fmla="*/ 1501672 w 1759315"/>
              <a:gd name="connsiteY3" fmla="*/ 257648 h 1759315"/>
              <a:gd name="connsiteX4" fmla="*/ 1759317 w 1759315"/>
              <a:gd name="connsiteY4" fmla="*/ 879661 h 1759315"/>
              <a:gd name="connsiteX5" fmla="*/ 1501671 w 1759315"/>
              <a:gd name="connsiteY5" fmla="*/ 1501673 h 1759315"/>
              <a:gd name="connsiteX6" fmla="*/ 879659 w 1759315"/>
              <a:gd name="connsiteY6" fmla="*/ 1759319 h 1759315"/>
              <a:gd name="connsiteX7" fmla="*/ 257647 w 1759315"/>
              <a:gd name="connsiteY7" fmla="*/ 1501673 h 1759315"/>
              <a:gd name="connsiteX8" fmla="*/ 2 w 1759315"/>
              <a:gd name="connsiteY8" fmla="*/ 879660 h 1759315"/>
              <a:gd name="connsiteX9" fmla="*/ 0 w 1759315"/>
              <a:gd name="connsiteY9" fmla="*/ 879658 h 17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9315" h="1759315">
                <a:moveTo>
                  <a:pt x="0" y="879658"/>
                </a:moveTo>
                <a:cubicBezTo>
                  <a:pt x="0" y="646358"/>
                  <a:pt x="92679" y="422614"/>
                  <a:pt x="257647" y="257646"/>
                </a:cubicBezTo>
                <a:cubicBezTo>
                  <a:pt x="422615" y="92678"/>
                  <a:pt x="646360" y="1"/>
                  <a:pt x="879660" y="1"/>
                </a:cubicBezTo>
                <a:cubicBezTo>
                  <a:pt x="1112960" y="1"/>
                  <a:pt x="1336704" y="92680"/>
                  <a:pt x="1501672" y="257648"/>
                </a:cubicBezTo>
                <a:cubicBezTo>
                  <a:pt x="1666640" y="422616"/>
                  <a:pt x="1759317" y="646361"/>
                  <a:pt x="1759317" y="879661"/>
                </a:cubicBezTo>
                <a:cubicBezTo>
                  <a:pt x="1759317" y="1112961"/>
                  <a:pt x="1666639" y="1336705"/>
                  <a:pt x="1501671" y="1501673"/>
                </a:cubicBezTo>
                <a:cubicBezTo>
                  <a:pt x="1336703" y="1666641"/>
                  <a:pt x="1112958" y="1759319"/>
                  <a:pt x="879659" y="1759319"/>
                </a:cubicBezTo>
                <a:cubicBezTo>
                  <a:pt x="646359" y="1759319"/>
                  <a:pt x="422615" y="1666641"/>
                  <a:pt x="257647" y="1501673"/>
                </a:cubicBezTo>
                <a:cubicBezTo>
                  <a:pt x="92679" y="1336705"/>
                  <a:pt x="1" y="1112960"/>
                  <a:pt x="2" y="879660"/>
                </a:cubicBezTo>
                <a:lnTo>
                  <a:pt x="0" y="87965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886" tIns="272886" rIns="272886" bIns="27288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 smtClean="0"/>
              <a:t>A projectile hits your safety glasses but does not injure your eye.</a:t>
            </a:r>
            <a:endParaRPr lang="en-US" sz="1200" kern="1200" dirty="0"/>
          </a:p>
        </p:txBody>
      </p:sp>
      <p:sp>
        <p:nvSpPr>
          <p:cNvPr id="22" name="Freeform 21"/>
          <p:cNvSpPr/>
          <p:nvPr/>
        </p:nvSpPr>
        <p:spPr>
          <a:xfrm rot="21600000">
            <a:off x="3435385" y="3569227"/>
            <a:ext cx="302780" cy="481544"/>
          </a:xfrm>
          <a:custGeom>
            <a:avLst/>
            <a:gdLst>
              <a:gd name="connsiteX0" fmla="*/ 0 w 302779"/>
              <a:gd name="connsiteY0" fmla="*/ 96309 h 481543"/>
              <a:gd name="connsiteX1" fmla="*/ 151390 w 302779"/>
              <a:gd name="connsiteY1" fmla="*/ 96309 h 481543"/>
              <a:gd name="connsiteX2" fmla="*/ 151390 w 302779"/>
              <a:gd name="connsiteY2" fmla="*/ 0 h 481543"/>
              <a:gd name="connsiteX3" fmla="*/ 302779 w 302779"/>
              <a:gd name="connsiteY3" fmla="*/ 240772 h 481543"/>
              <a:gd name="connsiteX4" fmla="*/ 151390 w 302779"/>
              <a:gd name="connsiteY4" fmla="*/ 481543 h 481543"/>
              <a:gd name="connsiteX5" fmla="*/ 151390 w 302779"/>
              <a:gd name="connsiteY5" fmla="*/ 385234 h 481543"/>
              <a:gd name="connsiteX6" fmla="*/ 0 w 302779"/>
              <a:gd name="connsiteY6" fmla="*/ 385234 h 481543"/>
              <a:gd name="connsiteX7" fmla="*/ 0 w 302779"/>
              <a:gd name="connsiteY7" fmla="*/ 96309 h 48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779" h="481543">
                <a:moveTo>
                  <a:pt x="302779" y="385234"/>
                </a:moveTo>
                <a:lnTo>
                  <a:pt x="151389" y="385234"/>
                </a:lnTo>
                <a:lnTo>
                  <a:pt x="151389" y="481543"/>
                </a:lnTo>
                <a:lnTo>
                  <a:pt x="0" y="240771"/>
                </a:lnTo>
                <a:lnTo>
                  <a:pt x="151389" y="0"/>
                </a:lnTo>
                <a:lnTo>
                  <a:pt x="151389" y="96309"/>
                </a:lnTo>
                <a:lnTo>
                  <a:pt x="302779" y="96309"/>
                </a:lnTo>
                <a:lnTo>
                  <a:pt x="302779" y="385234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834" tIns="96310" rIns="1" bIns="96309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kern="1200"/>
          </a:p>
        </p:txBody>
      </p:sp>
      <p:sp>
        <p:nvSpPr>
          <p:cNvPr id="23" name="Freeform 22"/>
          <p:cNvSpPr/>
          <p:nvPr/>
        </p:nvSpPr>
        <p:spPr>
          <a:xfrm>
            <a:off x="1533249" y="2930342"/>
            <a:ext cx="1759315" cy="1759315"/>
          </a:xfrm>
          <a:custGeom>
            <a:avLst/>
            <a:gdLst>
              <a:gd name="connsiteX0" fmla="*/ 0 w 1759315"/>
              <a:gd name="connsiteY0" fmla="*/ 879658 h 1759315"/>
              <a:gd name="connsiteX1" fmla="*/ 257647 w 1759315"/>
              <a:gd name="connsiteY1" fmla="*/ 257646 h 1759315"/>
              <a:gd name="connsiteX2" fmla="*/ 879660 w 1759315"/>
              <a:gd name="connsiteY2" fmla="*/ 1 h 1759315"/>
              <a:gd name="connsiteX3" fmla="*/ 1501672 w 1759315"/>
              <a:gd name="connsiteY3" fmla="*/ 257648 h 1759315"/>
              <a:gd name="connsiteX4" fmla="*/ 1759317 w 1759315"/>
              <a:gd name="connsiteY4" fmla="*/ 879661 h 1759315"/>
              <a:gd name="connsiteX5" fmla="*/ 1501671 w 1759315"/>
              <a:gd name="connsiteY5" fmla="*/ 1501673 h 1759315"/>
              <a:gd name="connsiteX6" fmla="*/ 879659 w 1759315"/>
              <a:gd name="connsiteY6" fmla="*/ 1759319 h 1759315"/>
              <a:gd name="connsiteX7" fmla="*/ 257647 w 1759315"/>
              <a:gd name="connsiteY7" fmla="*/ 1501673 h 1759315"/>
              <a:gd name="connsiteX8" fmla="*/ 2 w 1759315"/>
              <a:gd name="connsiteY8" fmla="*/ 879660 h 1759315"/>
              <a:gd name="connsiteX9" fmla="*/ 0 w 1759315"/>
              <a:gd name="connsiteY9" fmla="*/ 879658 h 17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9315" h="1759315">
                <a:moveTo>
                  <a:pt x="0" y="879658"/>
                </a:moveTo>
                <a:cubicBezTo>
                  <a:pt x="0" y="646358"/>
                  <a:pt x="92679" y="422614"/>
                  <a:pt x="257647" y="257646"/>
                </a:cubicBezTo>
                <a:cubicBezTo>
                  <a:pt x="422615" y="92678"/>
                  <a:pt x="646360" y="1"/>
                  <a:pt x="879660" y="1"/>
                </a:cubicBezTo>
                <a:cubicBezTo>
                  <a:pt x="1112960" y="1"/>
                  <a:pt x="1336704" y="92680"/>
                  <a:pt x="1501672" y="257648"/>
                </a:cubicBezTo>
                <a:cubicBezTo>
                  <a:pt x="1666640" y="422616"/>
                  <a:pt x="1759317" y="646361"/>
                  <a:pt x="1759317" y="879661"/>
                </a:cubicBezTo>
                <a:cubicBezTo>
                  <a:pt x="1759317" y="1112961"/>
                  <a:pt x="1666639" y="1336705"/>
                  <a:pt x="1501671" y="1501673"/>
                </a:cubicBezTo>
                <a:cubicBezTo>
                  <a:pt x="1336703" y="1666641"/>
                  <a:pt x="1112958" y="1759319"/>
                  <a:pt x="879659" y="1759319"/>
                </a:cubicBezTo>
                <a:cubicBezTo>
                  <a:pt x="646359" y="1759319"/>
                  <a:pt x="422615" y="1666641"/>
                  <a:pt x="257647" y="1501673"/>
                </a:cubicBezTo>
                <a:cubicBezTo>
                  <a:pt x="92679" y="1336705"/>
                  <a:pt x="1" y="1112960"/>
                  <a:pt x="2" y="879660"/>
                </a:cubicBezTo>
                <a:lnTo>
                  <a:pt x="0" y="87965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886" tIns="272886" rIns="272886" bIns="27288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 smtClean="0"/>
              <a:t>An object falls near you and did not hit you.</a:t>
            </a:r>
            <a:endParaRPr lang="en-US" sz="1200" kern="12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143000"/>
            <a:ext cx="20574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5062537"/>
            <a:ext cx="2087000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http://www.coopersafety.com/Uvex-Skyper-Safety-Glasses.jpeg?id=41760&amp;W=600&amp;H=6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5257800"/>
            <a:ext cx="1809750" cy="1098561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1066800"/>
            <a:ext cx="1809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09490"/>
            <a:ext cx="9144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Example: Process Safety Near Misses while Operating A plant/Station/Equipment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892394" y="3130394"/>
            <a:ext cx="1359210" cy="1359210"/>
          </a:xfrm>
          <a:custGeom>
            <a:avLst/>
            <a:gdLst>
              <a:gd name="connsiteX0" fmla="*/ 0 w 1359210"/>
              <a:gd name="connsiteY0" fmla="*/ 679605 h 1359210"/>
              <a:gd name="connsiteX1" fmla="*/ 199052 w 1359210"/>
              <a:gd name="connsiteY1" fmla="*/ 199052 h 1359210"/>
              <a:gd name="connsiteX2" fmla="*/ 679606 w 1359210"/>
              <a:gd name="connsiteY2" fmla="*/ 1 h 1359210"/>
              <a:gd name="connsiteX3" fmla="*/ 1160159 w 1359210"/>
              <a:gd name="connsiteY3" fmla="*/ 199053 h 1359210"/>
              <a:gd name="connsiteX4" fmla="*/ 1359210 w 1359210"/>
              <a:gd name="connsiteY4" fmla="*/ 679607 h 1359210"/>
              <a:gd name="connsiteX5" fmla="*/ 1160158 w 1359210"/>
              <a:gd name="connsiteY5" fmla="*/ 1160160 h 1359210"/>
              <a:gd name="connsiteX6" fmla="*/ 679604 w 1359210"/>
              <a:gd name="connsiteY6" fmla="*/ 1359212 h 1359210"/>
              <a:gd name="connsiteX7" fmla="*/ 199051 w 1359210"/>
              <a:gd name="connsiteY7" fmla="*/ 1160160 h 1359210"/>
              <a:gd name="connsiteX8" fmla="*/ 0 w 1359210"/>
              <a:gd name="connsiteY8" fmla="*/ 679606 h 1359210"/>
              <a:gd name="connsiteX9" fmla="*/ 0 w 1359210"/>
              <a:gd name="connsiteY9" fmla="*/ 679605 h 135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59210" h="1359210">
                <a:moveTo>
                  <a:pt x="0" y="679605"/>
                </a:moveTo>
                <a:cubicBezTo>
                  <a:pt x="0" y="499362"/>
                  <a:pt x="71602" y="326502"/>
                  <a:pt x="199052" y="199052"/>
                </a:cubicBezTo>
                <a:cubicBezTo>
                  <a:pt x="326503" y="71601"/>
                  <a:pt x="499363" y="1"/>
                  <a:pt x="679606" y="1"/>
                </a:cubicBezTo>
                <a:cubicBezTo>
                  <a:pt x="859849" y="1"/>
                  <a:pt x="1032709" y="71603"/>
                  <a:pt x="1160159" y="199053"/>
                </a:cubicBezTo>
                <a:cubicBezTo>
                  <a:pt x="1287610" y="326504"/>
                  <a:pt x="1359210" y="499364"/>
                  <a:pt x="1359210" y="679607"/>
                </a:cubicBezTo>
                <a:cubicBezTo>
                  <a:pt x="1359210" y="859850"/>
                  <a:pt x="1287609" y="1032710"/>
                  <a:pt x="1160158" y="1160160"/>
                </a:cubicBezTo>
                <a:cubicBezTo>
                  <a:pt x="1032707" y="1287611"/>
                  <a:pt x="859847" y="1359212"/>
                  <a:pt x="679604" y="1359212"/>
                </a:cubicBezTo>
                <a:cubicBezTo>
                  <a:pt x="499361" y="1359212"/>
                  <a:pt x="326501" y="1287611"/>
                  <a:pt x="199051" y="1160160"/>
                </a:cubicBezTo>
                <a:cubicBezTo>
                  <a:pt x="71600" y="1032709"/>
                  <a:pt x="0" y="859849"/>
                  <a:pt x="0" y="679606"/>
                </a:cubicBezTo>
                <a:lnTo>
                  <a:pt x="0" y="67960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9372" tIns="219372" rIns="219372" bIns="219372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 Safety near miss examples</a:t>
            </a:r>
            <a:endParaRPr lang="en-US" sz="16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Freeform 11"/>
          <p:cNvSpPr/>
          <p:nvPr/>
        </p:nvSpPr>
        <p:spPr>
          <a:xfrm rot="19156769">
            <a:off x="5197251" y="2876827"/>
            <a:ext cx="353532" cy="462131"/>
          </a:xfrm>
          <a:custGeom>
            <a:avLst/>
            <a:gdLst>
              <a:gd name="connsiteX0" fmla="*/ 0 w 353532"/>
              <a:gd name="connsiteY0" fmla="*/ 92426 h 462131"/>
              <a:gd name="connsiteX1" fmla="*/ 176766 w 353532"/>
              <a:gd name="connsiteY1" fmla="*/ 92426 h 462131"/>
              <a:gd name="connsiteX2" fmla="*/ 176766 w 353532"/>
              <a:gd name="connsiteY2" fmla="*/ 0 h 462131"/>
              <a:gd name="connsiteX3" fmla="*/ 353532 w 353532"/>
              <a:gd name="connsiteY3" fmla="*/ 231066 h 462131"/>
              <a:gd name="connsiteX4" fmla="*/ 176766 w 353532"/>
              <a:gd name="connsiteY4" fmla="*/ 462131 h 462131"/>
              <a:gd name="connsiteX5" fmla="*/ 176766 w 353532"/>
              <a:gd name="connsiteY5" fmla="*/ 369705 h 462131"/>
              <a:gd name="connsiteX6" fmla="*/ 0 w 353532"/>
              <a:gd name="connsiteY6" fmla="*/ 369705 h 462131"/>
              <a:gd name="connsiteX7" fmla="*/ 0 w 353532"/>
              <a:gd name="connsiteY7" fmla="*/ 92426 h 46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532" h="462131">
                <a:moveTo>
                  <a:pt x="0" y="92426"/>
                </a:moveTo>
                <a:lnTo>
                  <a:pt x="176766" y="92426"/>
                </a:lnTo>
                <a:lnTo>
                  <a:pt x="176766" y="0"/>
                </a:lnTo>
                <a:lnTo>
                  <a:pt x="353532" y="231066"/>
                </a:lnTo>
                <a:lnTo>
                  <a:pt x="176766" y="462131"/>
                </a:lnTo>
                <a:lnTo>
                  <a:pt x="176766" y="369705"/>
                </a:lnTo>
                <a:lnTo>
                  <a:pt x="0" y="369705"/>
                </a:lnTo>
                <a:lnTo>
                  <a:pt x="0" y="9242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2426" rIns="106059" bIns="92425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100" kern="1200"/>
          </a:p>
        </p:txBody>
      </p:sp>
      <p:sp>
        <p:nvSpPr>
          <p:cNvPr id="13" name="Freeform 12"/>
          <p:cNvSpPr/>
          <p:nvPr/>
        </p:nvSpPr>
        <p:spPr>
          <a:xfrm>
            <a:off x="5410200" y="1425188"/>
            <a:ext cx="1699012" cy="1699012"/>
          </a:xfrm>
          <a:custGeom>
            <a:avLst/>
            <a:gdLst>
              <a:gd name="connsiteX0" fmla="*/ 0 w 1699012"/>
              <a:gd name="connsiteY0" fmla="*/ 849506 h 1699012"/>
              <a:gd name="connsiteX1" fmla="*/ 248815 w 1699012"/>
              <a:gd name="connsiteY1" fmla="*/ 248815 h 1699012"/>
              <a:gd name="connsiteX2" fmla="*/ 849507 w 1699012"/>
              <a:gd name="connsiteY2" fmla="*/ 1 h 1699012"/>
              <a:gd name="connsiteX3" fmla="*/ 1450198 w 1699012"/>
              <a:gd name="connsiteY3" fmla="*/ 248816 h 1699012"/>
              <a:gd name="connsiteX4" fmla="*/ 1699012 w 1699012"/>
              <a:gd name="connsiteY4" fmla="*/ 849508 h 1699012"/>
              <a:gd name="connsiteX5" fmla="*/ 1450197 w 1699012"/>
              <a:gd name="connsiteY5" fmla="*/ 1450200 h 1699012"/>
              <a:gd name="connsiteX6" fmla="*/ 849505 w 1699012"/>
              <a:gd name="connsiteY6" fmla="*/ 1699014 h 1699012"/>
              <a:gd name="connsiteX7" fmla="*/ 248814 w 1699012"/>
              <a:gd name="connsiteY7" fmla="*/ 1450199 h 1699012"/>
              <a:gd name="connsiteX8" fmla="*/ 0 w 1699012"/>
              <a:gd name="connsiteY8" fmla="*/ 849507 h 1699012"/>
              <a:gd name="connsiteX9" fmla="*/ 0 w 1699012"/>
              <a:gd name="connsiteY9" fmla="*/ 849506 h 169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9012" h="1699012">
                <a:moveTo>
                  <a:pt x="0" y="849506"/>
                </a:moveTo>
                <a:cubicBezTo>
                  <a:pt x="0" y="624203"/>
                  <a:pt x="89502" y="408128"/>
                  <a:pt x="248815" y="248815"/>
                </a:cubicBezTo>
                <a:cubicBezTo>
                  <a:pt x="408129" y="89502"/>
                  <a:pt x="624204" y="1"/>
                  <a:pt x="849507" y="1"/>
                </a:cubicBezTo>
                <a:cubicBezTo>
                  <a:pt x="1074810" y="1"/>
                  <a:pt x="1290885" y="89503"/>
                  <a:pt x="1450198" y="248816"/>
                </a:cubicBezTo>
                <a:cubicBezTo>
                  <a:pt x="1609511" y="408130"/>
                  <a:pt x="1699012" y="624205"/>
                  <a:pt x="1699012" y="849508"/>
                </a:cubicBezTo>
                <a:cubicBezTo>
                  <a:pt x="1699012" y="1074811"/>
                  <a:pt x="1609511" y="1290886"/>
                  <a:pt x="1450197" y="1450200"/>
                </a:cubicBezTo>
                <a:cubicBezTo>
                  <a:pt x="1290884" y="1609513"/>
                  <a:pt x="1074808" y="1699015"/>
                  <a:pt x="849505" y="1699014"/>
                </a:cubicBezTo>
                <a:cubicBezTo>
                  <a:pt x="624202" y="1699014"/>
                  <a:pt x="408127" y="1609512"/>
                  <a:pt x="248814" y="1450199"/>
                </a:cubicBezTo>
                <a:cubicBezTo>
                  <a:pt x="89501" y="1290886"/>
                  <a:pt x="0" y="1074810"/>
                  <a:pt x="0" y="849507"/>
                </a:cubicBezTo>
                <a:lnTo>
                  <a:pt x="0" y="84950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595" tIns="266594" rIns="266595" bIns="266594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Mechanical seal leaks</a:t>
            </a:r>
            <a:endParaRPr lang="en-US" sz="14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Freeform 13"/>
          <p:cNvSpPr/>
          <p:nvPr/>
        </p:nvSpPr>
        <p:spPr>
          <a:xfrm rot="1800000">
            <a:off x="5263961" y="4080494"/>
            <a:ext cx="353532" cy="462131"/>
          </a:xfrm>
          <a:custGeom>
            <a:avLst/>
            <a:gdLst>
              <a:gd name="connsiteX0" fmla="*/ 0 w 353532"/>
              <a:gd name="connsiteY0" fmla="*/ 92426 h 462131"/>
              <a:gd name="connsiteX1" fmla="*/ 176766 w 353532"/>
              <a:gd name="connsiteY1" fmla="*/ 92426 h 462131"/>
              <a:gd name="connsiteX2" fmla="*/ 176766 w 353532"/>
              <a:gd name="connsiteY2" fmla="*/ 0 h 462131"/>
              <a:gd name="connsiteX3" fmla="*/ 353532 w 353532"/>
              <a:gd name="connsiteY3" fmla="*/ 231066 h 462131"/>
              <a:gd name="connsiteX4" fmla="*/ 176766 w 353532"/>
              <a:gd name="connsiteY4" fmla="*/ 462131 h 462131"/>
              <a:gd name="connsiteX5" fmla="*/ 176766 w 353532"/>
              <a:gd name="connsiteY5" fmla="*/ 369705 h 462131"/>
              <a:gd name="connsiteX6" fmla="*/ 0 w 353532"/>
              <a:gd name="connsiteY6" fmla="*/ 369705 h 462131"/>
              <a:gd name="connsiteX7" fmla="*/ 0 w 353532"/>
              <a:gd name="connsiteY7" fmla="*/ 92426 h 46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532" h="462131">
                <a:moveTo>
                  <a:pt x="0" y="92426"/>
                </a:moveTo>
                <a:lnTo>
                  <a:pt x="176766" y="92426"/>
                </a:lnTo>
                <a:lnTo>
                  <a:pt x="176766" y="0"/>
                </a:lnTo>
                <a:lnTo>
                  <a:pt x="353532" y="231066"/>
                </a:lnTo>
                <a:lnTo>
                  <a:pt x="176766" y="462131"/>
                </a:lnTo>
                <a:lnTo>
                  <a:pt x="176766" y="369705"/>
                </a:lnTo>
                <a:lnTo>
                  <a:pt x="0" y="369705"/>
                </a:lnTo>
                <a:lnTo>
                  <a:pt x="0" y="9242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2425" rIns="106059" bIns="9242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100" kern="1200"/>
          </a:p>
        </p:txBody>
      </p:sp>
      <p:sp>
        <p:nvSpPr>
          <p:cNvPr id="15" name="Freeform 14"/>
          <p:cNvSpPr/>
          <p:nvPr/>
        </p:nvSpPr>
        <p:spPr>
          <a:xfrm>
            <a:off x="5624418" y="4058570"/>
            <a:ext cx="1699012" cy="1699012"/>
          </a:xfrm>
          <a:custGeom>
            <a:avLst/>
            <a:gdLst>
              <a:gd name="connsiteX0" fmla="*/ 0 w 1699012"/>
              <a:gd name="connsiteY0" fmla="*/ 849506 h 1699012"/>
              <a:gd name="connsiteX1" fmla="*/ 248815 w 1699012"/>
              <a:gd name="connsiteY1" fmla="*/ 248815 h 1699012"/>
              <a:gd name="connsiteX2" fmla="*/ 849507 w 1699012"/>
              <a:gd name="connsiteY2" fmla="*/ 1 h 1699012"/>
              <a:gd name="connsiteX3" fmla="*/ 1450198 w 1699012"/>
              <a:gd name="connsiteY3" fmla="*/ 248816 h 1699012"/>
              <a:gd name="connsiteX4" fmla="*/ 1699012 w 1699012"/>
              <a:gd name="connsiteY4" fmla="*/ 849508 h 1699012"/>
              <a:gd name="connsiteX5" fmla="*/ 1450197 w 1699012"/>
              <a:gd name="connsiteY5" fmla="*/ 1450200 h 1699012"/>
              <a:gd name="connsiteX6" fmla="*/ 849505 w 1699012"/>
              <a:gd name="connsiteY6" fmla="*/ 1699014 h 1699012"/>
              <a:gd name="connsiteX7" fmla="*/ 248814 w 1699012"/>
              <a:gd name="connsiteY7" fmla="*/ 1450199 h 1699012"/>
              <a:gd name="connsiteX8" fmla="*/ 0 w 1699012"/>
              <a:gd name="connsiteY8" fmla="*/ 849507 h 1699012"/>
              <a:gd name="connsiteX9" fmla="*/ 0 w 1699012"/>
              <a:gd name="connsiteY9" fmla="*/ 849506 h 169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9012" h="1699012">
                <a:moveTo>
                  <a:pt x="0" y="849506"/>
                </a:moveTo>
                <a:cubicBezTo>
                  <a:pt x="0" y="624203"/>
                  <a:pt x="89502" y="408128"/>
                  <a:pt x="248815" y="248815"/>
                </a:cubicBezTo>
                <a:cubicBezTo>
                  <a:pt x="408129" y="89502"/>
                  <a:pt x="624204" y="1"/>
                  <a:pt x="849507" y="1"/>
                </a:cubicBezTo>
                <a:cubicBezTo>
                  <a:pt x="1074810" y="1"/>
                  <a:pt x="1290885" y="89503"/>
                  <a:pt x="1450198" y="248816"/>
                </a:cubicBezTo>
                <a:cubicBezTo>
                  <a:pt x="1609511" y="408130"/>
                  <a:pt x="1699012" y="624205"/>
                  <a:pt x="1699012" y="849508"/>
                </a:cubicBezTo>
                <a:cubicBezTo>
                  <a:pt x="1699012" y="1074811"/>
                  <a:pt x="1609511" y="1290886"/>
                  <a:pt x="1450197" y="1450200"/>
                </a:cubicBezTo>
                <a:cubicBezTo>
                  <a:pt x="1290884" y="1609513"/>
                  <a:pt x="1074808" y="1699015"/>
                  <a:pt x="849505" y="1699014"/>
                </a:cubicBezTo>
                <a:cubicBezTo>
                  <a:pt x="624202" y="1699014"/>
                  <a:pt x="408127" y="1609512"/>
                  <a:pt x="248814" y="1450199"/>
                </a:cubicBezTo>
                <a:cubicBezTo>
                  <a:pt x="89501" y="1290886"/>
                  <a:pt x="0" y="1074810"/>
                  <a:pt x="0" y="849507"/>
                </a:cubicBezTo>
                <a:lnTo>
                  <a:pt x="0" y="84950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785" tIns="262784" rIns="262785" bIns="262784" numCol="1" spcCol="1270" anchor="ctr" anchorCtr="0">
            <a:noAutofit/>
          </a:bodyPr>
          <a:lstStyle/>
          <a:p>
            <a:pPr lvl="0" algn="ctr" defTabSz="4667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5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Momentarily the AP, LP and HP control valve failed due to mechanical  “valve failure” or instrument component failure.</a:t>
            </a:r>
            <a:endParaRPr lang="en-US" sz="105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Freeform 15"/>
          <p:cNvSpPr/>
          <p:nvPr/>
        </p:nvSpPr>
        <p:spPr>
          <a:xfrm rot="5400000">
            <a:off x="4395233" y="4582054"/>
            <a:ext cx="353532" cy="462131"/>
          </a:xfrm>
          <a:custGeom>
            <a:avLst/>
            <a:gdLst>
              <a:gd name="connsiteX0" fmla="*/ 0 w 353532"/>
              <a:gd name="connsiteY0" fmla="*/ 92426 h 462131"/>
              <a:gd name="connsiteX1" fmla="*/ 176766 w 353532"/>
              <a:gd name="connsiteY1" fmla="*/ 92426 h 462131"/>
              <a:gd name="connsiteX2" fmla="*/ 176766 w 353532"/>
              <a:gd name="connsiteY2" fmla="*/ 0 h 462131"/>
              <a:gd name="connsiteX3" fmla="*/ 353532 w 353532"/>
              <a:gd name="connsiteY3" fmla="*/ 231066 h 462131"/>
              <a:gd name="connsiteX4" fmla="*/ 176766 w 353532"/>
              <a:gd name="connsiteY4" fmla="*/ 462131 h 462131"/>
              <a:gd name="connsiteX5" fmla="*/ 176766 w 353532"/>
              <a:gd name="connsiteY5" fmla="*/ 369705 h 462131"/>
              <a:gd name="connsiteX6" fmla="*/ 0 w 353532"/>
              <a:gd name="connsiteY6" fmla="*/ 369705 h 462131"/>
              <a:gd name="connsiteX7" fmla="*/ 0 w 353532"/>
              <a:gd name="connsiteY7" fmla="*/ 92426 h 46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532" h="462131">
                <a:moveTo>
                  <a:pt x="0" y="92426"/>
                </a:moveTo>
                <a:lnTo>
                  <a:pt x="176766" y="92426"/>
                </a:lnTo>
                <a:lnTo>
                  <a:pt x="176766" y="0"/>
                </a:lnTo>
                <a:lnTo>
                  <a:pt x="353532" y="231066"/>
                </a:lnTo>
                <a:lnTo>
                  <a:pt x="176766" y="462131"/>
                </a:lnTo>
                <a:lnTo>
                  <a:pt x="176766" y="369705"/>
                </a:lnTo>
                <a:lnTo>
                  <a:pt x="0" y="369705"/>
                </a:lnTo>
                <a:lnTo>
                  <a:pt x="0" y="9242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2425" rIns="106059" bIns="9242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100" kern="1200"/>
          </a:p>
        </p:txBody>
      </p:sp>
      <p:sp>
        <p:nvSpPr>
          <p:cNvPr id="17" name="Freeform 16"/>
          <p:cNvSpPr/>
          <p:nvPr/>
        </p:nvSpPr>
        <p:spPr>
          <a:xfrm>
            <a:off x="3722493" y="5156647"/>
            <a:ext cx="1699012" cy="1699012"/>
          </a:xfrm>
          <a:custGeom>
            <a:avLst/>
            <a:gdLst>
              <a:gd name="connsiteX0" fmla="*/ 0 w 1699012"/>
              <a:gd name="connsiteY0" fmla="*/ 849506 h 1699012"/>
              <a:gd name="connsiteX1" fmla="*/ 248815 w 1699012"/>
              <a:gd name="connsiteY1" fmla="*/ 248815 h 1699012"/>
              <a:gd name="connsiteX2" fmla="*/ 849507 w 1699012"/>
              <a:gd name="connsiteY2" fmla="*/ 1 h 1699012"/>
              <a:gd name="connsiteX3" fmla="*/ 1450198 w 1699012"/>
              <a:gd name="connsiteY3" fmla="*/ 248816 h 1699012"/>
              <a:gd name="connsiteX4" fmla="*/ 1699012 w 1699012"/>
              <a:gd name="connsiteY4" fmla="*/ 849508 h 1699012"/>
              <a:gd name="connsiteX5" fmla="*/ 1450197 w 1699012"/>
              <a:gd name="connsiteY5" fmla="*/ 1450200 h 1699012"/>
              <a:gd name="connsiteX6" fmla="*/ 849505 w 1699012"/>
              <a:gd name="connsiteY6" fmla="*/ 1699014 h 1699012"/>
              <a:gd name="connsiteX7" fmla="*/ 248814 w 1699012"/>
              <a:gd name="connsiteY7" fmla="*/ 1450199 h 1699012"/>
              <a:gd name="connsiteX8" fmla="*/ 0 w 1699012"/>
              <a:gd name="connsiteY8" fmla="*/ 849507 h 1699012"/>
              <a:gd name="connsiteX9" fmla="*/ 0 w 1699012"/>
              <a:gd name="connsiteY9" fmla="*/ 849506 h 169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9012" h="1699012">
                <a:moveTo>
                  <a:pt x="0" y="849506"/>
                </a:moveTo>
                <a:cubicBezTo>
                  <a:pt x="0" y="624203"/>
                  <a:pt x="89502" y="408128"/>
                  <a:pt x="248815" y="248815"/>
                </a:cubicBezTo>
                <a:cubicBezTo>
                  <a:pt x="408129" y="89502"/>
                  <a:pt x="624204" y="1"/>
                  <a:pt x="849507" y="1"/>
                </a:cubicBezTo>
                <a:cubicBezTo>
                  <a:pt x="1074810" y="1"/>
                  <a:pt x="1290885" y="89503"/>
                  <a:pt x="1450198" y="248816"/>
                </a:cubicBezTo>
                <a:cubicBezTo>
                  <a:pt x="1609511" y="408130"/>
                  <a:pt x="1699012" y="624205"/>
                  <a:pt x="1699012" y="849508"/>
                </a:cubicBezTo>
                <a:cubicBezTo>
                  <a:pt x="1699012" y="1074811"/>
                  <a:pt x="1609511" y="1290886"/>
                  <a:pt x="1450197" y="1450200"/>
                </a:cubicBezTo>
                <a:cubicBezTo>
                  <a:pt x="1290884" y="1609513"/>
                  <a:pt x="1074808" y="1699015"/>
                  <a:pt x="849505" y="1699014"/>
                </a:cubicBezTo>
                <a:cubicBezTo>
                  <a:pt x="624202" y="1699014"/>
                  <a:pt x="408127" y="1609512"/>
                  <a:pt x="248814" y="1450199"/>
                </a:cubicBezTo>
                <a:cubicBezTo>
                  <a:pt x="89501" y="1290886"/>
                  <a:pt x="0" y="1074810"/>
                  <a:pt x="0" y="849507"/>
                </a:cubicBezTo>
                <a:lnTo>
                  <a:pt x="0" y="84950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785" tIns="262784" rIns="262785" bIns="262784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Failure of the Blanketing gas control valve in fix roof tanks, resulting in blow hatch valve popping.</a:t>
            </a:r>
            <a:endParaRPr lang="en-US" sz="11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Freeform 17"/>
          <p:cNvSpPr/>
          <p:nvPr/>
        </p:nvSpPr>
        <p:spPr>
          <a:xfrm rot="19800000">
            <a:off x="3526505" y="4080493"/>
            <a:ext cx="353533" cy="462132"/>
          </a:xfrm>
          <a:custGeom>
            <a:avLst/>
            <a:gdLst>
              <a:gd name="connsiteX0" fmla="*/ 0 w 353532"/>
              <a:gd name="connsiteY0" fmla="*/ 92426 h 462131"/>
              <a:gd name="connsiteX1" fmla="*/ 176766 w 353532"/>
              <a:gd name="connsiteY1" fmla="*/ 92426 h 462131"/>
              <a:gd name="connsiteX2" fmla="*/ 176766 w 353532"/>
              <a:gd name="connsiteY2" fmla="*/ 0 h 462131"/>
              <a:gd name="connsiteX3" fmla="*/ 353532 w 353532"/>
              <a:gd name="connsiteY3" fmla="*/ 231066 h 462131"/>
              <a:gd name="connsiteX4" fmla="*/ 176766 w 353532"/>
              <a:gd name="connsiteY4" fmla="*/ 462131 h 462131"/>
              <a:gd name="connsiteX5" fmla="*/ 176766 w 353532"/>
              <a:gd name="connsiteY5" fmla="*/ 369705 h 462131"/>
              <a:gd name="connsiteX6" fmla="*/ 0 w 353532"/>
              <a:gd name="connsiteY6" fmla="*/ 369705 h 462131"/>
              <a:gd name="connsiteX7" fmla="*/ 0 w 353532"/>
              <a:gd name="connsiteY7" fmla="*/ 92426 h 46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532" h="462131">
                <a:moveTo>
                  <a:pt x="353532" y="369705"/>
                </a:moveTo>
                <a:lnTo>
                  <a:pt x="176766" y="369705"/>
                </a:lnTo>
                <a:lnTo>
                  <a:pt x="176766" y="462131"/>
                </a:lnTo>
                <a:lnTo>
                  <a:pt x="0" y="231065"/>
                </a:lnTo>
                <a:lnTo>
                  <a:pt x="176766" y="0"/>
                </a:lnTo>
                <a:lnTo>
                  <a:pt x="176766" y="92426"/>
                </a:lnTo>
                <a:lnTo>
                  <a:pt x="353532" y="92426"/>
                </a:lnTo>
                <a:lnTo>
                  <a:pt x="353532" y="369705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059" tIns="92426" rIns="1" bIns="9242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100" kern="1200"/>
          </a:p>
        </p:txBody>
      </p:sp>
      <p:sp>
        <p:nvSpPr>
          <p:cNvPr id="19" name="Freeform 18"/>
          <p:cNvSpPr/>
          <p:nvPr/>
        </p:nvSpPr>
        <p:spPr>
          <a:xfrm>
            <a:off x="1820568" y="4058570"/>
            <a:ext cx="1699012" cy="1699012"/>
          </a:xfrm>
          <a:custGeom>
            <a:avLst/>
            <a:gdLst>
              <a:gd name="connsiteX0" fmla="*/ 0 w 1699012"/>
              <a:gd name="connsiteY0" fmla="*/ 849506 h 1699012"/>
              <a:gd name="connsiteX1" fmla="*/ 248815 w 1699012"/>
              <a:gd name="connsiteY1" fmla="*/ 248815 h 1699012"/>
              <a:gd name="connsiteX2" fmla="*/ 849507 w 1699012"/>
              <a:gd name="connsiteY2" fmla="*/ 1 h 1699012"/>
              <a:gd name="connsiteX3" fmla="*/ 1450198 w 1699012"/>
              <a:gd name="connsiteY3" fmla="*/ 248816 h 1699012"/>
              <a:gd name="connsiteX4" fmla="*/ 1699012 w 1699012"/>
              <a:gd name="connsiteY4" fmla="*/ 849508 h 1699012"/>
              <a:gd name="connsiteX5" fmla="*/ 1450197 w 1699012"/>
              <a:gd name="connsiteY5" fmla="*/ 1450200 h 1699012"/>
              <a:gd name="connsiteX6" fmla="*/ 849505 w 1699012"/>
              <a:gd name="connsiteY6" fmla="*/ 1699014 h 1699012"/>
              <a:gd name="connsiteX7" fmla="*/ 248814 w 1699012"/>
              <a:gd name="connsiteY7" fmla="*/ 1450199 h 1699012"/>
              <a:gd name="connsiteX8" fmla="*/ 0 w 1699012"/>
              <a:gd name="connsiteY8" fmla="*/ 849507 h 1699012"/>
              <a:gd name="connsiteX9" fmla="*/ 0 w 1699012"/>
              <a:gd name="connsiteY9" fmla="*/ 849506 h 169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9012" h="1699012">
                <a:moveTo>
                  <a:pt x="0" y="849506"/>
                </a:moveTo>
                <a:cubicBezTo>
                  <a:pt x="0" y="624203"/>
                  <a:pt x="89502" y="408128"/>
                  <a:pt x="248815" y="248815"/>
                </a:cubicBezTo>
                <a:cubicBezTo>
                  <a:pt x="408129" y="89502"/>
                  <a:pt x="624204" y="1"/>
                  <a:pt x="849507" y="1"/>
                </a:cubicBezTo>
                <a:cubicBezTo>
                  <a:pt x="1074810" y="1"/>
                  <a:pt x="1290885" y="89503"/>
                  <a:pt x="1450198" y="248816"/>
                </a:cubicBezTo>
                <a:cubicBezTo>
                  <a:pt x="1609511" y="408130"/>
                  <a:pt x="1699012" y="624205"/>
                  <a:pt x="1699012" y="849508"/>
                </a:cubicBezTo>
                <a:cubicBezTo>
                  <a:pt x="1699012" y="1074811"/>
                  <a:pt x="1609511" y="1290886"/>
                  <a:pt x="1450197" y="1450200"/>
                </a:cubicBezTo>
                <a:cubicBezTo>
                  <a:pt x="1290884" y="1609513"/>
                  <a:pt x="1074808" y="1699015"/>
                  <a:pt x="849505" y="1699014"/>
                </a:cubicBezTo>
                <a:cubicBezTo>
                  <a:pt x="624202" y="1699014"/>
                  <a:pt x="408127" y="1609512"/>
                  <a:pt x="248814" y="1450199"/>
                </a:cubicBezTo>
                <a:cubicBezTo>
                  <a:pt x="89501" y="1290886"/>
                  <a:pt x="0" y="1074810"/>
                  <a:pt x="0" y="849507"/>
                </a:cubicBezTo>
                <a:lnTo>
                  <a:pt x="0" y="84950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785" tIns="262784" rIns="262785" bIns="262784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 </a:t>
            </a:r>
            <a:r>
              <a:rPr lang="en-US" sz="1100" b="1" kern="1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</a:t>
            </a:r>
            <a:r>
              <a:rPr lang="en-US" sz="11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level at tanks failed and resulted liquid carry over to flare knock out vessel and trip station.</a:t>
            </a:r>
            <a:endParaRPr lang="en-US" sz="11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Freeform 19"/>
          <p:cNvSpPr/>
          <p:nvPr/>
        </p:nvSpPr>
        <p:spPr>
          <a:xfrm rot="23400000">
            <a:off x="3526505" y="2876827"/>
            <a:ext cx="353533" cy="462132"/>
          </a:xfrm>
          <a:custGeom>
            <a:avLst/>
            <a:gdLst>
              <a:gd name="connsiteX0" fmla="*/ 0 w 353532"/>
              <a:gd name="connsiteY0" fmla="*/ 92426 h 462131"/>
              <a:gd name="connsiteX1" fmla="*/ 176766 w 353532"/>
              <a:gd name="connsiteY1" fmla="*/ 92426 h 462131"/>
              <a:gd name="connsiteX2" fmla="*/ 176766 w 353532"/>
              <a:gd name="connsiteY2" fmla="*/ 0 h 462131"/>
              <a:gd name="connsiteX3" fmla="*/ 353532 w 353532"/>
              <a:gd name="connsiteY3" fmla="*/ 231066 h 462131"/>
              <a:gd name="connsiteX4" fmla="*/ 176766 w 353532"/>
              <a:gd name="connsiteY4" fmla="*/ 462131 h 462131"/>
              <a:gd name="connsiteX5" fmla="*/ 176766 w 353532"/>
              <a:gd name="connsiteY5" fmla="*/ 369705 h 462131"/>
              <a:gd name="connsiteX6" fmla="*/ 0 w 353532"/>
              <a:gd name="connsiteY6" fmla="*/ 369705 h 462131"/>
              <a:gd name="connsiteX7" fmla="*/ 0 w 353532"/>
              <a:gd name="connsiteY7" fmla="*/ 92426 h 46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532" h="462131">
                <a:moveTo>
                  <a:pt x="353532" y="369705"/>
                </a:moveTo>
                <a:lnTo>
                  <a:pt x="176766" y="369705"/>
                </a:lnTo>
                <a:lnTo>
                  <a:pt x="176766" y="462131"/>
                </a:lnTo>
                <a:lnTo>
                  <a:pt x="0" y="231065"/>
                </a:lnTo>
                <a:lnTo>
                  <a:pt x="176766" y="0"/>
                </a:lnTo>
                <a:lnTo>
                  <a:pt x="176766" y="92426"/>
                </a:lnTo>
                <a:lnTo>
                  <a:pt x="353532" y="92426"/>
                </a:lnTo>
                <a:lnTo>
                  <a:pt x="353532" y="369705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059" tIns="92427" rIns="1" bIns="92425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100" kern="1200"/>
          </a:p>
        </p:txBody>
      </p:sp>
      <p:sp>
        <p:nvSpPr>
          <p:cNvPr id="21" name="Freeform 20"/>
          <p:cNvSpPr/>
          <p:nvPr/>
        </p:nvSpPr>
        <p:spPr>
          <a:xfrm>
            <a:off x="1828800" y="1447800"/>
            <a:ext cx="1699012" cy="1699012"/>
          </a:xfrm>
          <a:custGeom>
            <a:avLst/>
            <a:gdLst>
              <a:gd name="connsiteX0" fmla="*/ 0 w 1699012"/>
              <a:gd name="connsiteY0" fmla="*/ 849506 h 1699012"/>
              <a:gd name="connsiteX1" fmla="*/ 248815 w 1699012"/>
              <a:gd name="connsiteY1" fmla="*/ 248815 h 1699012"/>
              <a:gd name="connsiteX2" fmla="*/ 849507 w 1699012"/>
              <a:gd name="connsiteY2" fmla="*/ 1 h 1699012"/>
              <a:gd name="connsiteX3" fmla="*/ 1450198 w 1699012"/>
              <a:gd name="connsiteY3" fmla="*/ 248816 h 1699012"/>
              <a:gd name="connsiteX4" fmla="*/ 1699012 w 1699012"/>
              <a:gd name="connsiteY4" fmla="*/ 849508 h 1699012"/>
              <a:gd name="connsiteX5" fmla="*/ 1450197 w 1699012"/>
              <a:gd name="connsiteY5" fmla="*/ 1450200 h 1699012"/>
              <a:gd name="connsiteX6" fmla="*/ 849505 w 1699012"/>
              <a:gd name="connsiteY6" fmla="*/ 1699014 h 1699012"/>
              <a:gd name="connsiteX7" fmla="*/ 248814 w 1699012"/>
              <a:gd name="connsiteY7" fmla="*/ 1450199 h 1699012"/>
              <a:gd name="connsiteX8" fmla="*/ 0 w 1699012"/>
              <a:gd name="connsiteY8" fmla="*/ 849507 h 1699012"/>
              <a:gd name="connsiteX9" fmla="*/ 0 w 1699012"/>
              <a:gd name="connsiteY9" fmla="*/ 849506 h 169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9012" h="1699012">
                <a:moveTo>
                  <a:pt x="0" y="849506"/>
                </a:moveTo>
                <a:cubicBezTo>
                  <a:pt x="0" y="624203"/>
                  <a:pt x="89502" y="408128"/>
                  <a:pt x="248815" y="248815"/>
                </a:cubicBezTo>
                <a:cubicBezTo>
                  <a:pt x="408129" y="89502"/>
                  <a:pt x="624204" y="1"/>
                  <a:pt x="849507" y="1"/>
                </a:cubicBezTo>
                <a:cubicBezTo>
                  <a:pt x="1074810" y="1"/>
                  <a:pt x="1290885" y="89503"/>
                  <a:pt x="1450198" y="248816"/>
                </a:cubicBezTo>
                <a:cubicBezTo>
                  <a:pt x="1609511" y="408130"/>
                  <a:pt x="1699012" y="624205"/>
                  <a:pt x="1699012" y="849508"/>
                </a:cubicBezTo>
                <a:cubicBezTo>
                  <a:pt x="1699012" y="1074811"/>
                  <a:pt x="1609511" y="1290886"/>
                  <a:pt x="1450197" y="1450200"/>
                </a:cubicBezTo>
                <a:cubicBezTo>
                  <a:pt x="1290884" y="1609513"/>
                  <a:pt x="1074808" y="1699015"/>
                  <a:pt x="849505" y="1699014"/>
                </a:cubicBezTo>
                <a:cubicBezTo>
                  <a:pt x="624202" y="1699014"/>
                  <a:pt x="408127" y="1609512"/>
                  <a:pt x="248814" y="1450199"/>
                </a:cubicBezTo>
                <a:cubicBezTo>
                  <a:pt x="89501" y="1290886"/>
                  <a:pt x="0" y="1074810"/>
                  <a:pt x="0" y="849507"/>
                </a:cubicBezTo>
                <a:lnTo>
                  <a:pt x="0" y="84950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055" tIns="264054" rIns="264055" bIns="26405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 </a:t>
            </a:r>
            <a:r>
              <a:rPr lang="en-US" sz="1200" b="1" kern="1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</a:t>
            </a:r>
            <a:r>
              <a:rPr lang="en-US" sz="12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level at Bulk/Test Separators failed and resulted liquid carry over to flare knock out vessel and trip station.</a:t>
            </a:r>
            <a:endParaRPr lang="en-US" sz="12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391400" y="2209800"/>
            <a:ext cx="1288707" cy="940278"/>
            <a:chOff x="304800" y="4419600"/>
            <a:chExt cx="1288707" cy="940278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4419600"/>
              <a:ext cx="1288707" cy="928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Freeform 6"/>
            <p:cNvSpPr/>
            <p:nvPr/>
          </p:nvSpPr>
          <p:spPr>
            <a:xfrm>
              <a:off x="762000" y="5055078"/>
              <a:ext cx="199844" cy="304800"/>
            </a:xfrm>
            <a:custGeom>
              <a:avLst/>
              <a:gdLst>
                <a:gd name="connsiteX0" fmla="*/ 94891 w 250166"/>
                <a:gd name="connsiteY0" fmla="*/ 0 h 741871"/>
                <a:gd name="connsiteX1" fmla="*/ 94891 w 250166"/>
                <a:gd name="connsiteY1" fmla="*/ 0 h 741871"/>
                <a:gd name="connsiteX2" fmla="*/ 8627 w 250166"/>
                <a:gd name="connsiteY2" fmla="*/ 17252 h 741871"/>
                <a:gd name="connsiteX3" fmla="*/ 0 w 250166"/>
                <a:gd name="connsiteY3" fmla="*/ 43132 h 741871"/>
                <a:gd name="connsiteX4" fmla="*/ 8627 w 250166"/>
                <a:gd name="connsiteY4" fmla="*/ 112143 h 741871"/>
                <a:gd name="connsiteX5" fmla="*/ 17253 w 250166"/>
                <a:gd name="connsiteY5" fmla="*/ 258792 h 741871"/>
                <a:gd name="connsiteX6" fmla="*/ 34506 w 250166"/>
                <a:gd name="connsiteY6" fmla="*/ 284671 h 741871"/>
                <a:gd name="connsiteX7" fmla="*/ 43132 w 250166"/>
                <a:gd name="connsiteY7" fmla="*/ 439947 h 741871"/>
                <a:gd name="connsiteX8" fmla="*/ 77638 w 250166"/>
                <a:gd name="connsiteY8" fmla="*/ 448573 h 741871"/>
                <a:gd name="connsiteX9" fmla="*/ 103517 w 250166"/>
                <a:gd name="connsiteY9" fmla="*/ 457200 h 741871"/>
                <a:gd name="connsiteX10" fmla="*/ 207034 w 250166"/>
                <a:gd name="connsiteY10" fmla="*/ 448573 h 741871"/>
                <a:gd name="connsiteX11" fmla="*/ 215661 w 250166"/>
                <a:gd name="connsiteY11" fmla="*/ 508958 h 741871"/>
                <a:gd name="connsiteX12" fmla="*/ 241540 w 250166"/>
                <a:gd name="connsiteY12" fmla="*/ 517584 h 741871"/>
                <a:gd name="connsiteX13" fmla="*/ 250166 w 250166"/>
                <a:gd name="connsiteY13" fmla="*/ 543464 h 741871"/>
                <a:gd name="connsiteX14" fmla="*/ 198408 w 250166"/>
                <a:gd name="connsiteY14" fmla="*/ 457200 h 741871"/>
                <a:gd name="connsiteX15" fmla="*/ 129397 w 250166"/>
                <a:gd name="connsiteY15" fmla="*/ 345056 h 741871"/>
                <a:gd name="connsiteX16" fmla="*/ 120770 w 250166"/>
                <a:gd name="connsiteY16" fmla="*/ 310550 h 741871"/>
                <a:gd name="connsiteX17" fmla="*/ 112144 w 250166"/>
                <a:gd name="connsiteY17" fmla="*/ 86264 h 741871"/>
                <a:gd name="connsiteX18" fmla="*/ 103517 w 250166"/>
                <a:gd name="connsiteY18" fmla="*/ 60384 h 741871"/>
                <a:gd name="connsiteX19" fmla="*/ 77638 w 250166"/>
                <a:gd name="connsiteY19" fmla="*/ 43132 h 741871"/>
                <a:gd name="connsiteX20" fmla="*/ 103517 w 250166"/>
                <a:gd name="connsiteY20" fmla="*/ 51758 h 741871"/>
                <a:gd name="connsiteX21" fmla="*/ 112144 w 250166"/>
                <a:gd name="connsiteY21" fmla="*/ 163901 h 741871"/>
                <a:gd name="connsiteX22" fmla="*/ 94891 w 250166"/>
                <a:gd name="connsiteY22" fmla="*/ 422694 h 741871"/>
                <a:gd name="connsiteX23" fmla="*/ 86264 w 250166"/>
                <a:gd name="connsiteY23" fmla="*/ 534837 h 741871"/>
                <a:gd name="connsiteX24" fmla="*/ 51759 w 250166"/>
                <a:gd name="connsiteY24" fmla="*/ 621101 h 741871"/>
                <a:gd name="connsiteX25" fmla="*/ 77638 w 250166"/>
                <a:gd name="connsiteY25" fmla="*/ 681486 h 741871"/>
                <a:gd name="connsiteX26" fmla="*/ 94891 w 250166"/>
                <a:gd name="connsiteY26" fmla="*/ 724618 h 741871"/>
                <a:gd name="connsiteX27" fmla="*/ 129397 w 250166"/>
                <a:gd name="connsiteY27" fmla="*/ 741871 h 741871"/>
                <a:gd name="connsiteX28" fmla="*/ 163902 w 250166"/>
                <a:gd name="connsiteY28" fmla="*/ 715992 h 741871"/>
                <a:gd name="connsiteX29" fmla="*/ 155276 w 250166"/>
                <a:gd name="connsiteY29" fmla="*/ 629728 h 741871"/>
                <a:gd name="connsiteX30" fmla="*/ 129397 w 250166"/>
                <a:gd name="connsiteY30" fmla="*/ 543464 h 741871"/>
                <a:gd name="connsiteX31" fmla="*/ 112144 w 250166"/>
                <a:gd name="connsiteY31" fmla="*/ 517584 h 741871"/>
                <a:gd name="connsiteX32" fmla="*/ 103517 w 250166"/>
                <a:gd name="connsiteY32" fmla="*/ 474452 h 741871"/>
                <a:gd name="connsiteX33" fmla="*/ 94891 w 250166"/>
                <a:gd name="connsiteY33" fmla="*/ 448573 h 741871"/>
                <a:gd name="connsiteX34" fmla="*/ 86264 w 250166"/>
                <a:gd name="connsiteY34" fmla="*/ 396815 h 741871"/>
                <a:gd name="connsiteX35" fmla="*/ 103517 w 250166"/>
                <a:gd name="connsiteY35" fmla="*/ 60384 h 741871"/>
                <a:gd name="connsiteX36" fmla="*/ 86264 w 250166"/>
                <a:gd name="connsiteY36" fmla="*/ 267418 h 74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0166" h="741871">
                  <a:moveTo>
                    <a:pt x="94891" y="0"/>
                  </a:moveTo>
                  <a:lnTo>
                    <a:pt x="94891" y="0"/>
                  </a:lnTo>
                  <a:cubicBezTo>
                    <a:pt x="66136" y="5751"/>
                    <a:pt x="35323" y="5118"/>
                    <a:pt x="8627" y="17252"/>
                  </a:cubicBezTo>
                  <a:cubicBezTo>
                    <a:pt x="349" y="21015"/>
                    <a:pt x="0" y="34039"/>
                    <a:pt x="0" y="43132"/>
                  </a:cubicBezTo>
                  <a:cubicBezTo>
                    <a:pt x="0" y="66315"/>
                    <a:pt x="5751" y="89139"/>
                    <a:pt x="8627" y="112143"/>
                  </a:cubicBezTo>
                  <a:cubicBezTo>
                    <a:pt x="11502" y="161026"/>
                    <a:pt x="9989" y="210366"/>
                    <a:pt x="17253" y="258792"/>
                  </a:cubicBezTo>
                  <a:cubicBezTo>
                    <a:pt x="18791" y="269045"/>
                    <a:pt x="33040" y="274408"/>
                    <a:pt x="34506" y="284671"/>
                  </a:cubicBezTo>
                  <a:cubicBezTo>
                    <a:pt x="41837" y="335988"/>
                    <a:pt x="29939" y="389815"/>
                    <a:pt x="43132" y="439947"/>
                  </a:cubicBezTo>
                  <a:cubicBezTo>
                    <a:pt x="46149" y="451413"/>
                    <a:pt x="66238" y="445316"/>
                    <a:pt x="77638" y="448573"/>
                  </a:cubicBezTo>
                  <a:cubicBezTo>
                    <a:pt x="86381" y="451071"/>
                    <a:pt x="94891" y="454324"/>
                    <a:pt x="103517" y="457200"/>
                  </a:cubicBezTo>
                  <a:cubicBezTo>
                    <a:pt x="138023" y="454324"/>
                    <a:pt x="175596" y="434063"/>
                    <a:pt x="207034" y="448573"/>
                  </a:cubicBezTo>
                  <a:cubicBezTo>
                    <a:pt x="225495" y="457093"/>
                    <a:pt x="206568" y="490772"/>
                    <a:pt x="215661" y="508958"/>
                  </a:cubicBezTo>
                  <a:cubicBezTo>
                    <a:pt x="219728" y="517091"/>
                    <a:pt x="232914" y="514709"/>
                    <a:pt x="241540" y="517584"/>
                  </a:cubicBezTo>
                  <a:cubicBezTo>
                    <a:pt x="244415" y="526211"/>
                    <a:pt x="250166" y="552557"/>
                    <a:pt x="250166" y="543464"/>
                  </a:cubicBezTo>
                  <a:cubicBezTo>
                    <a:pt x="250166" y="501978"/>
                    <a:pt x="222473" y="490016"/>
                    <a:pt x="198408" y="457200"/>
                  </a:cubicBezTo>
                  <a:cubicBezTo>
                    <a:pt x="184234" y="437872"/>
                    <a:pt x="142070" y="378850"/>
                    <a:pt x="129397" y="345056"/>
                  </a:cubicBezTo>
                  <a:cubicBezTo>
                    <a:pt x="125234" y="333955"/>
                    <a:pt x="123646" y="322052"/>
                    <a:pt x="120770" y="310550"/>
                  </a:cubicBezTo>
                  <a:cubicBezTo>
                    <a:pt x="117895" y="235788"/>
                    <a:pt x="117292" y="160904"/>
                    <a:pt x="112144" y="86264"/>
                  </a:cubicBezTo>
                  <a:cubicBezTo>
                    <a:pt x="111518" y="77192"/>
                    <a:pt x="109198" y="67485"/>
                    <a:pt x="103517" y="60384"/>
                  </a:cubicBezTo>
                  <a:cubicBezTo>
                    <a:pt x="97040" y="52288"/>
                    <a:pt x="77638" y="53499"/>
                    <a:pt x="77638" y="43132"/>
                  </a:cubicBezTo>
                  <a:cubicBezTo>
                    <a:pt x="77638" y="34039"/>
                    <a:pt x="94891" y="48883"/>
                    <a:pt x="103517" y="51758"/>
                  </a:cubicBezTo>
                  <a:cubicBezTo>
                    <a:pt x="106393" y="89139"/>
                    <a:pt x="112144" y="126410"/>
                    <a:pt x="112144" y="163901"/>
                  </a:cubicBezTo>
                  <a:cubicBezTo>
                    <a:pt x="112144" y="332276"/>
                    <a:pt x="112503" y="317018"/>
                    <a:pt x="94891" y="422694"/>
                  </a:cubicBezTo>
                  <a:cubicBezTo>
                    <a:pt x="92015" y="460075"/>
                    <a:pt x="94228" y="498201"/>
                    <a:pt x="86264" y="534837"/>
                  </a:cubicBezTo>
                  <a:cubicBezTo>
                    <a:pt x="79685" y="565100"/>
                    <a:pt x="51759" y="621101"/>
                    <a:pt x="51759" y="621101"/>
                  </a:cubicBezTo>
                  <a:cubicBezTo>
                    <a:pt x="69711" y="692914"/>
                    <a:pt x="47852" y="621914"/>
                    <a:pt x="77638" y="681486"/>
                  </a:cubicBezTo>
                  <a:cubicBezTo>
                    <a:pt x="84563" y="695336"/>
                    <a:pt x="84814" y="712861"/>
                    <a:pt x="94891" y="724618"/>
                  </a:cubicBezTo>
                  <a:cubicBezTo>
                    <a:pt x="103260" y="734382"/>
                    <a:pt x="117895" y="736120"/>
                    <a:pt x="129397" y="741871"/>
                  </a:cubicBezTo>
                  <a:cubicBezTo>
                    <a:pt x="140899" y="733245"/>
                    <a:pt x="160669" y="730001"/>
                    <a:pt x="163902" y="715992"/>
                  </a:cubicBezTo>
                  <a:cubicBezTo>
                    <a:pt x="170400" y="687834"/>
                    <a:pt x="159363" y="658336"/>
                    <a:pt x="155276" y="629728"/>
                  </a:cubicBezTo>
                  <a:cubicBezTo>
                    <a:pt x="152635" y="611243"/>
                    <a:pt x="134450" y="554833"/>
                    <a:pt x="129397" y="543464"/>
                  </a:cubicBezTo>
                  <a:cubicBezTo>
                    <a:pt x="125186" y="533990"/>
                    <a:pt x="117895" y="526211"/>
                    <a:pt x="112144" y="517584"/>
                  </a:cubicBezTo>
                  <a:cubicBezTo>
                    <a:pt x="109268" y="503207"/>
                    <a:pt x="107073" y="488676"/>
                    <a:pt x="103517" y="474452"/>
                  </a:cubicBezTo>
                  <a:cubicBezTo>
                    <a:pt x="101312" y="465631"/>
                    <a:pt x="96864" y="457449"/>
                    <a:pt x="94891" y="448573"/>
                  </a:cubicBezTo>
                  <a:cubicBezTo>
                    <a:pt x="91097" y="431499"/>
                    <a:pt x="86264" y="396815"/>
                    <a:pt x="86264" y="396815"/>
                  </a:cubicBezTo>
                  <a:lnTo>
                    <a:pt x="103517" y="60384"/>
                  </a:lnTo>
                  <a:lnTo>
                    <a:pt x="86264" y="267418"/>
                  </a:lnTo>
                </a:path>
              </a:pathLst>
            </a:custGeom>
            <a:solidFill>
              <a:schemeClr val="tx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4191000"/>
            <a:ext cx="1066800" cy="141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Group 22"/>
          <p:cNvGrpSpPr/>
          <p:nvPr/>
        </p:nvGrpSpPr>
        <p:grpSpPr>
          <a:xfrm>
            <a:off x="5410200" y="4963264"/>
            <a:ext cx="3733800" cy="1742336"/>
            <a:chOff x="5257800" y="3886200"/>
            <a:chExt cx="3733800" cy="1742336"/>
          </a:xfrm>
        </p:grpSpPr>
        <p:sp>
          <p:nvSpPr>
            <p:cNvPr id="24" name="Oval 23"/>
            <p:cNvSpPr/>
            <p:nvPr/>
          </p:nvSpPr>
          <p:spPr>
            <a:xfrm>
              <a:off x="6957210" y="4495800"/>
              <a:ext cx="2286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61"/>
            <p:cNvGrpSpPr/>
            <p:nvPr/>
          </p:nvGrpSpPr>
          <p:grpSpPr>
            <a:xfrm>
              <a:off x="5257800" y="3886200"/>
              <a:ext cx="3733800" cy="1742336"/>
              <a:chOff x="5257800" y="3896464"/>
              <a:chExt cx="3733800" cy="1742336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7162800" y="4513052"/>
                <a:ext cx="228600" cy="1524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" name="Group 60"/>
              <p:cNvGrpSpPr/>
              <p:nvPr/>
            </p:nvGrpSpPr>
            <p:grpSpPr>
              <a:xfrm>
                <a:off x="5257800" y="3896464"/>
                <a:ext cx="3733800" cy="1742336"/>
                <a:chOff x="5257800" y="3896464"/>
                <a:chExt cx="3733800" cy="1742336"/>
              </a:xfrm>
            </p:grpSpPr>
            <p:sp>
              <p:nvSpPr>
                <p:cNvPr id="28" name="Rectangle 27"/>
                <p:cNvSpPr/>
                <p:nvPr/>
              </p:nvSpPr>
              <p:spPr>
                <a:xfrm>
                  <a:off x="6477000" y="4724400"/>
                  <a:ext cx="1371600" cy="914400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Isosceles Triangle 28"/>
                <p:cNvSpPr/>
                <p:nvPr/>
              </p:nvSpPr>
              <p:spPr>
                <a:xfrm>
                  <a:off x="6477000" y="4267200"/>
                  <a:ext cx="1371600" cy="457200"/>
                </a:xfrm>
                <a:prstGeom prst="triangl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5630174" y="4275826"/>
                  <a:ext cx="10668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Arrow Connector 30"/>
                <p:cNvCxnSpPr/>
                <p:nvPr/>
              </p:nvCxnSpPr>
              <p:spPr>
                <a:xfrm rot="5400000" flipH="1" flipV="1">
                  <a:off x="7467600" y="4419600"/>
                  <a:ext cx="30480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7620000" y="4267200"/>
                  <a:ext cx="6096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33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6019800" y="3896464"/>
                  <a:ext cx="457200" cy="4756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34" name="Freeform 33"/>
                <p:cNvSpPr/>
                <p:nvPr/>
              </p:nvSpPr>
              <p:spPr>
                <a:xfrm>
                  <a:off x="7210245" y="4596442"/>
                  <a:ext cx="250166" cy="741871"/>
                </a:xfrm>
                <a:custGeom>
                  <a:avLst/>
                  <a:gdLst>
                    <a:gd name="connsiteX0" fmla="*/ 94891 w 250166"/>
                    <a:gd name="connsiteY0" fmla="*/ 0 h 741871"/>
                    <a:gd name="connsiteX1" fmla="*/ 94891 w 250166"/>
                    <a:gd name="connsiteY1" fmla="*/ 0 h 741871"/>
                    <a:gd name="connsiteX2" fmla="*/ 8627 w 250166"/>
                    <a:gd name="connsiteY2" fmla="*/ 17252 h 741871"/>
                    <a:gd name="connsiteX3" fmla="*/ 0 w 250166"/>
                    <a:gd name="connsiteY3" fmla="*/ 43132 h 741871"/>
                    <a:gd name="connsiteX4" fmla="*/ 8627 w 250166"/>
                    <a:gd name="connsiteY4" fmla="*/ 112143 h 741871"/>
                    <a:gd name="connsiteX5" fmla="*/ 17253 w 250166"/>
                    <a:gd name="connsiteY5" fmla="*/ 258792 h 741871"/>
                    <a:gd name="connsiteX6" fmla="*/ 34506 w 250166"/>
                    <a:gd name="connsiteY6" fmla="*/ 284671 h 741871"/>
                    <a:gd name="connsiteX7" fmla="*/ 43132 w 250166"/>
                    <a:gd name="connsiteY7" fmla="*/ 439947 h 741871"/>
                    <a:gd name="connsiteX8" fmla="*/ 77638 w 250166"/>
                    <a:gd name="connsiteY8" fmla="*/ 448573 h 741871"/>
                    <a:gd name="connsiteX9" fmla="*/ 103517 w 250166"/>
                    <a:gd name="connsiteY9" fmla="*/ 457200 h 741871"/>
                    <a:gd name="connsiteX10" fmla="*/ 207034 w 250166"/>
                    <a:gd name="connsiteY10" fmla="*/ 448573 h 741871"/>
                    <a:gd name="connsiteX11" fmla="*/ 215661 w 250166"/>
                    <a:gd name="connsiteY11" fmla="*/ 508958 h 741871"/>
                    <a:gd name="connsiteX12" fmla="*/ 241540 w 250166"/>
                    <a:gd name="connsiteY12" fmla="*/ 517584 h 741871"/>
                    <a:gd name="connsiteX13" fmla="*/ 250166 w 250166"/>
                    <a:gd name="connsiteY13" fmla="*/ 543464 h 741871"/>
                    <a:gd name="connsiteX14" fmla="*/ 198408 w 250166"/>
                    <a:gd name="connsiteY14" fmla="*/ 457200 h 741871"/>
                    <a:gd name="connsiteX15" fmla="*/ 129397 w 250166"/>
                    <a:gd name="connsiteY15" fmla="*/ 345056 h 741871"/>
                    <a:gd name="connsiteX16" fmla="*/ 120770 w 250166"/>
                    <a:gd name="connsiteY16" fmla="*/ 310550 h 741871"/>
                    <a:gd name="connsiteX17" fmla="*/ 112144 w 250166"/>
                    <a:gd name="connsiteY17" fmla="*/ 86264 h 741871"/>
                    <a:gd name="connsiteX18" fmla="*/ 103517 w 250166"/>
                    <a:gd name="connsiteY18" fmla="*/ 60384 h 741871"/>
                    <a:gd name="connsiteX19" fmla="*/ 77638 w 250166"/>
                    <a:gd name="connsiteY19" fmla="*/ 43132 h 741871"/>
                    <a:gd name="connsiteX20" fmla="*/ 103517 w 250166"/>
                    <a:gd name="connsiteY20" fmla="*/ 51758 h 741871"/>
                    <a:gd name="connsiteX21" fmla="*/ 112144 w 250166"/>
                    <a:gd name="connsiteY21" fmla="*/ 163901 h 741871"/>
                    <a:gd name="connsiteX22" fmla="*/ 94891 w 250166"/>
                    <a:gd name="connsiteY22" fmla="*/ 422694 h 741871"/>
                    <a:gd name="connsiteX23" fmla="*/ 86264 w 250166"/>
                    <a:gd name="connsiteY23" fmla="*/ 534837 h 741871"/>
                    <a:gd name="connsiteX24" fmla="*/ 51759 w 250166"/>
                    <a:gd name="connsiteY24" fmla="*/ 621101 h 741871"/>
                    <a:gd name="connsiteX25" fmla="*/ 77638 w 250166"/>
                    <a:gd name="connsiteY25" fmla="*/ 681486 h 741871"/>
                    <a:gd name="connsiteX26" fmla="*/ 94891 w 250166"/>
                    <a:gd name="connsiteY26" fmla="*/ 724618 h 741871"/>
                    <a:gd name="connsiteX27" fmla="*/ 129397 w 250166"/>
                    <a:gd name="connsiteY27" fmla="*/ 741871 h 741871"/>
                    <a:gd name="connsiteX28" fmla="*/ 163902 w 250166"/>
                    <a:gd name="connsiteY28" fmla="*/ 715992 h 741871"/>
                    <a:gd name="connsiteX29" fmla="*/ 155276 w 250166"/>
                    <a:gd name="connsiteY29" fmla="*/ 629728 h 741871"/>
                    <a:gd name="connsiteX30" fmla="*/ 129397 w 250166"/>
                    <a:gd name="connsiteY30" fmla="*/ 543464 h 741871"/>
                    <a:gd name="connsiteX31" fmla="*/ 112144 w 250166"/>
                    <a:gd name="connsiteY31" fmla="*/ 517584 h 741871"/>
                    <a:gd name="connsiteX32" fmla="*/ 103517 w 250166"/>
                    <a:gd name="connsiteY32" fmla="*/ 474452 h 741871"/>
                    <a:gd name="connsiteX33" fmla="*/ 94891 w 250166"/>
                    <a:gd name="connsiteY33" fmla="*/ 448573 h 741871"/>
                    <a:gd name="connsiteX34" fmla="*/ 86264 w 250166"/>
                    <a:gd name="connsiteY34" fmla="*/ 396815 h 741871"/>
                    <a:gd name="connsiteX35" fmla="*/ 103517 w 250166"/>
                    <a:gd name="connsiteY35" fmla="*/ 60384 h 741871"/>
                    <a:gd name="connsiteX36" fmla="*/ 86264 w 250166"/>
                    <a:gd name="connsiteY36" fmla="*/ 267418 h 741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50166" h="741871">
                      <a:moveTo>
                        <a:pt x="94891" y="0"/>
                      </a:moveTo>
                      <a:lnTo>
                        <a:pt x="94891" y="0"/>
                      </a:lnTo>
                      <a:cubicBezTo>
                        <a:pt x="66136" y="5751"/>
                        <a:pt x="35323" y="5118"/>
                        <a:pt x="8627" y="17252"/>
                      </a:cubicBezTo>
                      <a:cubicBezTo>
                        <a:pt x="349" y="21015"/>
                        <a:pt x="0" y="34039"/>
                        <a:pt x="0" y="43132"/>
                      </a:cubicBezTo>
                      <a:cubicBezTo>
                        <a:pt x="0" y="66315"/>
                        <a:pt x="5751" y="89139"/>
                        <a:pt x="8627" y="112143"/>
                      </a:cubicBezTo>
                      <a:cubicBezTo>
                        <a:pt x="11502" y="161026"/>
                        <a:pt x="9989" y="210366"/>
                        <a:pt x="17253" y="258792"/>
                      </a:cubicBezTo>
                      <a:cubicBezTo>
                        <a:pt x="18791" y="269045"/>
                        <a:pt x="33040" y="274408"/>
                        <a:pt x="34506" y="284671"/>
                      </a:cubicBezTo>
                      <a:cubicBezTo>
                        <a:pt x="41837" y="335988"/>
                        <a:pt x="29939" y="389815"/>
                        <a:pt x="43132" y="439947"/>
                      </a:cubicBezTo>
                      <a:cubicBezTo>
                        <a:pt x="46149" y="451413"/>
                        <a:pt x="66238" y="445316"/>
                        <a:pt x="77638" y="448573"/>
                      </a:cubicBezTo>
                      <a:cubicBezTo>
                        <a:pt x="86381" y="451071"/>
                        <a:pt x="94891" y="454324"/>
                        <a:pt x="103517" y="457200"/>
                      </a:cubicBezTo>
                      <a:cubicBezTo>
                        <a:pt x="138023" y="454324"/>
                        <a:pt x="175596" y="434063"/>
                        <a:pt x="207034" y="448573"/>
                      </a:cubicBezTo>
                      <a:cubicBezTo>
                        <a:pt x="225495" y="457093"/>
                        <a:pt x="206568" y="490772"/>
                        <a:pt x="215661" y="508958"/>
                      </a:cubicBezTo>
                      <a:cubicBezTo>
                        <a:pt x="219728" y="517091"/>
                        <a:pt x="232914" y="514709"/>
                        <a:pt x="241540" y="517584"/>
                      </a:cubicBezTo>
                      <a:cubicBezTo>
                        <a:pt x="244415" y="526211"/>
                        <a:pt x="250166" y="552557"/>
                        <a:pt x="250166" y="543464"/>
                      </a:cubicBezTo>
                      <a:cubicBezTo>
                        <a:pt x="250166" y="501978"/>
                        <a:pt x="222473" y="490016"/>
                        <a:pt x="198408" y="457200"/>
                      </a:cubicBezTo>
                      <a:cubicBezTo>
                        <a:pt x="184234" y="437872"/>
                        <a:pt x="142070" y="378850"/>
                        <a:pt x="129397" y="345056"/>
                      </a:cubicBezTo>
                      <a:cubicBezTo>
                        <a:pt x="125234" y="333955"/>
                        <a:pt x="123646" y="322052"/>
                        <a:pt x="120770" y="310550"/>
                      </a:cubicBezTo>
                      <a:cubicBezTo>
                        <a:pt x="117895" y="235788"/>
                        <a:pt x="117292" y="160904"/>
                        <a:pt x="112144" y="86264"/>
                      </a:cubicBezTo>
                      <a:cubicBezTo>
                        <a:pt x="111518" y="77192"/>
                        <a:pt x="109198" y="67485"/>
                        <a:pt x="103517" y="60384"/>
                      </a:cubicBezTo>
                      <a:cubicBezTo>
                        <a:pt x="97040" y="52288"/>
                        <a:pt x="77638" y="53499"/>
                        <a:pt x="77638" y="43132"/>
                      </a:cubicBezTo>
                      <a:cubicBezTo>
                        <a:pt x="77638" y="34039"/>
                        <a:pt x="94891" y="48883"/>
                        <a:pt x="103517" y="51758"/>
                      </a:cubicBezTo>
                      <a:cubicBezTo>
                        <a:pt x="106393" y="89139"/>
                        <a:pt x="112144" y="126410"/>
                        <a:pt x="112144" y="163901"/>
                      </a:cubicBezTo>
                      <a:cubicBezTo>
                        <a:pt x="112144" y="332276"/>
                        <a:pt x="112503" y="317018"/>
                        <a:pt x="94891" y="422694"/>
                      </a:cubicBezTo>
                      <a:cubicBezTo>
                        <a:pt x="92015" y="460075"/>
                        <a:pt x="94228" y="498201"/>
                        <a:pt x="86264" y="534837"/>
                      </a:cubicBezTo>
                      <a:cubicBezTo>
                        <a:pt x="79685" y="565100"/>
                        <a:pt x="51759" y="621101"/>
                        <a:pt x="51759" y="621101"/>
                      </a:cubicBezTo>
                      <a:cubicBezTo>
                        <a:pt x="69711" y="692914"/>
                        <a:pt x="47852" y="621914"/>
                        <a:pt x="77638" y="681486"/>
                      </a:cubicBezTo>
                      <a:cubicBezTo>
                        <a:pt x="84563" y="695336"/>
                        <a:pt x="84814" y="712861"/>
                        <a:pt x="94891" y="724618"/>
                      </a:cubicBezTo>
                      <a:cubicBezTo>
                        <a:pt x="103260" y="734382"/>
                        <a:pt x="117895" y="736120"/>
                        <a:pt x="129397" y="741871"/>
                      </a:cubicBezTo>
                      <a:cubicBezTo>
                        <a:pt x="140899" y="733245"/>
                        <a:pt x="160669" y="730001"/>
                        <a:pt x="163902" y="715992"/>
                      </a:cubicBezTo>
                      <a:cubicBezTo>
                        <a:pt x="170400" y="687834"/>
                        <a:pt x="159363" y="658336"/>
                        <a:pt x="155276" y="629728"/>
                      </a:cubicBezTo>
                      <a:cubicBezTo>
                        <a:pt x="152635" y="611243"/>
                        <a:pt x="134450" y="554833"/>
                        <a:pt x="129397" y="543464"/>
                      </a:cubicBezTo>
                      <a:cubicBezTo>
                        <a:pt x="125186" y="533990"/>
                        <a:pt x="117895" y="526211"/>
                        <a:pt x="112144" y="517584"/>
                      </a:cubicBezTo>
                      <a:cubicBezTo>
                        <a:pt x="109268" y="503207"/>
                        <a:pt x="107073" y="488676"/>
                        <a:pt x="103517" y="474452"/>
                      </a:cubicBezTo>
                      <a:cubicBezTo>
                        <a:pt x="101312" y="465631"/>
                        <a:pt x="96864" y="457449"/>
                        <a:pt x="94891" y="448573"/>
                      </a:cubicBezTo>
                      <a:cubicBezTo>
                        <a:pt x="91097" y="431499"/>
                        <a:pt x="86264" y="396815"/>
                        <a:pt x="86264" y="396815"/>
                      </a:cubicBezTo>
                      <a:lnTo>
                        <a:pt x="103517" y="60384"/>
                      </a:lnTo>
                      <a:lnTo>
                        <a:pt x="86264" y="267418"/>
                      </a:lnTo>
                    </a:path>
                  </a:pathLst>
                </a:custGeom>
                <a:solidFill>
                  <a:schemeClr val="tx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Freeform 34"/>
                <p:cNvSpPr/>
                <p:nvPr/>
              </p:nvSpPr>
              <p:spPr>
                <a:xfrm>
                  <a:off x="7232984" y="3916170"/>
                  <a:ext cx="316469" cy="628360"/>
                </a:xfrm>
                <a:custGeom>
                  <a:avLst/>
                  <a:gdLst>
                    <a:gd name="connsiteX0" fmla="*/ 46273 w 316469"/>
                    <a:gd name="connsiteY0" fmla="*/ 619887 h 628360"/>
                    <a:gd name="connsiteX1" fmla="*/ 46273 w 316469"/>
                    <a:gd name="connsiteY1" fmla="*/ 619887 h 628360"/>
                    <a:gd name="connsiteX2" fmla="*/ 3141 w 316469"/>
                    <a:gd name="connsiteY2" fmla="*/ 412853 h 628360"/>
                    <a:gd name="connsiteX3" fmla="*/ 72152 w 316469"/>
                    <a:gd name="connsiteY3" fmla="*/ 292083 h 628360"/>
                    <a:gd name="connsiteX4" fmla="*/ 123910 w 316469"/>
                    <a:gd name="connsiteY4" fmla="*/ 214445 h 628360"/>
                    <a:gd name="connsiteX5" fmla="*/ 123910 w 316469"/>
                    <a:gd name="connsiteY5" fmla="*/ 274830 h 628360"/>
                    <a:gd name="connsiteX6" fmla="*/ 98031 w 316469"/>
                    <a:gd name="connsiteY6" fmla="*/ 266204 h 628360"/>
                    <a:gd name="connsiteX7" fmla="*/ 89405 w 316469"/>
                    <a:gd name="connsiteY7" fmla="*/ 214445 h 628360"/>
                    <a:gd name="connsiteX8" fmla="*/ 98031 w 316469"/>
                    <a:gd name="connsiteY8" fmla="*/ 162687 h 628360"/>
                    <a:gd name="connsiteX9" fmla="*/ 123910 w 316469"/>
                    <a:gd name="connsiteY9" fmla="*/ 128181 h 628360"/>
                    <a:gd name="connsiteX10" fmla="*/ 253307 w 316469"/>
                    <a:gd name="connsiteY10" fmla="*/ 93675 h 628360"/>
                    <a:gd name="connsiteX11" fmla="*/ 287812 w 316469"/>
                    <a:gd name="connsiteY11" fmla="*/ 76422 h 628360"/>
                    <a:gd name="connsiteX12" fmla="*/ 313691 w 316469"/>
                    <a:gd name="connsiteY12" fmla="*/ 93675 h 628360"/>
                    <a:gd name="connsiteX13" fmla="*/ 305065 w 316469"/>
                    <a:gd name="connsiteY13" fmla="*/ 154060 h 628360"/>
                    <a:gd name="connsiteX14" fmla="*/ 244680 w 316469"/>
                    <a:gd name="connsiteY14" fmla="*/ 188566 h 628360"/>
                    <a:gd name="connsiteX15" fmla="*/ 218801 w 316469"/>
                    <a:gd name="connsiteY15" fmla="*/ 205819 h 628360"/>
                    <a:gd name="connsiteX16" fmla="*/ 184295 w 316469"/>
                    <a:gd name="connsiteY16" fmla="*/ 248951 h 628360"/>
                    <a:gd name="connsiteX17" fmla="*/ 132537 w 316469"/>
                    <a:gd name="connsiteY17" fmla="*/ 283456 h 628360"/>
                    <a:gd name="connsiteX18" fmla="*/ 98031 w 316469"/>
                    <a:gd name="connsiteY18" fmla="*/ 317962 h 628360"/>
                    <a:gd name="connsiteX19" fmla="*/ 106658 w 316469"/>
                    <a:gd name="connsiteY19" fmla="*/ 369721 h 628360"/>
                    <a:gd name="connsiteX20" fmla="*/ 115284 w 316469"/>
                    <a:gd name="connsiteY20" fmla="*/ 404226 h 628360"/>
                    <a:gd name="connsiteX21" fmla="*/ 192922 w 316469"/>
                    <a:gd name="connsiteY21" fmla="*/ 447358 h 628360"/>
                    <a:gd name="connsiteX22" fmla="*/ 115284 w 316469"/>
                    <a:gd name="connsiteY22" fmla="*/ 516370 h 628360"/>
                    <a:gd name="connsiteX23" fmla="*/ 54899 w 316469"/>
                    <a:gd name="connsiteY23" fmla="*/ 533622 h 628360"/>
                    <a:gd name="connsiteX24" fmla="*/ 123910 w 316469"/>
                    <a:gd name="connsiteY24" fmla="*/ 594007 h 628360"/>
                    <a:gd name="connsiteX25" fmla="*/ 158416 w 316469"/>
                    <a:gd name="connsiteY25" fmla="*/ 611260 h 628360"/>
                    <a:gd name="connsiteX26" fmla="*/ 54899 w 316469"/>
                    <a:gd name="connsiteY26" fmla="*/ 611260 h 628360"/>
                    <a:gd name="connsiteX27" fmla="*/ 46273 w 316469"/>
                    <a:gd name="connsiteY27" fmla="*/ 619887 h 628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16469" h="628360">
                      <a:moveTo>
                        <a:pt x="46273" y="619887"/>
                      </a:moveTo>
                      <a:lnTo>
                        <a:pt x="46273" y="619887"/>
                      </a:lnTo>
                      <a:cubicBezTo>
                        <a:pt x="31896" y="550876"/>
                        <a:pt x="7538" y="483209"/>
                        <a:pt x="3141" y="412853"/>
                      </a:cubicBezTo>
                      <a:cubicBezTo>
                        <a:pt x="0" y="362601"/>
                        <a:pt x="47027" y="326344"/>
                        <a:pt x="72152" y="292083"/>
                      </a:cubicBezTo>
                      <a:cubicBezTo>
                        <a:pt x="90545" y="267001"/>
                        <a:pt x="106657" y="240324"/>
                        <a:pt x="123910" y="214445"/>
                      </a:cubicBezTo>
                      <a:cubicBezTo>
                        <a:pt x="129086" y="229973"/>
                        <a:pt x="144131" y="259664"/>
                        <a:pt x="123910" y="274830"/>
                      </a:cubicBezTo>
                      <a:cubicBezTo>
                        <a:pt x="116636" y="280286"/>
                        <a:pt x="106657" y="269079"/>
                        <a:pt x="98031" y="266204"/>
                      </a:cubicBezTo>
                      <a:cubicBezTo>
                        <a:pt x="95156" y="248951"/>
                        <a:pt x="89405" y="231936"/>
                        <a:pt x="89405" y="214445"/>
                      </a:cubicBezTo>
                      <a:cubicBezTo>
                        <a:pt x="89405" y="196954"/>
                        <a:pt x="91535" y="178927"/>
                        <a:pt x="98031" y="162687"/>
                      </a:cubicBezTo>
                      <a:cubicBezTo>
                        <a:pt x="103371" y="149338"/>
                        <a:pt x="112994" y="137538"/>
                        <a:pt x="123910" y="128181"/>
                      </a:cubicBezTo>
                      <a:cubicBezTo>
                        <a:pt x="153715" y="102633"/>
                        <a:pt x="229402" y="98021"/>
                        <a:pt x="253307" y="93675"/>
                      </a:cubicBezTo>
                      <a:cubicBezTo>
                        <a:pt x="264809" y="87924"/>
                        <a:pt x="278719" y="85515"/>
                        <a:pt x="287812" y="76422"/>
                      </a:cubicBezTo>
                      <a:cubicBezTo>
                        <a:pt x="316469" y="47765"/>
                        <a:pt x="298079" y="0"/>
                        <a:pt x="313691" y="93675"/>
                      </a:cubicBezTo>
                      <a:cubicBezTo>
                        <a:pt x="310816" y="113803"/>
                        <a:pt x="314158" y="135874"/>
                        <a:pt x="305065" y="154060"/>
                      </a:cubicBezTo>
                      <a:cubicBezTo>
                        <a:pt x="291160" y="181870"/>
                        <a:pt x="266569" y="177621"/>
                        <a:pt x="244680" y="188566"/>
                      </a:cubicBezTo>
                      <a:cubicBezTo>
                        <a:pt x="235407" y="193203"/>
                        <a:pt x="226132" y="198488"/>
                        <a:pt x="218801" y="205819"/>
                      </a:cubicBezTo>
                      <a:cubicBezTo>
                        <a:pt x="205782" y="218838"/>
                        <a:pt x="197981" y="236634"/>
                        <a:pt x="184295" y="248951"/>
                      </a:cubicBezTo>
                      <a:cubicBezTo>
                        <a:pt x="168883" y="262822"/>
                        <a:pt x="148728" y="270503"/>
                        <a:pt x="132537" y="283456"/>
                      </a:cubicBezTo>
                      <a:cubicBezTo>
                        <a:pt x="119835" y="293617"/>
                        <a:pt x="109533" y="306460"/>
                        <a:pt x="98031" y="317962"/>
                      </a:cubicBezTo>
                      <a:cubicBezTo>
                        <a:pt x="83071" y="362843"/>
                        <a:pt x="87845" y="325823"/>
                        <a:pt x="106658" y="369721"/>
                      </a:cubicBezTo>
                      <a:cubicBezTo>
                        <a:pt x="111328" y="380618"/>
                        <a:pt x="108393" y="394579"/>
                        <a:pt x="115284" y="404226"/>
                      </a:cubicBezTo>
                      <a:cubicBezTo>
                        <a:pt x="131696" y="427203"/>
                        <a:pt x="169271" y="437897"/>
                        <a:pt x="192922" y="447358"/>
                      </a:cubicBezTo>
                      <a:cubicBezTo>
                        <a:pt x="168130" y="484547"/>
                        <a:pt x="169358" y="489333"/>
                        <a:pt x="115284" y="516370"/>
                      </a:cubicBezTo>
                      <a:cubicBezTo>
                        <a:pt x="96560" y="525732"/>
                        <a:pt x="75027" y="527871"/>
                        <a:pt x="54899" y="533622"/>
                      </a:cubicBezTo>
                      <a:cubicBezTo>
                        <a:pt x="79843" y="558567"/>
                        <a:pt x="92311" y="572941"/>
                        <a:pt x="123910" y="594007"/>
                      </a:cubicBezTo>
                      <a:cubicBezTo>
                        <a:pt x="134610" y="601140"/>
                        <a:pt x="146914" y="605509"/>
                        <a:pt x="158416" y="611260"/>
                      </a:cubicBezTo>
                      <a:cubicBezTo>
                        <a:pt x="122217" y="615785"/>
                        <a:pt x="89099" y="628360"/>
                        <a:pt x="54899" y="611260"/>
                      </a:cubicBezTo>
                      <a:cubicBezTo>
                        <a:pt x="52327" y="609974"/>
                        <a:pt x="47711" y="618449"/>
                        <a:pt x="46273" y="619887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5257800" y="4419600"/>
                  <a:ext cx="142699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 smtClean="0"/>
                    <a:t>Blanket gas valve</a:t>
                  </a:r>
                </a:p>
                <a:p>
                  <a:r>
                    <a:rPr lang="en-US" sz="1400" dirty="0" smtClean="0"/>
                    <a:t>Failed</a:t>
                  </a:r>
                  <a:endParaRPr lang="en-US" sz="1400" dirty="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6875252" y="4453232"/>
                  <a:ext cx="420308" cy="25391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050" b="1" dirty="0" smtClean="0">
                      <a:solidFill>
                        <a:schemeClr val="bg1"/>
                      </a:solidFill>
                    </a:rPr>
                    <a:t>BVV</a:t>
                  </a:r>
                  <a:endParaRPr lang="en-US" sz="1050" b="1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9" name="Straight Arrow Connector 38"/>
                <p:cNvCxnSpPr/>
                <p:nvPr/>
              </p:nvCxnSpPr>
              <p:spPr>
                <a:xfrm rot="5400000">
                  <a:off x="6552406" y="4419600"/>
                  <a:ext cx="305594" cy="794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TextBox 39"/>
                <p:cNvSpPr txBox="1"/>
                <p:nvPr/>
              </p:nvSpPr>
              <p:spPr>
                <a:xfrm>
                  <a:off x="7858085" y="4495800"/>
                  <a:ext cx="113351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 smtClean="0"/>
                    <a:t>oil &amp; gas spill</a:t>
                  </a:r>
                  <a:endParaRPr lang="en-US" sz="1400" dirty="0"/>
                </a:p>
              </p:txBody>
            </p:sp>
            <p:cxnSp>
              <p:nvCxnSpPr>
                <p:cNvPr id="41" name="Straight Arrow Connector 40"/>
                <p:cNvCxnSpPr/>
                <p:nvPr/>
              </p:nvCxnSpPr>
              <p:spPr>
                <a:xfrm rot="10800000" flipV="1">
                  <a:off x="7391400" y="4648199"/>
                  <a:ext cx="533400" cy="1"/>
                </a:xfrm>
                <a:prstGeom prst="straightConnector1">
                  <a:avLst/>
                </a:prstGeom>
                <a:ln w="15875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TextBox 41"/>
                <p:cNvSpPr txBox="1"/>
                <p:nvPr/>
              </p:nvSpPr>
              <p:spPr>
                <a:xfrm>
                  <a:off x="6858000" y="510540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4</a:t>
                  </a:r>
                  <a:endParaRPr lang="en-US" dirty="0"/>
                </a:p>
              </p:txBody>
            </p:sp>
          </p:grpSp>
        </p:grpSp>
      </p:grpSp>
      <p:grpSp>
        <p:nvGrpSpPr>
          <p:cNvPr id="43" name="Group 42"/>
          <p:cNvGrpSpPr/>
          <p:nvPr/>
        </p:nvGrpSpPr>
        <p:grpSpPr>
          <a:xfrm>
            <a:off x="-152400" y="1447800"/>
            <a:ext cx="6122195" cy="1683192"/>
            <a:chOff x="685800" y="4872985"/>
            <a:chExt cx="6122195" cy="1683192"/>
          </a:xfrm>
        </p:grpSpPr>
        <p:grpSp>
          <p:nvGrpSpPr>
            <p:cNvPr id="44" name="Group 88"/>
            <p:cNvGrpSpPr/>
            <p:nvPr/>
          </p:nvGrpSpPr>
          <p:grpSpPr>
            <a:xfrm>
              <a:off x="685800" y="4872985"/>
              <a:ext cx="6122195" cy="1683192"/>
              <a:chOff x="685800" y="4872985"/>
              <a:chExt cx="6122195" cy="1683192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1905000" y="5638800"/>
                <a:ext cx="1371600" cy="914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Isosceles Triangle 47"/>
              <p:cNvSpPr/>
              <p:nvPr/>
            </p:nvSpPr>
            <p:spPr>
              <a:xfrm>
                <a:off x="1905000" y="5181600"/>
                <a:ext cx="1371600" cy="457200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2472904" y="5401574"/>
                <a:ext cx="228600" cy="152400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Arrow Connector 49"/>
              <p:cNvCxnSpPr/>
              <p:nvPr/>
            </p:nvCxnSpPr>
            <p:spPr>
              <a:xfrm rot="5400000" flipH="1" flipV="1">
                <a:off x="2972594" y="5409406"/>
                <a:ext cx="3048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3124994" y="5257006"/>
                <a:ext cx="1370806" cy="79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V="1">
                <a:off x="1600200" y="5257006"/>
                <a:ext cx="533400" cy="79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/>
              <p:cNvCxnSpPr/>
              <p:nvPr/>
            </p:nvCxnSpPr>
            <p:spPr>
              <a:xfrm rot="5400000">
                <a:off x="1989032" y="5400780"/>
                <a:ext cx="305594" cy="79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/>
              <p:cNvCxnSpPr/>
              <p:nvPr/>
            </p:nvCxnSpPr>
            <p:spPr>
              <a:xfrm>
                <a:off x="685800" y="5791200"/>
                <a:ext cx="12192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/>
              <p:cNvCxnSpPr/>
              <p:nvPr/>
            </p:nvCxnSpPr>
            <p:spPr>
              <a:xfrm>
                <a:off x="3276600" y="6400800"/>
                <a:ext cx="6858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/>
              <p:cNvCxnSpPr/>
              <p:nvPr/>
            </p:nvCxnSpPr>
            <p:spPr>
              <a:xfrm>
                <a:off x="3276600" y="6019800"/>
                <a:ext cx="6858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Box 56"/>
              <p:cNvSpPr txBox="1"/>
              <p:nvPr/>
            </p:nvSpPr>
            <p:spPr>
              <a:xfrm>
                <a:off x="838200" y="5808452"/>
                <a:ext cx="80342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Liquid in</a:t>
                </a:r>
                <a:endParaRPr lang="en-US" sz="1400" dirty="0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3962400" y="5867400"/>
                <a:ext cx="70083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Oil Out</a:t>
                </a:r>
                <a:endParaRPr lang="en-US" sz="1400" dirty="0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3962400" y="6248400"/>
                <a:ext cx="92506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Water out</a:t>
                </a:r>
                <a:endParaRPr lang="en-US" sz="1400" dirty="0"/>
              </a:p>
            </p:txBody>
          </p:sp>
          <p:sp>
            <p:nvSpPr>
              <p:cNvPr id="60" name="Rounded Rectangle 59"/>
              <p:cNvSpPr/>
              <p:nvPr/>
            </p:nvSpPr>
            <p:spPr>
              <a:xfrm>
                <a:off x="4419600" y="5410200"/>
                <a:ext cx="914400" cy="3048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/>
              <p:nvPr/>
            </p:nvCxnSpPr>
            <p:spPr>
              <a:xfrm rot="5400000">
                <a:off x="4419600" y="5334000"/>
                <a:ext cx="152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5105400" y="5334000"/>
                <a:ext cx="152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>
                <a:off x="5181600" y="5257800"/>
                <a:ext cx="6096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Rectangle 63"/>
              <p:cNvSpPr/>
              <p:nvPr/>
            </p:nvSpPr>
            <p:spPr>
              <a:xfrm>
                <a:off x="5807018" y="5105400"/>
                <a:ext cx="60382" cy="48164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5715000" y="5486400"/>
                <a:ext cx="228600" cy="1524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5817577" y="4872985"/>
                <a:ext cx="135120" cy="225226"/>
              </a:xfrm>
              <a:custGeom>
                <a:avLst/>
                <a:gdLst>
                  <a:gd name="connsiteX0" fmla="*/ 13880 w 135120"/>
                  <a:gd name="connsiteY0" fmla="*/ 225226 h 225226"/>
                  <a:gd name="connsiteX1" fmla="*/ 13880 w 135120"/>
                  <a:gd name="connsiteY1" fmla="*/ 225226 h 225226"/>
                  <a:gd name="connsiteX2" fmla="*/ 39759 w 135120"/>
                  <a:gd name="connsiteY2" fmla="*/ 69951 h 225226"/>
                  <a:gd name="connsiteX3" fmla="*/ 65638 w 135120"/>
                  <a:gd name="connsiteY3" fmla="*/ 52698 h 225226"/>
                  <a:gd name="connsiteX4" fmla="*/ 117397 w 135120"/>
                  <a:gd name="connsiteY4" fmla="*/ 44072 h 225226"/>
                  <a:gd name="connsiteX5" fmla="*/ 82891 w 135120"/>
                  <a:gd name="connsiteY5" fmla="*/ 104457 h 225226"/>
                  <a:gd name="connsiteX6" fmla="*/ 65638 w 135120"/>
                  <a:gd name="connsiteY6" fmla="*/ 156215 h 225226"/>
                  <a:gd name="connsiteX7" fmla="*/ 48385 w 135120"/>
                  <a:gd name="connsiteY7" fmla="*/ 207973 h 225226"/>
                  <a:gd name="connsiteX8" fmla="*/ 22506 w 135120"/>
                  <a:gd name="connsiteY8" fmla="*/ 225226 h 225226"/>
                  <a:gd name="connsiteX9" fmla="*/ 13880 w 135120"/>
                  <a:gd name="connsiteY9" fmla="*/ 225226 h 225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120" h="225226">
                    <a:moveTo>
                      <a:pt x="13880" y="225226"/>
                    </a:moveTo>
                    <a:lnTo>
                      <a:pt x="13880" y="225226"/>
                    </a:lnTo>
                    <a:cubicBezTo>
                      <a:pt x="17056" y="177577"/>
                      <a:pt x="0" y="109710"/>
                      <a:pt x="39759" y="69951"/>
                    </a:cubicBezTo>
                    <a:cubicBezTo>
                      <a:pt x="47090" y="62620"/>
                      <a:pt x="55802" y="55976"/>
                      <a:pt x="65638" y="52698"/>
                    </a:cubicBezTo>
                    <a:cubicBezTo>
                      <a:pt x="82231" y="47167"/>
                      <a:pt x="100144" y="46947"/>
                      <a:pt x="117397" y="44072"/>
                    </a:cubicBezTo>
                    <a:cubicBezTo>
                      <a:pt x="91009" y="123231"/>
                      <a:pt x="135120" y="0"/>
                      <a:pt x="82891" y="104457"/>
                    </a:cubicBezTo>
                    <a:cubicBezTo>
                      <a:pt x="74758" y="120723"/>
                      <a:pt x="71389" y="138962"/>
                      <a:pt x="65638" y="156215"/>
                    </a:cubicBezTo>
                    <a:lnTo>
                      <a:pt x="48385" y="207973"/>
                    </a:lnTo>
                    <a:cubicBezTo>
                      <a:pt x="45106" y="217809"/>
                      <a:pt x="31132" y="219475"/>
                      <a:pt x="22506" y="225226"/>
                    </a:cubicBezTo>
                    <a:lnTo>
                      <a:pt x="13880" y="22522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953000" y="5460522"/>
                <a:ext cx="152400" cy="1524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4953000" y="5715000"/>
                <a:ext cx="185499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/>
                  <a:t>Flare vessel hi hi level switch </a:t>
                </a:r>
              </a:p>
              <a:p>
                <a:r>
                  <a:rPr lang="en-US" sz="1100" dirty="0" smtClean="0"/>
                  <a:t>activated &amp; tripped station</a:t>
                </a:r>
                <a:endParaRPr lang="en-US" sz="1100" dirty="0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2819400" y="5791200"/>
                <a:ext cx="152400" cy="1524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1905000" y="6019800"/>
                <a:ext cx="1467068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/>
                  <a:t>Tank hi hi level switch </a:t>
                </a:r>
              </a:p>
              <a:p>
                <a:r>
                  <a:rPr lang="en-US" sz="1100" dirty="0" smtClean="0"/>
                  <a:t>Failed</a:t>
                </a:r>
                <a:endParaRPr lang="en-US" sz="1100" dirty="0"/>
              </a:p>
            </p:txBody>
          </p:sp>
          <p:cxnSp>
            <p:nvCxnSpPr>
              <p:cNvPr id="71" name="Straight Arrow Connector 70"/>
              <p:cNvCxnSpPr>
                <a:endCxn id="69" idx="3"/>
              </p:cNvCxnSpPr>
              <p:nvPr/>
            </p:nvCxnSpPr>
            <p:spPr>
              <a:xfrm flipV="1">
                <a:off x="2514600" y="5921282"/>
                <a:ext cx="327118" cy="174718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Arrow Connector 71"/>
              <p:cNvCxnSpPr>
                <a:endCxn id="67" idx="5"/>
              </p:cNvCxnSpPr>
              <p:nvPr/>
            </p:nvCxnSpPr>
            <p:spPr>
              <a:xfrm rot="10800000">
                <a:off x="5083082" y="5590604"/>
                <a:ext cx="631918" cy="200596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Box 44"/>
            <p:cNvSpPr txBox="1"/>
            <p:nvPr/>
          </p:nvSpPr>
          <p:spPr>
            <a:xfrm>
              <a:off x="1981200" y="56388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791200" y="4953000"/>
              <a:ext cx="61106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AP Flare</a:t>
              </a:r>
              <a:endParaRPr lang="en-US" sz="1000" dirty="0"/>
            </a:p>
          </p:txBody>
        </p:sp>
      </p:grpSp>
      <p:grpSp>
        <p:nvGrpSpPr>
          <p:cNvPr id="73" name="Group 49"/>
          <p:cNvGrpSpPr/>
          <p:nvPr/>
        </p:nvGrpSpPr>
        <p:grpSpPr>
          <a:xfrm>
            <a:off x="2640805" y="685800"/>
            <a:ext cx="6503195" cy="1752600"/>
            <a:chOff x="1828800" y="1212408"/>
            <a:chExt cx="6731795" cy="1878722"/>
          </a:xfrm>
        </p:grpSpPr>
        <p:cxnSp>
          <p:nvCxnSpPr>
            <p:cNvPr id="74" name="Straight Arrow Connector 73"/>
            <p:cNvCxnSpPr/>
            <p:nvPr/>
          </p:nvCxnSpPr>
          <p:spPr>
            <a:xfrm rot="5400000" flipH="1" flipV="1">
              <a:off x="3927277" y="1787723"/>
              <a:ext cx="3750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V="1">
              <a:off x="4114800" y="1597224"/>
              <a:ext cx="2133600" cy="2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1828800" y="2206823"/>
              <a:ext cx="12192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>
              <a:off x="4419600" y="2133600"/>
              <a:ext cx="6858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2250309" y="1947560"/>
              <a:ext cx="8034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Liquid in</a:t>
              </a:r>
              <a:endParaRPr lang="en-US" sz="1400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572000" y="2130623"/>
              <a:ext cx="9412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Liquid Out</a:t>
              </a:r>
              <a:endParaRPr lang="en-US" sz="1400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114800" y="1673423"/>
              <a:ext cx="9541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LP Gas out</a:t>
              </a:r>
              <a:endParaRPr lang="en-US" sz="1400" dirty="0"/>
            </a:p>
          </p:txBody>
        </p:sp>
        <p:sp>
          <p:nvSpPr>
            <p:cNvPr id="81" name="Rounded Rectangle 80"/>
            <p:cNvSpPr/>
            <p:nvPr/>
          </p:nvSpPr>
          <p:spPr>
            <a:xfrm>
              <a:off x="6172200" y="1749623"/>
              <a:ext cx="914400" cy="3048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/>
            <p:cNvCxnSpPr/>
            <p:nvPr/>
          </p:nvCxnSpPr>
          <p:spPr>
            <a:xfrm rot="5400000">
              <a:off x="6172200" y="167342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6858000" y="1673423"/>
              <a:ext cx="152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6934200" y="1597223"/>
              <a:ext cx="609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7559618" y="1444823"/>
              <a:ext cx="60382" cy="48164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467600" y="1825823"/>
              <a:ext cx="2286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70177" y="1212408"/>
              <a:ext cx="135120" cy="225226"/>
            </a:xfrm>
            <a:custGeom>
              <a:avLst/>
              <a:gdLst>
                <a:gd name="connsiteX0" fmla="*/ 13880 w 135120"/>
                <a:gd name="connsiteY0" fmla="*/ 225226 h 225226"/>
                <a:gd name="connsiteX1" fmla="*/ 13880 w 135120"/>
                <a:gd name="connsiteY1" fmla="*/ 225226 h 225226"/>
                <a:gd name="connsiteX2" fmla="*/ 39759 w 135120"/>
                <a:gd name="connsiteY2" fmla="*/ 69951 h 225226"/>
                <a:gd name="connsiteX3" fmla="*/ 65638 w 135120"/>
                <a:gd name="connsiteY3" fmla="*/ 52698 h 225226"/>
                <a:gd name="connsiteX4" fmla="*/ 117397 w 135120"/>
                <a:gd name="connsiteY4" fmla="*/ 44072 h 225226"/>
                <a:gd name="connsiteX5" fmla="*/ 82891 w 135120"/>
                <a:gd name="connsiteY5" fmla="*/ 104457 h 225226"/>
                <a:gd name="connsiteX6" fmla="*/ 65638 w 135120"/>
                <a:gd name="connsiteY6" fmla="*/ 156215 h 225226"/>
                <a:gd name="connsiteX7" fmla="*/ 48385 w 135120"/>
                <a:gd name="connsiteY7" fmla="*/ 207973 h 225226"/>
                <a:gd name="connsiteX8" fmla="*/ 22506 w 135120"/>
                <a:gd name="connsiteY8" fmla="*/ 225226 h 225226"/>
                <a:gd name="connsiteX9" fmla="*/ 13880 w 135120"/>
                <a:gd name="connsiteY9" fmla="*/ 225226 h 2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120" h="225226">
                  <a:moveTo>
                    <a:pt x="13880" y="225226"/>
                  </a:moveTo>
                  <a:lnTo>
                    <a:pt x="13880" y="225226"/>
                  </a:lnTo>
                  <a:cubicBezTo>
                    <a:pt x="17056" y="177577"/>
                    <a:pt x="0" y="109710"/>
                    <a:pt x="39759" y="69951"/>
                  </a:cubicBezTo>
                  <a:cubicBezTo>
                    <a:pt x="47090" y="62620"/>
                    <a:pt x="55802" y="55976"/>
                    <a:pt x="65638" y="52698"/>
                  </a:cubicBezTo>
                  <a:cubicBezTo>
                    <a:pt x="82231" y="47167"/>
                    <a:pt x="100144" y="46947"/>
                    <a:pt x="117397" y="44072"/>
                  </a:cubicBezTo>
                  <a:cubicBezTo>
                    <a:pt x="91009" y="123231"/>
                    <a:pt x="135120" y="0"/>
                    <a:pt x="82891" y="104457"/>
                  </a:cubicBezTo>
                  <a:cubicBezTo>
                    <a:pt x="74758" y="120723"/>
                    <a:pt x="71389" y="138962"/>
                    <a:pt x="65638" y="156215"/>
                  </a:cubicBezTo>
                  <a:lnTo>
                    <a:pt x="48385" y="207973"/>
                  </a:lnTo>
                  <a:cubicBezTo>
                    <a:pt x="45106" y="217809"/>
                    <a:pt x="31132" y="219475"/>
                    <a:pt x="22506" y="225226"/>
                  </a:cubicBezTo>
                  <a:lnTo>
                    <a:pt x="13880" y="225226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6705600" y="1799945"/>
              <a:ext cx="152400" cy="1524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705600" y="2054423"/>
              <a:ext cx="185499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Flare vessel hi hi level switch </a:t>
              </a:r>
            </a:p>
            <a:p>
              <a:r>
                <a:rPr lang="en-US" sz="1100" dirty="0" smtClean="0"/>
                <a:t>activated &amp; tripped station</a:t>
              </a:r>
              <a:endParaRPr lang="en-US" sz="1100" dirty="0"/>
            </a:p>
          </p:txBody>
        </p:sp>
        <p:sp>
          <p:nvSpPr>
            <p:cNvPr id="90" name="Oval 89"/>
            <p:cNvSpPr/>
            <p:nvPr/>
          </p:nvSpPr>
          <p:spPr>
            <a:xfrm>
              <a:off x="3962400" y="2057400"/>
              <a:ext cx="152400" cy="1524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048000" y="2514600"/>
              <a:ext cx="155523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Vessel hi hi level switch </a:t>
              </a:r>
            </a:p>
            <a:p>
              <a:r>
                <a:rPr lang="en-US" sz="1100" dirty="0" smtClean="0"/>
                <a:t>Failed</a:t>
              </a:r>
              <a:endParaRPr lang="en-US" sz="1100" dirty="0"/>
            </a:p>
          </p:txBody>
        </p:sp>
        <p:cxnSp>
          <p:nvCxnSpPr>
            <p:cNvPr id="92" name="Straight Arrow Connector 91"/>
            <p:cNvCxnSpPr>
              <a:endCxn id="90" idx="3"/>
            </p:cNvCxnSpPr>
            <p:nvPr/>
          </p:nvCxnSpPr>
          <p:spPr>
            <a:xfrm rot="5400000" flipH="1" flipV="1">
              <a:off x="3657600" y="2263682"/>
              <a:ext cx="403318" cy="250918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>
              <a:endCxn id="88" idx="5"/>
            </p:cNvCxnSpPr>
            <p:nvPr/>
          </p:nvCxnSpPr>
          <p:spPr>
            <a:xfrm rot="10800000">
              <a:off x="6835682" y="1930027"/>
              <a:ext cx="631918" cy="200596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Box 93"/>
            <p:cNvSpPr txBox="1"/>
            <p:nvPr/>
          </p:nvSpPr>
          <p:spPr>
            <a:xfrm>
              <a:off x="7618535" y="1292423"/>
              <a:ext cx="61106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LP Flare</a:t>
              </a:r>
              <a:endParaRPr lang="en-US" sz="1000" dirty="0"/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3048000" y="1981200"/>
              <a:ext cx="1371600" cy="5334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Arrow Connector 95"/>
            <p:cNvCxnSpPr/>
            <p:nvPr/>
          </p:nvCxnSpPr>
          <p:spPr>
            <a:xfrm rot="5400000">
              <a:off x="5105400" y="2057400"/>
              <a:ext cx="9144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rapezoid 96"/>
            <p:cNvSpPr/>
            <p:nvPr/>
          </p:nvSpPr>
          <p:spPr>
            <a:xfrm rot="5400000">
              <a:off x="5524500" y="2367230"/>
              <a:ext cx="609600" cy="838200"/>
            </a:xfrm>
            <a:prstGeom prst="trapezoi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5334000" y="2590800"/>
              <a:ext cx="861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Gas</a:t>
              </a:r>
            </a:p>
            <a:p>
              <a:r>
                <a:rPr lang="en-US" sz="1000" dirty="0" smtClean="0"/>
                <a:t>Compressors</a:t>
              </a:r>
              <a:endParaRPr lang="en-US" sz="1000" dirty="0"/>
            </a:p>
          </p:txBody>
        </p:sp>
        <p:cxnSp>
          <p:nvCxnSpPr>
            <p:cNvPr id="99" name="Straight Connector 98"/>
            <p:cNvCxnSpPr/>
            <p:nvPr/>
          </p:nvCxnSpPr>
          <p:spPr>
            <a:xfrm rot="5400000" flipH="1" flipV="1">
              <a:off x="5981700" y="2476500"/>
              <a:ext cx="228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/>
            <p:nvPr/>
          </p:nvCxnSpPr>
          <p:spPr>
            <a:xfrm>
              <a:off x="6096000" y="2362200"/>
              <a:ext cx="3048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Reflection Video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will now watch a video of examples of </a:t>
            </a:r>
            <a:r>
              <a:rPr lang="en-US" dirty="0" smtClean="0"/>
              <a:t>incidents. </a:t>
            </a:r>
            <a:endParaRPr lang="en-US" dirty="0" smtClean="0"/>
          </a:p>
          <a:p>
            <a:r>
              <a:rPr lang="en-US" dirty="0" smtClean="0"/>
              <a:t>Please observe the incident types</a:t>
            </a:r>
          </a:p>
          <a:p>
            <a:r>
              <a:rPr lang="en-US" dirty="0" smtClean="0"/>
              <a:t>Stop for few minutes to discuss the different incidents </a:t>
            </a:r>
          </a:p>
          <a:p>
            <a:r>
              <a:rPr lang="en-US" dirty="0" smtClean="0"/>
              <a:t>Play the video again. 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9144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Examples of incidents</a:t>
            </a:r>
            <a:endParaRPr lang="en-U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848954-2CFE-413C-AC1C-99FF9FB54220}" type="slidenum">
              <a:rPr lang="en-GB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GB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Near Miss incident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pic>
        <p:nvPicPr>
          <p:cNvPr id="25604" name="Picture 4" descr="https://www.napofilm.net/en/rights-and-permissions/endfra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0"/>
            <a:ext cx="1219200" cy="762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4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425F01C1BC124E85AB26A369D217C4" ma:contentTypeVersion="1" ma:contentTypeDescription="Create a new document." ma:contentTypeScope="" ma:versionID="679916ed4a06c042a815c3bb909cf4ef">
  <xsd:schema xmlns:xsd="http://www.w3.org/2001/XMLSchema" xmlns:xs="http://www.w3.org/2001/XMLSchema" xmlns:p="http://schemas.microsoft.com/office/2006/metadata/properties" xmlns:ns3="9252e52f-b3ee-4f0b-b2e6-fe4192bbdd07" targetNamespace="http://schemas.microsoft.com/office/2006/metadata/properties" ma:root="true" ma:fieldsID="c224095d41d3a69941e7f795b815f997" ns3:_="">
    <xsd:import namespace="9252e52f-b3ee-4f0b-b2e6-fe4192bbdd0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52e52f-b3ee-4f0b-b2e6-fe4192bbdd0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9252e52f-b3ee-4f0b-b2e6-fe4192bbdd07">FWWE5DTKKKWE-45-176</_dlc_DocId>
    <_dlc_DocIdUrl xmlns="9252e52f-b3ee-4f0b-b2e6-fe4192bbdd07">
      <Url>http://sww.pdo.shell.om/sites/EAD/_layouts/DocIdRedir.aspx?ID=FWWE5DTKKKWE-45-176</Url>
      <Description>FWWE5DTKKKWE-45-176</Description>
    </_dlc_DocIdUrl>
    <_dlc_DocIdPersistId xmlns="9252e52f-b3ee-4f0b-b2e6-fe4192bbdd07">false</_dlc_DocIdPersistI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F853F147-38F6-4CFE-A3C6-D53637DCDA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52e52f-b3ee-4f0b-b2e6-fe4192bbdd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8C09E7-AFE7-4AF0-8E7E-850457597F92}">
  <ds:schemaRefs>
    <ds:schemaRef ds:uri="http://schemas.microsoft.com/office/2006/metadata/properties"/>
    <ds:schemaRef ds:uri="http://schemas.microsoft.com/office/infopath/2007/PartnerControls"/>
    <ds:schemaRef ds:uri="9252e52f-b3ee-4f0b-b2e6-fe4192bbdd07"/>
  </ds:schemaRefs>
</ds:datastoreItem>
</file>

<file path=customXml/itemProps3.xml><?xml version="1.0" encoding="utf-8"?>
<ds:datastoreItem xmlns:ds="http://schemas.openxmlformats.org/officeDocument/2006/customXml" ds:itemID="{240A0DCE-EDA7-40CF-84AA-EC631CCFEA9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7F482E6-F3A9-42A6-9734-8D10EE43EB5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713</Words>
  <Application>Microsoft Office PowerPoint</Application>
  <PresentationFormat>On-screen Show (4:3)</PresentationFormat>
  <Paragraphs>114</Paragraphs>
  <Slides>11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Reporting incidents</vt:lpstr>
      <vt:lpstr>What is a Near-miss ?</vt:lpstr>
      <vt:lpstr>Why to report a Near-miss ?</vt:lpstr>
      <vt:lpstr>Examples of incidents</vt:lpstr>
      <vt:lpstr>Slide 6</vt:lpstr>
      <vt:lpstr>Slide 7</vt:lpstr>
      <vt:lpstr>Reflection Video</vt:lpstr>
      <vt:lpstr>Examples of incidents</vt:lpstr>
      <vt:lpstr>NOW you can easily report a Near-miss</vt:lpstr>
      <vt:lpstr>New Near-Miss Reporting Process Flow</vt:lpstr>
    </vt:vector>
  </TitlesOfParts>
  <Company>PDO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/Master slide</dc:title>
  <dc:creator>mu55647</dc:creator>
  <cp:lastModifiedBy>mu93647</cp:lastModifiedBy>
  <cp:revision>106</cp:revision>
  <dcterms:created xsi:type="dcterms:W3CDTF">2013-03-31T10:31:45Z</dcterms:created>
  <dcterms:modified xsi:type="dcterms:W3CDTF">2015-12-10T09:13:22Z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f90c1aa1-ed48-4ae5-b2bb-b87911a51e35</vt:lpwstr>
  </property>
  <property fmtid="{D5CDD505-2E9C-101B-9397-08002B2CF9AE}" pid="3" name="ContentTypeId">
    <vt:lpwstr>0x0101009C425F01C1BC124E85AB26A369D217C4</vt:lpwstr>
  </property>
  <property fmtid="{D5CDD505-2E9C-101B-9397-08002B2CF9AE}" pid="4" name="SPSDescription">
    <vt:lpwstr/>
  </property>
  <property fmtid="{D5CDD505-2E9C-101B-9397-08002B2CF9AE}" pid="5" name="Order">
    <vt:r8>17600</vt:r8>
  </property>
  <property fmtid="{D5CDD505-2E9C-101B-9397-08002B2CF9AE}" pid="6" name="TemplateUrl">
    <vt:lpwstr/>
  </property>
  <property fmtid="{D5CDD505-2E9C-101B-9397-08002B2CF9AE}" pid="7" name="xd_ProgID">
    <vt:lpwstr/>
  </property>
  <property fmtid="{D5CDD505-2E9C-101B-9397-08002B2CF9AE}" pid="8" name="Owner">
    <vt:lpwstr/>
  </property>
  <property fmtid="{D5CDD505-2E9C-101B-9397-08002B2CF9AE}" pid="9" name="_SourceUrl">
    <vt:lpwstr/>
  </property>
  <property fmtid="{D5CDD505-2E9C-101B-9397-08002B2CF9AE}" pid="10" name="Status">
    <vt:lpwstr/>
  </property>
</Properties>
</file>