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06" r:id="rId2"/>
    <p:sldId id="30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1978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13" descr="C:\Users\GherguSx\Desktop\finger saver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019800" y="3656012"/>
            <a:ext cx="2992168" cy="2135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7" name="Picture 2" descr="C:\Incident Reports 2014\2015\8- Aug 2015\Rig 151 - 09.08.2015 - LTI - WPTS 2572335\IMG_27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092200"/>
            <a:ext cx="2895600" cy="22590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199867"/>
            <a:ext cx="4953000" cy="3931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endParaRPr lang="en-GB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GB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ctr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Date</a:t>
            </a: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: 09.08.2015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     </a:t>
            </a: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  LTI: Crushed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finger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algn="just" eaLnBrk="1" hangingPunct="1">
              <a:defRPr/>
            </a:pPr>
            <a:r>
              <a:rPr lang="en-US" altLang="en-US" sz="1400" dirty="0" smtClean="0">
                <a:latin typeface="+mj-lt"/>
              </a:rPr>
              <a:t>An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assistant driller tried to release some jammed slips from inside the lock wellhead by hammering a bolt between the wellhead flange. As the slips released they dropped causing the flange to drop onto the bolt trapping his right hand index finger between the bolt and flange. </a:t>
            </a:r>
            <a:endParaRPr lang="en-US" altLang="en-US" sz="1400" dirty="0">
              <a:latin typeface="+mj-lt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Arial"/>
                <a:cs typeface="Arial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Use </a:t>
            </a:r>
            <a:r>
              <a:rPr lang="en-US" altLang="en-US" sz="1400" dirty="0">
                <a:latin typeface="+mj-lt"/>
              </a:rPr>
              <a:t>hands off </a:t>
            </a:r>
            <a:r>
              <a:rPr lang="en-US" altLang="en-US" sz="1400" dirty="0" smtClean="0">
                <a:latin typeface="+mj-lt"/>
              </a:rPr>
              <a:t>technique whenever possible.</a:t>
            </a:r>
            <a:endParaRPr lang="en-US" altLang="en-US" sz="1400" dirty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 Ensure all hazards and risks are identified before </a:t>
            </a:r>
            <a:r>
              <a:rPr lang="en-US" altLang="en-US" sz="1400" dirty="0">
                <a:latin typeface="+mj-lt"/>
              </a:rPr>
              <a:t>starting work.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 Ensure learning from previous incidents are communicated. </a:t>
            </a:r>
            <a:endParaRPr lang="en-US" altLang="en-US" sz="1400" dirty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 Supervisors to </a:t>
            </a:r>
            <a:r>
              <a:rPr lang="en-US" altLang="en-US" sz="1400" dirty="0">
                <a:latin typeface="+mj-lt"/>
              </a:rPr>
              <a:t>supervise </a:t>
            </a:r>
            <a:r>
              <a:rPr lang="en-US" altLang="en-US" sz="1400" dirty="0" smtClean="0">
                <a:latin typeface="+mj-lt"/>
              </a:rPr>
              <a:t>tasks and </a:t>
            </a:r>
            <a:r>
              <a:rPr lang="en-US" altLang="en-US" sz="1400" dirty="0">
                <a:latin typeface="+mj-lt"/>
              </a:rPr>
              <a:t>not </a:t>
            </a:r>
            <a:r>
              <a:rPr lang="en-US" altLang="en-US" sz="1400" dirty="0" smtClean="0">
                <a:latin typeface="+mj-lt"/>
              </a:rPr>
              <a:t>perform them.</a:t>
            </a:r>
            <a:endParaRPr lang="en-US" altLang="en-US" sz="1400" dirty="0">
              <a:latin typeface="+mj-lt"/>
            </a:endParaRP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3560" name="TextBox 16"/>
          <p:cNvSpPr txBox="1">
            <a:spLocks noChangeArrowheads="1"/>
          </p:cNvSpPr>
          <p:nvPr/>
        </p:nvSpPr>
        <p:spPr bwMode="auto">
          <a:xfrm>
            <a:off x="304800" y="5809768"/>
            <a:ext cx="51816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Always think to use hands off technique.</a:t>
            </a:r>
          </a:p>
        </p:txBody>
      </p:sp>
      <p:sp>
        <p:nvSpPr>
          <p:cNvPr id="2356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772400" y="6248400"/>
            <a:ext cx="1066800" cy="457200"/>
          </a:xfrm>
          <a:noFill/>
        </p:spPr>
        <p:txBody>
          <a:bodyPr/>
          <a:lstStyle/>
          <a:p>
            <a:fld id="{7CC60D48-F390-4148-B5C0-29544B1924FA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356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39                                                                                  09/08/2015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20" name="Picture 19" descr="SQASHED Finger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504" y="762000"/>
            <a:ext cx="1371600" cy="1526401"/>
          </a:xfrm>
          <a:prstGeom prst="rect">
            <a:avLst/>
          </a:prstGeom>
        </p:spPr>
      </p:pic>
      <p:sp>
        <p:nvSpPr>
          <p:cNvPr id="23564" name="Freeform 132"/>
          <p:cNvSpPr>
            <a:spLocks/>
          </p:cNvSpPr>
          <p:nvPr/>
        </p:nvSpPr>
        <p:spPr bwMode="auto">
          <a:xfrm>
            <a:off x="8458200" y="5257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477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 09.08.2015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     </a:t>
            </a:r>
          </a:p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LTI: Crushed finger</a:t>
            </a: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and to</a:t>
            </a:r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  <a:latin typeface="Tahoma" pitchFamily="34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ensure continual improvement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all 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are to review their HSE HEMP against the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questions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asked below: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Do </a:t>
            </a:r>
            <a:r>
              <a:rPr lang="en-US" altLang="en-US" sz="1600" dirty="0">
                <a:latin typeface="+mj-lt"/>
                <a:sym typeface="Wingdings" pitchFamily="2" charset="2"/>
              </a:rPr>
              <a:t>you have procedures for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installation and decommissioning of </a:t>
            </a:r>
            <a:r>
              <a:rPr lang="en-US" altLang="en-US" sz="1600" dirty="0">
                <a:latin typeface="+mj-lt"/>
                <a:sym typeface="Wingdings" pitchFamily="2" charset="2"/>
              </a:rPr>
              <a:t>3rd party equipment?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Does </a:t>
            </a:r>
            <a:r>
              <a:rPr lang="en-US" altLang="en-US" sz="1600" dirty="0">
                <a:latin typeface="+mj-lt"/>
                <a:sym typeface="Wingdings" pitchFamily="2" charset="2"/>
              </a:rPr>
              <a:t>your drilling crews use impact gloves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when required? </a:t>
            </a:r>
            <a:endParaRPr lang="en-US" altLang="en-US" sz="16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Do </a:t>
            </a:r>
            <a:r>
              <a:rPr lang="en-US" altLang="en-US" sz="1600" dirty="0">
                <a:latin typeface="+mj-lt"/>
                <a:sym typeface="Wingdings" pitchFamily="2" charset="2"/>
              </a:rPr>
              <a:t>you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ensure hands </a:t>
            </a:r>
            <a:r>
              <a:rPr lang="en-US" altLang="en-US" sz="1600" dirty="0">
                <a:latin typeface="+mj-lt"/>
                <a:sym typeface="Wingdings" pitchFamily="2" charset="2"/>
              </a:rPr>
              <a:t>off equipment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is available and used on site?</a:t>
            </a:r>
            <a:endParaRPr lang="en-US" altLang="en-US" sz="16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Are your </a:t>
            </a:r>
            <a:r>
              <a:rPr lang="en-US" altLang="en-US" sz="1600" dirty="0">
                <a:latin typeface="+mj-lt"/>
                <a:sym typeface="Wingdings" pitchFamily="2" charset="2"/>
              </a:rPr>
              <a:t>crews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trained and encouraged to </a:t>
            </a:r>
            <a:r>
              <a:rPr lang="en-US" altLang="en-US" sz="1600" dirty="0">
                <a:latin typeface="+mj-lt"/>
                <a:sym typeface="Wingdings" pitchFamily="2" charset="2"/>
              </a:rPr>
              <a:t>use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hands </a:t>
            </a:r>
            <a:r>
              <a:rPr lang="en-US" altLang="en-US" sz="1600" dirty="0">
                <a:latin typeface="+mj-lt"/>
                <a:sym typeface="Wingdings" pitchFamily="2" charset="2"/>
              </a:rPr>
              <a:t>off techniques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?</a:t>
            </a:r>
            <a:endParaRPr lang="en-US" altLang="en-US" sz="1600" dirty="0">
              <a:latin typeface="+mj-lt"/>
              <a:sym typeface="Wingdings" pitchFamily="2" charset="2"/>
            </a:endParaRPr>
          </a:p>
        </p:txBody>
      </p:sp>
      <p:sp>
        <p:nvSpPr>
          <p:cNvPr id="2458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24800" y="6248400"/>
            <a:ext cx="914400" cy="457200"/>
          </a:xfrm>
          <a:noFill/>
        </p:spPr>
        <p:txBody>
          <a:bodyPr/>
          <a:lstStyle/>
          <a:p>
            <a:fld id="{503B0664-CB65-4790-B66A-1BC638FD3C7C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39                                                                                  09/08/2015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91598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761DD8EC-E819-409A-8C53-4A8202FBB9E2}"/>
</file>

<file path=customXml/itemProps2.xml><?xml version="1.0" encoding="utf-8"?>
<ds:datastoreItem xmlns:ds="http://schemas.openxmlformats.org/officeDocument/2006/customXml" ds:itemID="{D780347E-5DEE-4BA4-B153-E134467D0837}"/>
</file>

<file path=customXml/itemProps3.xml><?xml version="1.0" encoding="utf-8"?>
<ds:datastoreItem xmlns:ds="http://schemas.openxmlformats.org/officeDocument/2006/customXml" ds:itemID="{084FC8B7-3D52-422B-B065-16D4A809082E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2863</TotalTime>
  <Words>250</Words>
  <Application>Microsoft Office PowerPoint</Application>
  <PresentationFormat>On-screen Show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257</cp:revision>
  <dcterms:created xsi:type="dcterms:W3CDTF">2001-05-03T06:07:08Z</dcterms:created>
  <dcterms:modified xsi:type="dcterms:W3CDTF">2015-12-13T06:31:39Z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