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Layouts/slideLayout1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heme/theme1.xml" ContentType="application/vnd.openxmlformats-officedocument.theme+xml"/>
  <Override PartName="/ppt/theme/theme3.xml" ContentType="application/vnd.openxmlformats-officedocument.them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84" r:id="rId1"/>
  </p:sldMasterIdLst>
  <p:notesMasterIdLst>
    <p:notesMasterId r:id="rId4"/>
  </p:notesMasterIdLst>
  <p:handoutMasterIdLst>
    <p:handoutMasterId r:id="rId5"/>
  </p:handoutMasterIdLst>
  <p:sldIdLst>
    <p:sldId id="318" r:id="rId2"/>
    <p:sldId id="319" r:id="rId3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CC"/>
    <a:srgbClr val="38BA85"/>
    <a:srgbClr val="9A85D7"/>
    <a:srgbClr val="5DD5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85" d="100"/>
          <a:sy n="85" d="100"/>
        </p:scale>
        <p:origin x="-3012" y="-6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108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12" Type="http://schemas.openxmlformats.org/officeDocument/2006/relationships/customXml" Target="../customXml/item3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openxmlformats.org/officeDocument/2006/relationships/customXml" Target="../customXml/item2.xml"/><Relationship Id="rId5" Type="http://schemas.openxmlformats.org/officeDocument/2006/relationships/handoutMaster" Target="handoutMasters/handoutMaster1.xml"/><Relationship Id="rId10" Type="http://schemas.openxmlformats.org/officeDocument/2006/relationships/customXml" Target="../customXml/item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42C5A89C-F310-4B09-BFF9-9AE7E973013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66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00C7E593-5981-4A10-A638-46ED3433BB8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Times New Roman" pitchFamily="4" charset="0"/>
            </a:endParaRPr>
          </a:p>
        </p:txBody>
      </p:sp>
      <p:sp>
        <p:nvSpPr>
          <p:cNvPr id="419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0B2C76A-54E2-4FE9-8A67-18E0D3C810E9}" type="slidenum">
              <a:rPr lang="en-US" smtClean="0"/>
              <a:pPr/>
              <a:t>1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B2CDF5-6674-432C-8BEB-FD9BC991DE4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B2CDF5-6674-432C-8BEB-FD9BC991DE4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B2CDF5-6674-432C-8BEB-FD9BC991DE4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EDDD7CF8-826C-4EAD-9C4E-022CC472567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dirty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796600C4-9961-444A-8BFF-D87D7E82BF1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B2CDF5-6674-432C-8BEB-FD9BC991DE4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B2CDF5-6674-432C-8BEB-FD9BC991DE4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B2CDF5-6674-432C-8BEB-FD9BC991DE4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B2CDF5-6674-432C-8BEB-FD9BC991DE4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ECC799C-25FE-4C08-8A12-B3B3E526506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4EB0343-92F4-423D-84C1-8B26F61D240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B2CDF5-6674-432C-8BEB-FD9BC991DE4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pPr>
              <a:defRPr/>
            </a:pPr>
            <a:fld id="{93B2CDF5-6674-432C-8BEB-FD9BC991DE4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93B2CDF5-6674-432C-8BEB-FD9BC991DE4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</p:grpSp>
      <p:sp>
        <p:nvSpPr>
          <p:cNvPr id="14" name="TextBox 13"/>
          <p:cNvSpPr txBox="1"/>
          <p:nvPr userDrawn="1"/>
        </p:nvSpPr>
        <p:spPr>
          <a:xfrm>
            <a:off x="762000" y="228600"/>
            <a:ext cx="7467600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000" b="1" i="1" kern="0" dirty="0">
                <a:solidFill>
                  <a:srgbClr val="CCCCFF"/>
                </a:solidFill>
                <a:latin typeface="Arial"/>
                <a:ea typeface="+mj-ea"/>
                <a:cs typeface="Arial"/>
              </a:rPr>
              <a:t>Main contractor name – LTI# - Date of incident</a:t>
            </a:r>
            <a:endParaRPr lang="en-US" dirty="0"/>
          </a:p>
        </p:txBody>
      </p:sp>
      <p:sp>
        <p:nvSpPr>
          <p:cNvPr id="15" name="Rectangle 14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pic>
        <p:nvPicPr>
          <p:cNvPr id="16" name="Content Placeholder 3" descr="PPT option1.jpg"/>
          <p:cNvPicPr>
            <a:picLocks noChangeAspect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-11113" y="0"/>
            <a:ext cx="915511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85" r:id="rId1"/>
    <p:sldLayoutId id="2147483786" r:id="rId2"/>
    <p:sldLayoutId id="2147483787" r:id="rId3"/>
    <p:sldLayoutId id="2147483788" r:id="rId4"/>
    <p:sldLayoutId id="2147483789" r:id="rId5"/>
    <p:sldLayoutId id="2147483790" r:id="rId6"/>
    <p:sldLayoutId id="2147483791" r:id="rId7"/>
    <p:sldLayoutId id="2147483792" r:id="rId8"/>
    <p:sldLayoutId id="2147483793" r:id="rId9"/>
    <p:sldLayoutId id="2147483794" r:id="rId10"/>
    <p:sldLayoutId id="2147483795" r:id="rId11"/>
    <p:sldLayoutId id="2147483779" r:id="rId12"/>
    <p:sldLayoutId id="2147483782" r:id="rId13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cid:31511246-680B-4DB4-89E6-12AB20AA5470" TargetMode="External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6" name="Picture 2" descr="D:\gre66s58\Pictures\Acid Burn Pics 1\٢٠١٥٠٩٠٨_١٣٢٩٥٥_resized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72200" y="1524000"/>
            <a:ext cx="2286000" cy="2133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23554" name="Text Box 2"/>
          <p:cNvSpPr txBox="1">
            <a:spLocks noChangeArrowheads="1"/>
          </p:cNvSpPr>
          <p:nvPr/>
        </p:nvSpPr>
        <p:spPr bwMode="auto">
          <a:xfrm>
            <a:off x="381000" y="1208341"/>
            <a:ext cx="5715000" cy="2068259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14300" indent="-114300" algn="ctr">
              <a:lnSpc>
                <a:spcPct val="120000"/>
              </a:lnSpc>
              <a:defRPr/>
            </a:pPr>
            <a:r>
              <a:rPr lang="en-GB" sz="1600" b="1" dirty="0">
                <a:solidFill>
                  <a:srgbClr val="333399"/>
                </a:solidFill>
                <a:latin typeface="Tahoma" pitchFamily="34" charset="0"/>
              </a:rPr>
              <a:t>Date:</a:t>
            </a:r>
            <a:r>
              <a:rPr lang="en-US" sz="1600" b="1" dirty="0">
                <a:solidFill>
                  <a:srgbClr val="333399"/>
                </a:solidFill>
                <a:latin typeface="Tahoma" pitchFamily="34" charset="0"/>
              </a:rPr>
              <a:t> </a:t>
            </a:r>
            <a:r>
              <a:rPr lang="en-US" sz="1600" b="1" dirty="0" smtClean="0">
                <a:solidFill>
                  <a:srgbClr val="333399"/>
                </a:solidFill>
                <a:latin typeface="Tahoma" pitchFamily="34" charset="0"/>
              </a:rPr>
              <a:t>22/08/2015    </a:t>
            </a:r>
          </a:p>
          <a:p>
            <a:pPr marL="114300" indent="-114300" algn="ctr">
              <a:lnSpc>
                <a:spcPct val="120000"/>
              </a:lnSpc>
              <a:defRPr/>
            </a:pPr>
            <a:r>
              <a:rPr lang="en-US" sz="1600" b="1" dirty="0" smtClean="0">
                <a:solidFill>
                  <a:srgbClr val="333399"/>
                </a:solidFill>
                <a:latin typeface="Tahoma" pitchFamily="34" charset="0"/>
              </a:rPr>
              <a:t>Injury: Chemical burns</a:t>
            </a:r>
            <a:endParaRPr lang="en-US" sz="1600" b="1" dirty="0">
              <a:solidFill>
                <a:srgbClr val="333399"/>
              </a:solidFill>
              <a:latin typeface="Tahoma" pitchFamily="34" charset="0"/>
            </a:endParaRPr>
          </a:p>
          <a:p>
            <a:pPr marL="114300" indent="-114300" algn="just">
              <a:defRPr/>
            </a:pPr>
            <a:endParaRPr lang="en-US" sz="1300" b="1" dirty="0">
              <a:solidFill>
                <a:srgbClr val="FF0000"/>
              </a:solidFill>
              <a:latin typeface="Tahoma" pitchFamily="4" charset="0"/>
            </a:endParaRPr>
          </a:p>
          <a:p>
            <a:pPr marL="114300" indent="-114300" algn="just">
              <a:defRPr/>
            </a:pPr>
            <a:r>
              <a:rPr lang="en-US" sz="1600" b="1" dirty="0">
                <a:solidFill>
                  <a:srgbClr val="FF0000"/>
                </a:solidFill>
                <a:latin typeface="Tahoma" pitchFamily="4" charset="0"/>
              </a:rPr>
              <a:t>What happened?</a:t>
            </a:r>
            <a:endParaRPr lang="en-US" sz="1000" dirty="0">
              <a:solidFill>
                <a:srgbClr val="000000"/>
              </a:solidFill>
              <a:latin typeface="Arial" charset="0"/>
            </a:endParaRPr>
          </a:p>
          <a:p>
            <a:pPr eaLnBrk="1" hangingPunct="1">
              <a:spcBef>
                <a:spcPts val="600"/>
              </a:spcBef>
              <a:defRPr/>
            </a:pPr>
            <a:r>
              <a:rPr lang="en-US" altLang="en-US" sz="1400" dirty="0">
                <a:latin typeface="+mj-lt"/>
              </a:rPr>
              <a:t>An </a:t>
            </a:r>
            <a:r>
              <a:rPr lang="en-US" altLang="en-US" sz="1400" dirty="0" smtClean="0">
                <a:latin typeface="+mj-lt"/>
              </a:rPr>
              <a:t>operator </a:t>
            </a:r>
            <a:r>
              <a:rPr lang="en-US" altLang="en-US" sz="1400" dirty="0">
                <a:latin typeface="+mj-lt"/>
              </a:rPr>
              <a:t>suffered chemical burns to hand whilst using a chemical based drain clearing </a:t>
            </a:r>
            <a:r>
              <a:rPr lang="en-US" altLang="en-US" sz="1400" dirty="0" smtClean="0">
                <a:latin typeface="+mj-lt"/>
              </a:rPr>
              <a:t>fluid. He </a:t>
            </a:r>
            <a:r>
              <a:rPr lang="en-US" altLang="en-US" sz="1400" dirty="0">
                <a:latin typeface="+mj-lt"/>
              </a:rPr>
              <a:t>was not trained in the use of chemicals and was not provided with the necessary PPE. There was no valid MSDS available and no risk assessment undertaken on the product</a:t>
            </a:r>
            <a:r>
              <a:rPr lang="en-US" altLang="en-US" sz="1400" dirty="0" smtClean="0">
                <a:latin typeface="+mj-lt"/>
              </a:rPr>
              <a:t>.</a:t>
            </a:r>
            <a:endParaRPr lang="en-US" altLang="en-US" sz="1400" dirty="0">
              <a:latin typeface="+mj-lt"/>
            </a:endParaRPr>
          </a:p>
        </p:txBody>
      </p:sp>
      <p:sp>
        <p:nvSpPr>
          <p:cNvPr id="22531" name="Text Box 5"/>
          <p:cNvSpPr txBox="1">
            <a:spLocks noChangeArrowheads="1"/>
          </p:cNvSpPr>
          <p:nvPr/>
        </p:nvSpPr>
        <p:spPr bwMode="auto">
          <a:xfrm>
            <a:off x="5838825" y="1219200"/>
            <a:ext cx="16764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GB" sz="6000">
              <a:solidFill>
                <a:srgbClr val="FF0000"/>
              </a:solidFill>
              <a:sym typeface="Webdings" pitchFamily="4" charset="2"/>
            </a:endParaRPr>
          </a:p>
        </p:txBody>
      </p:sp>
      <p:sp>
        <p:nvSpPr>
          <p:cNvPr id="22532" name="TextBox 16"/>
          <p:cNvSpPr txBox="1">
            <a:spLocks noChangeArrowheads="1"/>
          </p:cNvSpPr>
          <p:nvPr/>
        </p:nvSpPr>
        <p:spPr bwMode="auto">
          <a:xfrm>
            <a:off x="304800" y="5562600"/>
            <a:ext cx="5715000" cy="480131"/>
          </a:xfrm>
          <a:prstGeom prst="rect">
            <a:avLst/>
          </a:prstGeom>
          <a:solidFill>
            <a:srgbClr val="3333CC"/>
          </a:solidFill>
          <a:ln w="38100">
            <a:solidFill>
              <a:srgbClr val="FFFF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  <a:spcBef>
                <a:spcPct val="50000"/>
              </a:spcBef>
              <a:buSzPct val="90000"/>
              <a:tabLst>
                <a:tab pos="287338" algn="l"/>
              </a:tabLst>
              <a:defRPr/>
            </a:pPr>
            <a:r>
              <a:rPr lang="en-US" altLang="en-US" sz="1400" b="1" kern="1300" dirty="0" smtClean="0">
                <a:solidFill>
                  <a:srgbClr val="FFFF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Understand your chemicals, eliminate where possible, assess and train.</a:t>
            </a:r>
          </a:p>
        </p:txBody>
      </p:sp>
      <p:grpSp>
        <p:nvGrpSpPr>
          <p:cNvPr id="2" name="Group 131"/>
          <p:cNvGrpSpPr>
            <a:grpSpLocks/>
          </p:cNvGrpSpPr>
          <p:nvPr/>
        </p:nvGrpSpPr>
        <p:grpSpPr bwMode="auto">
          <a:xfrm>
            <a:off x="7969250" y="3048000"/>
            <a:ext cx="336550" cy="544513"/>
            <a:chOff x="3504" y="544"/>
            <a:chExt cx="2287" cy="1855"/>
          </a:xfrm>
        </p:grpSpPr>
        <p:sp>
          <p:nvSpPr>
            <p:cNvPr id="22540" name="Line 129"/>
            <p:cNvSpPr>
              <a:spLocks noChangeShapeType="1"/>
            </p:cNvSpPr>
            <p:nvPr/>
          </p:nvSpPr>
          <p:spPr bwMode="auto">
            <a:xfrm>
              <a:off x="3504" y="568"/>
              <a:ext cx="2287" cy="1831"/>
            </a:xfrm>
            <a:prstGeom prst="line">
              <a:avLst/>
            </a:prstGeom>
            <a:noFill/>
            <a:ln w="1333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541" name="Line 130"/>
            <p:cNvSpPr>
              <a:spLocks noChangeShapeType="1"/>
            </p:cNvSpPr>
            <p:nvPr/>
          </p:nvSpPr>
          <p:spPr bwMode="auto">
            <a:xfrm flipV="1">
              <a:off x="3528" y="544"/>
              <a:ext cx="2144" cy="1807"/>
            </a:xfrm>
            <a:prstGeom prst="line">
              <a:avLst/>
            </a:prstGeom>
            <a:noFill/>
            <a:ln w="1333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2537" name="Rectangle 10"/>
          <p:cNvSpPr>
            <a:spLocks noChangeArrowheads="1"/>
          </p:cNvSpPr>
          <p:nvPr/>
        </p:nvSpPr>
        <p:spPr bwMode="auto">
          <a:xfrm>
            <a:off x="304800" y="3255020"/>
            <a:ext cx="5791200" cy="2231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80975" indent="-180975" eaLnBrk="1" hangingPunct="1">
              <a:spcBef>
                <a:spcPts val="600"/>
              </a:spcBef>
            </a:pPr>
            <a:r>
              <a:rPr lang="en-US" sz="1600" b="1" dirty="0" smtClean="0">
                <a:solidFill>
                  <a:srgbClr val="333399"/>
                </a:solidFill>
                <a:latin typeface="Tahoma" pitchFamily="34" charset="0"/>
              </a:rPr>
              <a:t>Your learning from this incident…</a:t>
            </a:r>
          </a:p>
          <a:p>
            <a:pPr marL="180975" indent="-180975" eaLnBrk="1" hangingPunct="1">
              <a:spcBef>
                <a:spcPts val="600"/>
              </a:spcBef>
              <a:buFont typeface="Arial" charset="0"/>
              <a:buChar char="•"/>
            </a:pPr>
            <a:r>
              <a:rPr lang="en-US" altLang="en-US" sz="1400" dirty="0" smtClean="0">
                <a:latin typeface="+mj-lt"/>
              </a:rPr>
              <a:t>Chemical drain clearing fluids should not be used under any circumstances.</a:t>
            </a:r>
          </a:p>
          <a:p>
            <a:pPr marL="180975" indent="-180975" eaLnBrk="1" hangingPunct="1">
              <a:spcBef>
                <a:spcPts val="600"/>
              </a:spcBef>
              <a:buFont typeface="Arial" charset="0"/>
              <a:buChar char="•"/>
            </a:pPr>
            <a:r>
              <a:rPr lang="en-US" altLang="en-US" sz="1400" dirty="0" smtClean="0">
                <a:latin typeface="+mj-lt"/>
              </a:rPr>
              <a:t>Blocked drains should be cleared by rodding or other mechanical means.</a:t>
            </a:r>
          </a:p>
          <a:p>
            <a:pPr marL="180975" indent="-180975" eaLnBrk="1" hangingPunct="1">
              <a:spcBef>
                <a:spcPts val="600"/>
              </a:spcBef>
              <a:buFont typeface="Arial" charset="0"/>
              <a:buChar char="•"/>
            </a:pPr>
            <a:r>
              <a:rPr lang="en-US" altLang="en-US" sz="1400" dirty="0" smtClean="0">
                <a:latin typeface="+mj-lt"/>
              </a:rPr>
              <a:t>Chemicals should be eliminated/substituted whenever reasonably practicable. </a:t>
            </a:r>
          </a:p>
          <a:p>
            <a:pPr marL="180975" indent="-180975" eaLnBrk="1" hangingPunct="1">
              <a:spcBef>
                <a:spcPts val="600"/>
              </a:spcBef>
              <a:buFont typeface="Arial" charset="0"/>
              <a:buChar char="•"/>
            </a:pPr>
            <a:r>
              <a:rPr lang="en-US" altLang="en-US" sz="1400" dirty="0" smtClean="0">
                <a:latin typeface="+mj-lt"/>
              </a:rPr>
              <a:t>Ensure you have an MSDS for all chemicals and ensure that a suitable and sufficient risk assessment is undertaken.</a:t>
            </a:r>
          </a:p>
          <a:p>
            <a:pPr marL="180975" indent="-180975" eaLnBrk="1" hangingPunct="1">
              <a:spcBef>
                <a:spcPts val="600"/>
              </a:spcBef>
              <a:buFont typeface="Arial" charset="0"/>
              <a:buChar char="•"/>
            </a:pPr>
            <a:r>
              <a:rPr lang="en-US" altLang="en-US" sz="1400" dirty="0" smtClean="0">
                <a:latin typeface="+mj-lt"/>
              </a:rPr>
              <a:t>Always wear the correct PPE when dealing with chemicals.</a:t>
            </a:r>
          </a:p>
        </p:txBody>
      </p:sp>
      <p:pic>
        <p:nvPicPr>
          <p:cNvPr id="22538" name="31511246-680B-4DB4-89E6-12AB20AA5470" descr="cid:31511246-680B-4DB4-89E6-12AB20AA5470"/>
          <p:cNvPicPr>
            <a:picLocks noChangeAspect="1" noChangeArrowheads="1"/>
          </p:cNvPicPr>
          <p:nvPr/>
        </p:nvPicPr>
        <p:blipFill>
          <a:blip r:embed="rId4" r:link="rId5" cstate="print"/>
          <a:srcRect/>
          <a:stretch>
            <a:fillRect/>
          </a:stretch>
        </p:blipFill>
        <p:spPr bwMode="auto">
          <a:xfrm>
            <a:off x="6172200" y="3907970"/>
            <a:ext cx="2286000" cy="19594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13" descr="Chemical burn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211565" y="838200"/>
            <a:ext cx="804927" cy="1219200"/>
          </a:xfrm>
          <a:prstGeom prst="rect">
            <a:avLst/>
          </a:prstGeom>
        </p:spPr>
      </p:pic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0" y="533400"/>
            <a:ext cx="9144000" cy="254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b="1" dirty="0">
                <a:solidFill>
                  <a:schemeClr val="tx2">
                    <a:lumMod val="75000"/>
                  </a:schemeClr>
                </a:solidFill>
                <a:cs typeface="Calibri" pitchFamily="34" charset="0"/>
              </a:rPr>
              <a:t>Use this </a:t>
            </a:r>
            <a:r>
              <a:rPr lang="en-US" sz="1050" b="1" dirty="0" smtClean="0">
                <a:solidFill>
                  <a:schemeClr val="tx2">
                    <a:lumMod val="75000"/>
                  </a:schemeClr>
                </a:solidFill>
                <a:cs typeface="Calibri" pitchFamily="34" charset="0"/>
              </a:rPr>
              <a:t>Advice: </a:t>
            </a:r>
            <a:r>
              <a:rPr lang="en-US" sz="1050" b="1" dirty="0">
                <a:solidFill>
                  <a:schemeClr val="tx2">
                    <a:lumMod val="75000"/>
                  </a:schemeClr>
                </a:solidFill>
                <a:cs typeface="Calibri" pitchFamily="34" charset="0"/>
              </a:rPr>
              <a:t>Discuss in Tool Box Talks and HSE Meetings </a:t>
            </a:r>
            <a:r>
              <a:rPr lang="en-US" sz="1050" b="1" dirty="0">
                <a:solidFill>
                  <a:schemeClr val="tx2">
                    <a:lumMod val="75000"/>
                  </a:schemeClr>
                </a:solidFill>
                <a:cs typeface="Calibri" pitchFamily="34" charset="0"/>
                <a:sym typeface="Wingdings" pitchFamily="2" charset="2"/>
              </a:rPr>
              <a:t> Distribute to contractors  Post on HSE Notice </a:t>
            </a:r>
            <a:r>
              <a:rPr lang="en-US" sz="1050" b="1" dirty="0" smtClean="0">
                <a:solidFill>
                  <a:schemeClr val="tx2">
                    <a:lumMod val="75000"/>
                  </a:schemeClr>
                </a:solidFill>
                <a:cs typeface="Calibri" pitchFamily="34" charset="0"/>
                <a:sym typeface="Wingdings" pitchFamily="2" charset="2"/>
              </a:rPr>
              <a:t>Boards</a:t>
            </a:r>
            <a:endParaRPr lang="en-US" sz="1050" b="1" dirty="0">
              <a:solidFill>
                <a:schemeClr val="tx2">
                  <a:lumMod val="75000"/>
                </a:schemeClr>
              </a:solidFill>
              <a:cs typeface="Calibri" pitchFamily="34" charset="0"/>
            </a:endParaRPr>
          </a:p>
        </p:txBody>
      </p:sp>
      <p:sp>
        <p:nvSpPr>
          <p:cNvPr id="17" name="TextBox 1"/>
          <p:cNvSpPr txBox="1">
            <a:spLocks noChangeArrowheads="1"/>
          </p:cNvSpPr>
          <p:nvPr/>
        </p:nvSpPr>
        <p:spPr bwMode="auto">
          <a:xfrm>
            <a:off x="0" y="-51375"/>
            <a:ext cx="9144000" cy="584775"/>
          </a:xfrm>
          <a:prstGeom prst="rect">
            <a:avLst/>
          </a:prstGeom>
          <a:noFill/>
          <a:ln>
            <a:noFill/>
          </a:ln>
          <a:extLst/>
        </p:spPr>
        <p:txBody>
          <a:bodyPr wrap="squar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algn="ctr"/>
            <a:r>
              <a:rPr lang="en-GB" sz="3200" b="1" dirty="0" smtClean="0">
                <a:solidFill>
                  <a:srgbClr val="0000FF"/>
                </a:solidFill>
              </a:rPr>
              <a:t>PDO Safety Advice</a:t>
            </a:r>
          </a:p>
        </p:txBody>
      </p:sp>
      <p:sp>
        <p:nvSpPr>
          <p:cNvPr id="18" name="Title 1"/>
          <p:cNvSpPr txBox="1">
            <a:spLocks/>
          </p:cNvSpPr>
          <p:nvPr/>
        </p:nvSpPr>
        <p:spPr>
          <a:xfrm>
            <a:off x="0" y="6705600"/>
            <a:ext cx="9144000" cy="1524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dirty="0" smtClean="0">
                <a:cs typeface="Calibri" pitchFamily="34" charset="0"/>
              </a:rPr>
              <a:t>Contact MSE34 for further information 	                                        Learning No 45                                                                                  22/08/2015</a:t>
            </a:r>
            <a:endParaRPr lang="en-US" sz="1000" b="0" dirty="0" smtClean="0">
              <a:latin typeface="+mn-lt"/>
              <a:cs typeface="Calibri" pitchFamily="34" charset="0"/>
            </a:endParaRPr>
          </a:p>
        </p:txBody>
      </p:sp>
      <p:sp>
        <p:nvSpPr>
          <p:cNvPr id="19" name="Freeform 132"/>
          <p:cNvSpPr>
            <a:spLocks/>
          </p:cNvSpPr>
          <p:nvPr/>
        </p:nvSpPr>
        <p:spPr bwMode="auto">
          <a:xfrm>
            <a:off x="7848600" y="5257800"/>
            <a:ext cx="533400" cy="533400"/>
          </a:xfrm>
          <a:custGeom>
            <a:avLst/>
            <a:gdLst>
              <a:gd name="T0" fmla="*/ 0 w 1336"/>
              <a:gd name="T1" fmla="*/ 2147483647 h 888"/>
              <a:gd name="T2" fmla="*/ 2147483647 w 1336"/>
              <a:gd name="T3" fmla="*/ 2147483647 h 888"/>
              <a:gd name="T4" fmla="*/ 2147483647 w 1336"/>
              <a:gd name="T5" fmla="*/ 0 h 888"/>
              <a:gd name="T6" fmla="*/ 0 60000 65536"/>
              <a:gd name="T7" fmla="*/ 0 60000 65536"/>
              <a:gd name="T8" fmla="*/ 0 60000 65536"/>
              <a:gd name="T9" fmla="*/ 0 w 1336"/>
              <a:gd name="T10" fmla="*/ 0 h 888"/>
              <a:gd name="T11" fmla="*/ 1336 w 1336"/>
              <a:gd name="T12" fmla="*/ 888 h 88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336" h="888">
                <a:moveTo>
                  <a:pt x="0" y="600"/>
                </a:moveTo>
                <a:lnTo>
                  <a:pt x="312" y="888"/>
                </a:lnTo>
                <a:lnTo>
                  <a:pt x="1336" y="0"/>
                </a:lnTo>
              </a:path>
            </a:pathLst>
          </a:custGeom>
          <a:noFill/>
          <a:ln w="133350">
            <a:solidFill>
              <a:srgbClr val="00FF00"/>
            </a:solidFill>
            <a:round/>
            <a:headEnd/>
            <a:tailEnd/>
          </a:ln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kern="0">
              <a:solidFill>
                <a:sysClr val="windowText" lastClr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 Box 2"/>
          <p:cNvSpPr txBox="1">
            <a:spLocks noChangeArrowheads="1"/>
          </p:cNvSpPr>
          <p:nvPr/>
        </p:nvSpPr>
        <p:spPr bwMode="auto">
          <a:xfrm>
            <a:off x="152400" y="1125538"/>
            <a:ext cx="8763000" cy="3490186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14300" indent="-114300">
              <a:lnSpc>
                <a:spcPct val="120000"/>
              </a:lnSpc>
              <a:defRPr/>
            </a:pPr>
            <a:r>
              <a:rPr lang="en-GB" sz="1200" b="1" dirty="0" smtClean="0">
                <a:solidFill>
                  <a:srgbClr val="333399"/>
                </a:solidFill>
                <a:latin typeface="Tahoma" pitchFamily="34" charset="0"/>
              </a:rPr>
              <a:t>Date:</a:t>
            </a:r>
            <a:r>
              <a:rPr lang="en-US" sz="1200" b="1" dirty="0" smtClean="0">
                <a:solidFill>
                  <a:srgbClr val="333399"/>
                </a:solidFill>
                <a:latin typeface="Tahoma" pitchFamily="34" charset="0"/>
              </a:rPr>
              <a:t> 22/08/2015    </a:t>
            </a:r>
          </a:p>
          <a:p>
            <a:pPr marL="114300" indent="-114300">
              <a:lnSpc>
                <a:spcPct val="120000"/>
              </a:lnSpc>
              <a:defRPr/>
            </a:pPr>
            <a:r>
              <a:rPr lang="en-US" sz="1200" b="1" dirty="0" smtClean="0">
                <a:solidFill>
                  <a:srgbClr val="333399"/>
                </a:solidFill>
                <a:latin typeface="Tahoma" pitchFamily="34" charset="0"/>
              </a:rPr>
              <a:t>Injury: Chemical burns</a:t>
            </a:r>
          </a:p>
          <a:p>
            <a:pPr eaLnBrk="1" hangingPunct="1">
              <a:defRPr/>
            </a:pPr>
            <a:endParaRPr lang="en-US" sz="1600" b="1" dirty="0" smtClean="0">
              <a:solidFill>
                <a:srgbClr val="FF0000"/>
              </a:solidFill>
              <a:latin typeface="Tahoma" pitchFamily="4" charset="0"/>
            </a:endParaRPr>
          </a:p>
          <a:p>
            <a:pPr marL="342900" indent="-342900" eaLnBrk="1" hangingPunct="1">
              <a:defRPr/>
            </a:pPr>
            <a:r>
              <a:rPr lang="en-US" sz="1600" b="1" dirty="0" smtClean="0">
                <a:solidFill>
                  <a:srgbClr val="FF0000"/>
                </a:solidFill>
                <a:latin typeface="Tahoma" pitchFamily="34" charset="0"/>
              </a:rPr>
              <a:t>As a learning from this incident and to ensure continual improvement all </a:t>
            </a:r>
          </a:p>
          <a:p>
            <a:pPr marL="342900" indent="-342900" eaLnBrk="1" hangingPunct="1">
              <a:defRPr/>
            </a:pPr>
            <a:r>
              <a:rPr lang="en-US" sz="1600" b="1" dirty="0" smtClean="0">
                <a:solidFill>
                  <a:srgbClr val="FF0000"/>
                </a:solidFill>
                <a:latin typeface="Tahoma" pitchFamily="34" charset="0"/>
              </a:rPr>
              <a:t>contract managers are to review their HSE HEMP against the questions</a:t>
            </a:r>
          </a:p>
          <a:p>
            <a:pPr marL="342900" indent="-342900" eaLnBrk="1" hangingPunct="1">
              <a:defRPr/>
            </a:pPr>
            <a:r>
              <a:rPr lang="en-US" sz="1600" b="1" dirty="0" smtClean="0">
                <a:solidFill>
                  <a:srgbClr val="FF0000"/>
                </a:solidFill>
                <a:latin typeface="Tahoma" pitchFamily="34" charset="0"/>
              </a:rPr>
              <a:t>asked below:</a:t>
            </a:r>
          </a:p>
          <a:p>
            <a:pPr eaLnBrk="1" hangingPunct="1">
              <a:defRPr/>
            </a:pPr>
            <a:endParaRPr lang="en-US" sz="1600" b="1" dirty="0">
              <a:solidFill>
                <a:srgbClr val="FF0000"/>
              </a:solidFill>
              <a:latin typeface="Tahoma" pitchFamily="4" charset="0"/>
            </a:endParaRPr>
          </a:p>
          <a:p>
            <a:pPr eaLnBrk="1" hangingPunct="1">
              <a:defRPr/>
            </a:pPr>
            <a:r>
              <a:rPr lang="en-US" sz="1600" b="1" dirty="0">
                <a:solidFill>
                  <a:srgbClr val="0000FF"/>
                </a:solidFill>
                <a:latin typeface="Tahoma" pitchFamily="4" charset="0"/>
              </a:rPr>
              <a:t>Confirm the following:</a:t>
            </a:r>
            <a:endParaRPr lang="en-US" sz="1600" dirty="0">
              <a:solidFill>
                <a:srgbClr val="0000FF"/>
              </a:solidFill>
              <a:latin typeface="Tahoma" pitchFamily="4" charset="0"/>
            </a:endParaRPr>
          </a:p>
          <a:p>
            <a:pPr marL="119063" indent="-119063" eaLnBrk="1" hangingPunct="1">
              <a:buFontTx/>
              <a:buChar char="•"/>
              <a:defRPr/>
            </a:pPr>
            <a:endParaRPr lang="en-US" altLang="en-US" sz="1600" dirty="0">
              <a:latin typeface="+mj-lt"/>
              <a:sym typeface="Wingdings" pitchFamily="4" charset="2"/>
            </a:endParaRPr>
          </a:p>
          <a:p>
            <a:pPr marL="119063" indent="-119063" eaLnBrk="1" hangingPunct="1">
              <a:buFontTx/>
              <a:buChar char="•"/>
              <a:defRPr/>
            </a:pPr>
            <a:r>
              <a:rPr lang="en-US" altLang="en-US" sz="1600" dirty="0">
                <a:latin typeface="+mj-lt"/>
                <a:sym typeface="Wingdings" pitchFamily="4" charset="2"/>
              </a:rPr>
              <a:t> Have the arrangements for the management of chemicals been reviewed and revised as necessary?</a:t>
            </a:r>
          </a:p>
          <a:p>
            <a:pPr marL="119063" indent="-119063" eaLnBrk="1" hangingPunct="1">
              <a:buFontTx/>
              <a:buChar char="•"/>
              <a:defRPr/>
            </a:pPr>
            <a:r>
              <a:rPr lang="en-US" altLang="en-US" sz="1600" dirty="0">
                <a:latin typeface="+mj-lt"/>
                <a:sym typeface="Wingdings" pitchFamily="4" charset="2"/>
              </a:rPr>
              <a:t> Have they been eliminated or substituted so far as is reasonably practicable?</a:t>
            </a:r>
          </a:p>
          <a:p>
            <a:pPr marL="119063" indent="-119063" eaLnBrk="1" hangingPunct="1">
              <a:buFontTx/>
              <a:buChar char="•"/>
              <a:defRPr/>
            </a:pPr>
            <a:r>
              <a:rPr lang="en-US" altLang="en-US" sz="1600" dirty="0">
                <a:latin typeface="+mj-lt"/>
                <a:sym typeface="Wingdings" pitchFamily="4" charset="2"/>
              </a:rPr>
              <a:t> Have the associated processes been reviewed and revised as necessary?</a:t>
            </a:r>
          </a:p>
          <a:p>
            <a:pPr marL="119063" indent="-119063" eaLnBrk="1" hangingPunct="1">
              <a:buFontTx/>
              <a:buChar char="•"/>
              <a:defRPr/>
            </a:pPr>
            <a:r>
              <a:rPr lang="en-US" altLang="en-US" sz="1600" dirty="0">
                <a:latin typeface="+mj-lt"/>
                <a:sym typeface="Wingdings" pitchFamily="4" charset="2"/>
              </a:rPr>
              <a:t> Have arrangements been reviewed to modify behaviors?</a:t>
            </a:r>
          </a:p>
          <a:p>
            <a:pPr marL="119063" indent="-119063" eaLnBrk="1" hangingPunct="1">
              <a:buFontTx/>
              <a:buChar char="•"/>
              <a:defRPr/>
            </a:pPr>
            <a:r>
              <a:rPr lang="en-US" altLang="en-US" sz="1600" dirty="0">
                <a:latin typeface="+mj-lt"/>
                <a:sym typeface="Wingdings" pitchFamily="4" charset="2"/>
              </a:rPr>
              <a:t> Have the arrangement for monitoring work been improved</a:t>
            </a:r>
            <a:r>
              <a:rPr lang="en-US" altLang="en-US" sz="1600" dirty="0" smtClean="0">
                <a:latin typeface="+mj-lt"/>
                <a:sym typeface="Wingdings" pitchFamily="4" charset="2"/>
              </a:rPr>
              <a:t>?</a:t>
            </a:r>
            <a:endParaRPr lang="en-US" altLang="en-US" sz="1600" dirty="0">
              <a:latin typeface="+mj-lt"/>
              <a:sym typeface="Wingdings" pitchFamily="4" charset="2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0" y="533400"/>
            <a:ext cx="9144000" cy="254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b="1" dirty="0" smtClean="0">
                <a:solidFill>
                  <a:schemeClr val="tx2">
                    <a:lumMod val="75000"/>
                  </a:schemeClr>
                </a:solidFill>
                <a:cs typeface="Calibri" pitchFamily="34" charset="0"/>
              </a:rPr>
              <a:t> </a:t>
            </a:r>
            <a:r>
              <a:rPr lang="en-US" sz="1050" b="1" dirty="0" smtClean="0">
                <a:solidFill>
                  <a:schemeClr val="tx2">
                    <a:lumMod val="75000"/>
                  </a:schemeClr>
                </a:solidFill>
                <a:cs typeface="Calibri" pitchFamily="34" charset="0"/>
                <a:sym typeface="Wingdings" pitchFamily="2" charset="2"/>
              </a:rPr>
              <a:t>Distribute </a:t>
            </a:r>
            <a:r>
              <a:rPr lang="en-US" sz="1050" b="1" dirty="0">
                <a:solidFill>
                  <a:schemeClr val="tx2">
                    <a:lumMod val="75000"/>
                  </a:schemeClr>
                </a:solidFill>
                <a:cs typeface="Calibri" pitchFamily="34" charset="0"/>
                <a:sym typeface="Wingdings" pitchFamily="2" charset="2"/>
              </a:rPr>
              <a:t>to contractors  Post on HSE Notice </a:t>
            </a:r>
            <a:r>
              <a:rPr lang="en-US" sz="1050" b="1" dirty="0" smtClean="0">
                <a:solidFill>
                  <a:schemeClr val="tx2">
                    <a:lumMod val="75000"/>
                  </a:schemeClr>
                </a:solidFill>
                <a:cs typeface="Calibri" pitchFamily="34" charset="0"/>
                <a:sym typeface="Wingdings" pitchFamily="2" charset="2"/>
              </a:rPr>
              <a:t>Boards</a:t>
            </a:r>
            <a:endParaRPr lang="en-US" sz="1050" b="1" dirty="0">
              <a:solidFill>
                <a:schemeClr val="tx2">
                  <a:lumMod val="75000"/>
                </a:schemeClr>
              </a:solidFill>
              <a:cs typeface="Calibri" pitchFamily="34" charset="0"/>
            </a:endParaRPr>
          </a:p>
        </p:txBody>
      </p:sp>
      <p:sp>
        <p:nvSpPr>
          <p:cNvPr id="10" name="Text Box 12"/>
          <p:cNvSpPr txBox="1">
            <a:spLocks noChangeArrowheads="1"/>
          </p:cNvSpPr>
          <p:nvPr/>
        </p:nvSpPr>
        <p:spPr bwMode="auto">
          <a:xfrm>
            <a:off x="0" y="0"/>
            <a:ext cx="9144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GB" sz="3200" b="1" dirty="0" smtClean="0">
                <a:solidFill>
                  <a:srgbClr val="0000FF"/>
                </a:solidFill>
              </a:rPr>
              <a:t>Management learning's</a:t>
            </a:r>
            <a:endParaRPr lang="en-GB" sz="3200" dirty="0"/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0" y="6705600"/>
            <a:ext cx="9144000" cy="1524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dirty="0" smtClean="0">
                <a:cs typeface="Calibri" pitchFamily="34" charset="0"/>
              </a:rPr>
              <a:t>Contact MSE34 for further information 	                                        Learning No 45                                                                                  22/08/2015</a:t>
            </a:r>
            <a:endParaRPr lang="en-US" sz="1000" b="0" dirty="0" smtClean="0">
              <a:latin typeface="+mn-lt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Image" ma:contentTypeID="0x0101009148F5A04DDD49CBA7127AADA5FB792B00AADE34325A8B49CDA8BB4DB53328F214009C4067D375EDA046866D1CFD34BA6725" ma:contentTypeVersion="4" ma:contentTypeDescription="Upload an image." ma:contentTypeScope="" ma:versionID="5568808217e8896a20d35b78a187a54b">
  <xsd:schema xmlns:xsd="http://www.w3.org/2001/XMLSchema" xmlns:xs="http://www.w3.org/2001/XMLSchema" xmlns:p="http://schemas.microsoft.com/office/2006/metadata/properties" xmlns:ns1="http://schemas.microsoft.com/sharepoint/v3" xmlns:ns2="4880E4F8-4B7D-4BDD-91E3-E10D47036ECA" xmlns:ns3="http://schemas.microsoft.com/sharepoint/v3/fields" xmlns:ns4="4880e4f8-4b7d-4bdd-91e3-e10d47036eca" xmlns:ns5="9d51eac6-a7d5-47f5-a119-63d146adb134" targetNamespace="http://schemas.microsoft.com/office/2006/metadata/properties" ma:root="true" ma:fieldsID="95b9b289a8e8f4d106e4c69b136198e4" ns1:_="" ns2:_="" ns3:_="" ns4:_="" ns5:_="">
    <xsd:import namespace="http://schemas.microsoft.com/sharepoint/v3"/>
    <xsd:import namespace="4880E4F8-4B7D-4BDD-91E3-E10D47036ECA"/>
    <xsd:import namespace="http://schemas.microsoft.com/sharepoint/v3/fields"/>
    <xsd:import namespace="4880e4f8-4b7d-4bdd-91e3-e10d47036eca"/>
    <xsd:import namespace="9d51eac6-a7d5-47f5-a119-63d146adb134"/>
    <xsd:element name="properties">
      <xsd:complexType>
        <xsd:sequence>
          <xsd:element name="documentManagement">
            <xsd:complexType>
              <xsd:all>
                <xsd:element ref="ns1:FileRef" minOccurs="0"/>
                <xsd:element ref="ns1:File_x0020_Type" minOccurs="0"/>
                <xsd:element ref="ns1:HTML_x0020_File_x0020_Type" minOccurs="0"/>
                <xsd:element ref="ns1:FSObjType" minOccurs="0"/>
                <xsd:element ref="ns2:ThumbnailExists" minOccurs="0"/>
                <xsd:element ref="ns2:PreviewExists" minOccurs="0"/>
                <xsd:element ref="ns2:ImageWidth" minOccurs="0"/>
                <xsd:element ref="ns2:ImageHeight" minOccurs="0"/>
                <xsd:element ref="ns2:ImageCreateDate" minOccurs="0"/>
                <xsd:element ref="ns3:wic_System_Copyright" minOccurs="0"/>
                <xsd:element ref="ns4:Language" minOccurs="0"/>
                <xsd:element ref="ns4:DocId" minOccurs="0"/>
                <xsd:element ref="ns5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FileRef" ma:index="8" nillable="true" ma:displayName="URL Path" ma:hidden="true" ma:list="Docs" ma:internalName="FileRef" ma:readOnly="true" ma:showField="FullUrl">
      <xsd:simpleType>
        <xsd:restriction base="dms:Lookup"/>
      </xsd:simpleType>
    </xsd:element>
    <xsd:element name="File_x0020_Type" ma:index="9" nillable="true" ma:displayName="File Type" ma:hidden="true" ma:internalName="File_x0020_Type" ma:readOnly="true">
      <xsd:simpleType>
        <xsd:restriction base="dms:Text"/>
      </xsd:simpleType>
    </xsd:element>
    <xsd:element name="HTML_x0020_File_x0020_Type" ma:index="10" nillable="true" ma:displayName="HTML File Type" ma:hidden="true" ma:internalName="HTML_x0020_File_x0020_Type" ma:readOnly="true">
      <xsd:simpleType>
        <xsd:restriction base="dms:Text"/>
      </xsd:simpleType>
    </xsd:element>
    <xsd:element name="FSObjType" ma:index="11" nillable="true" ma:displayName="Item Type" ma:hidden="true" ma:list="Docs" ma:internalName="FSObjType" ma:readOnly="true" ma:showField="FSType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ThumbnailExists" ma:index="18" nillable="true" ma:displayName="Thumbnail Exists" ma:default="FALSE" ma:hidden="true" ma:internalName="ThumbnailExists" ma:readOnly="true">
      <xsd:simpleType>
        <xsd:restriction base="dms:Boolean"/>
      </xsd:simpleType>
    </xsd:element>
    <xsd:element name="PreviewExists" ma:index="19" nillable="true" ma:displayName="Preview Exists" ma:default="FALSE" ma:hidden="true" ma:internalName="PreviewExists" ma:readOnly="true">
      <xsd:simpleType>
        <xsd:restriction base="dms:Boolean"/>
      </xsd:simpleType>
    </xsd:element>
    <xsd:element name="ImageWidth" ma:index="20" nillable="true" ma:displayName="Width" ma:internalName="ImageWidth" ma:readOnly="true">
      <xsd:simpleType>
        <xsd:restriction base="dms:Unknown"/>
      </xsd:simpleType>
    </xsd:element>
    <xsd:element name="ImageHeight" ma:index="22" nillable="true" ma:displayName="Height" ma:internalName="ImageHeight" ma:readOnly="true">
      <xsd:simpleType>
        <xsd:restriction base="dms:Unknown"/>
      </xsd:simpleType>
    </xsd:element>
    <xsd:element name="ImageCreateDate" ma:index="25" nillable="true" ma:displayName="Date Picture Taken" ma:format="DateTime" ma:hidden="true" ma:internalName="ImageCreate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wic_System_Copyright" ma:index="26" nillable="true" ma:displayName="Copyright" ma:internalName="wic_System_Copyright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Language" ma:index="27" nillable="true" ma:displayName="Language" ma:default="English 1" ma:format="Dropdown" ma:internalName="Language">
      <xsd:simpleType>
        <xsd:restriction base="dms:Choice">
          <xsd:enumeration value="English"/>
          <xsd:enumeration value="Arabic"/>
          <xsd:enumeration value="Hindi"/>
          <xsd:enumeration value="English 1"/>
          <xsd:enumeration value="English 2"/>
          <xsd:enumeration value="Arabic 1"/>
          <xsd:enumeration value="Arabic 2"/>
          <xsd:enumeration value="Hindi 1"/>
          <xsd:enumeration value="Hindi 2"/>
          <xsd:enumeration value="Malayalam 1"/>
          <xsd:enumeration value="Malayalam 2"/>
        </xsd:restriction>
      </xsd:simpleType>
    </xsd:element>
    <xsd:element name="DocId" ma:index="28" nillable="true" ma:displayName="DocId" ma:list="{9de017a3-70b4-41a0-b3a1-4f7a098545da}" ma:internalName="DocId" ma:showField="ID" ma:web="9d51eac6-a7d5-47f5-a119-63d146adb134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51eac6-a7d5-47f5-a119-63d146adb134" elementFormDefault="qualified">
    <xsd:import namespace="http://schemas.microsoft.com/office/2006/documentManagement/types"/>
    <xsd:import namespace="http://schemas.microsoft.com/office/infopath/2007/PartnerControls"/>
    <xsd:element name="SharedWithUsers" ma:index="2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24" ma:displayName="Author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 ma:index="23" ma:displayName="Comments"/>
        <xsd:element name="keywords" minOccurs="0" maxOccurs="1" type="xsd:string" ma:index="14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anguage xmlns="4880e4f8-4b7d-4bdd-91e3-e10d47036eca">English 1</Language>
    <DocId xmlns="4880e4f8-4b7d-4bdd-91e3-e10d47036eca">91600</DocId>
    <ImageCreateDate xmlns="4880E4F8-4B7D-4BDD-91E3-E10D47036ECA" xsi:nil="true"/>
    <wic_System_Copyright xmlns="http://schemas.microsoft.com/sharepoint/v3/fields" xsi:nil="true"/>
  </documentManagement>
</p:properties>
</file>

<file path=customXml/itemProps1.xml><?xml version="1.0" encoding="utf-8"?>
<ds:datastoreItem xmlns:ds="http://schemas.openxmlformats.org/officeDocument/2006/customXml" ds:itemID="{58F89B3E-C1FF-4A72-845D-DB4A6CA25742}"/>
</file>

<file path=customXml/itemProps2.xml><?xml version="1.0" encoding="utf-8"?>
<ds:datastoreItem xmlns:ds="http://schemas.openxmlformats.org/officeDocument/2006/customXml" ds:itemID="{AF5772FE-3D44-4097-8C9C-BF7ED30E0B58}"/>
</file>

<file path=customXml/itemProps3.xml><?xml version="1.0" encoding="utf-8"?>
<ds:datastoreItem xmlns:ds="http://schemas.openxmlformats.org/officeDocument/2006/customXml" ds:itemID="{E151CE17-1E60-4251-9971-7468B7BF397E}"/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2973</TotalTime>
  <Words>285</Words>
  <Application>Microsoft Office PowerPoint</Application>
  <PresentationFormat>On-screen Show (4:3)</PresentationFormat>
  <Paragraphs>33</Paragraphs>
  <Slides>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Flow</vt:lpstr>
      <vt:lpstr>Slide 1</vt:lpstr>
      <vt:lpstr>Slide 2</vt:lpstr>
    </vt:vector>
  </TitlesOfParts>
  <Company>Shell Information Services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Contractor RTA LTI on xx.xx.xx</dc:title>
  <dc:creator>MU93647</dc:creator>
  <cp:lastModifiedBy>Al Khatib MU95018</cp:lastModifiedBy>
  <cp:revision>257</cp:revision>
  <dcterms:created xsi:type="dcterms:W3CDTF">2001-05-03T06:07:08Z</dcterms:created>
  <dcterms:modified xsi:type="dcterms:W3CDTF">2015-12-10T11:27:28Z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0x0101009148F5A04DDD49CBA7127AADA5FB792B00AADE34325A8B49CDA8BB4DB53328F214009C4067D375EDA046866D1CFD34BA6725</vt:lpwstr>
  </property>
</Properties>
</file>