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84" r:id="rId1"/>
  </p:sldMasterIdLst>
  <p:notesMasterIdLst>
    <p:notesMasterId r:id="rId4"/>
  </p:notesMasterIdLst>
  <p:handoutMasterIdLst>
    <p:handoutMasterId r:id="rId5"/>
  </p:handoutMasterIdLst>
  <p:sldIdLst>
    <p:sldId id="318" r:id="rId2"/>
    <p:sldId id="319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38BA85"/>
    <a:srgbClr val="9A85D7"/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5" d="100"/>
          <a:sy n="85" d="100"/>
        </p:scale>
        <p:origin x="-3012" y="-6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4" charset="0"/>
            </a:endParaRP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B2C76A-54E2-4FE9-8A67-18E0D3C810E9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B0343-92F4-423D-84C1-8B26F61D240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6" name="Content Placeholder 3" descr="PPT option1.jp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79" r:id="rId12"/>
    <p:sldLayoutId id="2147483782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cid:31511246-680B-4DB4-89E6-12AB20AA5470" TargetMode="Externa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6" name="Picture 2" descr="D:\gre66s58\Pictures\Acid Burn Pics 1\٢٠١٥٠٩٠٨_١٣٢٩٥٥_resiz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1524000"/>
            <a:ext cx="2286000" cy="213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381000" y="1208341"/>
            <a:ext cx="5715000" cy="206825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ctr">
              <a:lnSpc>
                <a:spcPct val="120000"/>
              </a:lnSpc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22/08/2015    </a:t>
            </a:r>
          </a:p>
          <a:p>
            <a:pPr marL="114300" indent="-114300" algn="ctr">
              <a:lnSpc>
                <a:spcPct val="120000"/>
              </a:lnSpc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Injury: Chemical burns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4" charset="0"/>
              </a:rPr>
              <a:t>What happened?</a:t>
            </a:r>
            <a:endParaRPr lang="en-US" sz="1000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spcBef>
                <a:spcPts val="600"/>
              </a:spcBef>
              <a:defRPr/>
            </a:pPr>
            <a:r>
              <a:rPr lang="en-US" altLang="en-US" sz="1400" dirty="0">
                <a:latin typeface="+mj-lt"/>
              </a:rPr>
              <a:t>An </a:t>
            </a:r>
            <a:r>
              <a:rPr lang="en-US" altLang="en-US" sz="1400" dirty="0" smtClean="0">
                <a:latin typeface="+mj-lt"/>
              </a:rPr>
              <a:t>operator </a:t>
            </a:r>
            <a:r>
              <a:rPr lang="en-US" altLang="en-US" sz="1400" dirty="0">
                <a:latin typeface="+mj-lt"/>
              </a:rPr>
              <a:t>suffered chemical burns to hand whilst using a chemical based drain clearing </a:t>
            </a:r>
            <a:r>
              <a:rPr lang="en-US" altLang="en-US" sz="1400" dirty="0" smtClean="0">
                <a:latin typeface="+mj-lt"/>
              </a:rPr>
              <a:t>fluid. He </a:t>
            </a:r>
            <a:r>
              <a:rPr lang="en-US" altLang="en-US" sz="1400" dirty="0">
                <a:latin typeface="+mj-lt"/>
              </a:rPr>
              <a:t>was not trained in the use of chemicals and was not provided with the necessary PPE. There was no valid MSDS available and no risk assessment undertaken on the product</a:t>
            </a:r>
            <a:r>
              <a:rPr lang="en-US" altLang="en-US" sz="1400" dirty="0" smtClean="0">
                <a:latin typeface="+mj-lt"/>
              </a:rPr>
              <a:t>.</a:t>
            </a:r>
            <a:endParaRPr lang="en-US" altLang="en-US" sz="1400" dirty="0">
              <a:latin typeface="+mj-lt"/>
            </a:endParaRPr>
          </a:p>
        </p:txBody>
      </p:sp>
      <p:sp>
        <p:nvSpPr>
          <p:cNvPr id="22531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4" charset="2"/>
            </a:endParaRPr>
          </a:p>
        </p:txBody>
      </p:sp>
      <p:sp>
        <p:nvSpPr>
          <p:cNvPr id="22532" name="TextBox 16"/>
          <p:cNvSpPr txBox="1">
            <a:spLocks noChangeArrowheads="1"/>
          </p:cNvSpPr>
          <p:nvPr/>
        </p:nvSpPr>
        <p:spPr bwMode="auto">
          <a:xfrm>
            <a:off x="304800" y="5562600"/>
            <a:ext cx="5715000" cy="480131"/>
          </a:xfrm>
          <a:prstGeom prst="rect">
            <a:avLst/>
          </a:prstGeom>
          <a:solidFill>
            <a:srgbClr val="3333CC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buSzPct val="90000"/>
              <a:tabLst>
                <a:tab pos="287338" algn="l"/>
              </a:tabLst>
              <a:defRPr/>
            </a:pPr>
            <a:r>
              <a:rPr lang="en-US" altLang="en-US" sz="1400" b="1" kern="13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Understand your chemicals, eliminate where possible, assess and train.</a:t>
            </a:r>
          </a:p>
        </p:txBody>
      </p:sp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7969250" y="3048000"/>
            <a:ext cx="336550" cy="544513"/>
            <a:chOff x="3504" y="544"/>
            <a:chExt cx="2287" cy="1855"/>
          </a:xfrm>
        </p:grpSpPr>
        <p:sp>
          <p:nvSpPr>
            <p:cNvPr id="22540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41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537" name="Rectangle 10"/>
          <p:cNvSpPr>
            <a:spLocks noChangeArrowheads="1"/>
          </p:cNvSpPr>
          <p:nvPr/>
        </p:nvSpPr>
        <p:spPr bwMode="auto">
          <a:xfrm>
            <a:off x="304800" y="3255020"/>
            <a:ext cx="5791200" cy="2231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0975" indent="-180975" eaLnBrk="1" hangingPunct="1">
              <a:spcBef>
                <a:spcPts val="600"/>
              </a:spcBef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Your learning from this incident…</a:t>
            </a:r>
          </a:p>
          <a:p>
            <a:pPr marL="180975" indent="-180975" eaLnBrk="1" hangingPunct="1">
              <a:spcBef>
                <a:spcPts val="600"/>
              </a:spcBef>
              <a:buFont typeface="Arial" charset="0"/>
              <a:buChar char="•"/>
            </a:pPr>
            <a:r>
              <a:rPr lang="en-US" altLang="en-US" sz="1400" dirty="0" smtClean="0">
                <a:latin typeface="+mj-lt"/>
              </a:rPr>
              <a:t>Chemical drain clearing fluids should not be used under any circumstances.</a:t>
            </a:r>
          </a:p>
          <a:p>
            <a:pPr marL="180975" indent="-180975" eaLnBrk="1" hangingPunct="1">
              <a:spcBef>
                <a:spcPts val="600"/>
              </a:spcBef>
              <a:buFont typeface="Arial" charset="0"/>
              <a:buChar char="•"/>
            </a:pPr>
            <a:r>
              <a:rPr lang="en-US" altLang="en-US" sz="1400" dirty="0" smtClean="0">
                <a:latin typeface="+mj-lt"/>
              </a:rPr>
              <a:t>Blocked drains should be cleared by rodding or other mechanical means.</a:t>
            </a:r>
          </a:p>
          <a:p>
            <a:pPr marL="180975" indent="-180975" eaLnBrk="1" hangingPunct="1">
              <a:spcBef>
                <a:spcPts val="600"/>
              </a:spcBef>
              <a:buFont typeface="Arial" charset="0"/>
              <a:buChar char="•"/>
            </a:pPr>
            <a:r>
              <a:rPr lang="en-US" altLang="en-US" sz="1400" dirty="0" smtClean="0">
                <a:latin typeface="+mj-lt"/>
              </a:rPr>
              <a:t>Chemicals should be eliminated/substituted whenever reasonably practicable. </a:t>
            </a:r>
          </a:p>
          <a:p>
            <a:pPr marL="180975" indent="-180975" eaLnBrk="1" hangingPunct="1">
              <a:spcBef>
                <a:spcPts val="600"/>
              </a:spcBef>
              <a:buFont typeface="Arial" charset="0"/>
              <a:buChar char="•"/>
            </a:pPr>
            <a:r>
              <a:rPr lang="en-US" altLang="en-US" sz="1400" dirty="0" smtClean="0">
                <a:latin typeface="+mj-lt"/>
              </a:rPr>
              <a:t>Ensure you have an MSDS for all chemicals and ensure that a suitable and sufficient risk assessment is undertaken.</a:t>
            </a:r>
          </a:p>
          <a:p>
            <a:pPr marL="180975" indent="-180975" eaLnBrk="1" hangingPunct="1">
              <a:spcBef>
                <a:spcPts val="600"/>
              </a:spcBef>
              <a:buFont typeface="Arial" charset="0"/>
              <a:buChar char="•"/>
            </a:pPr>
            <a:r>
              <a:rPr lang="en-US" altLang="en-US" sz="1400" dirty="0" smtClean="0">
                <a:latin typeface="+mj-lt"/>
              </a:rPr>
              <a:t>Always wear the correct PPE when dealing with chemicals.</a:t>
            </a:r>
          </a:p>
        </p:txBody>
      </p:sp>
      <p:pic>
        <p:nvPicPr>
          <p:cNvPr id="22538" name="31511246-680B-4DB4-89E6-12AB20AA5470" descr="cid:31511246-680B-4DB4-89E6-12AB20AA5470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6172200" y="3907970"/>
            <a:ext cx="2286000" cy="1959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 descr="Chemical burn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11565" y="838200"/>
            <a:ext cx="804927" cy="1219200"/>
          </a:xfrm>
          <a:prstGeom prst="rect">
            <a:avLst/>
          </a:prstGeom>
        </p:spPr>
      </p:pic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Advice: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7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cs typeface="Calibri" pitchFamily="34" charset="0"/>
              </a:rPr>
              <a:t>Contact MSE34 for further information 	                                        Learning No 45                                                                                  22/08/2015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  <p:sp>
        <p:nvSpPr>
          <p:cNvPr id="19" name="Freeform 132"/>
          <p:cNvSpPr>
            <a:spLocks/>
          </p:cNvSpPr>
          <p:nvPr/>
        </p:nvSpPr>
        <p:spPr bwMode="auto">
          <a:xfrm>
            <a:off x="7848600" y="5257800"/>
            <a:ext cx="533400" cy="5334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52400" y="1125538"/>
            <a:ext cx="8763000" cy="349018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indent="-114300">
              <a:lnSpc>
                <a:spcPct val="120000"/>
              </a:lnSpc>
              <a:defRPr/>
            </a:pP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 22/08/2015    </a:t>
            </a:r>
          </a:p>
          <a:p>
            <a:pPr marL="114300" indent="-114300">
              <a:lnSpc>
                <a:spcPct val="120000"/>
              </a:lnSpc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Injury: Chemical burns</a:t>
            </a:r>
          </a:p>
          <a:p>
            <a:pPr eaLnBrk="1" hangingPunct="1">
              <a:defRPr/>
            </a:pPr>
            <a:endParaRPr lang="en-US" sz="1600" b="1" dirty="0" smtClean="0">
              <a:solidFill>
                <a:srgbClr val="FF0000"/>
              </a:solidFill>
              <a:latin typeface="Tahoma" pitchFamily="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As a learning from this incident and to ensure continual improvement all </a:t>
            </a:r>
          </a:p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contract managers are to review their HSE HEMP against the questions</a:t>
            </a:r>
          </a:p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asked below:</a:t>
            </a:r>
          </a:p>
          <a:p>
            <a:pPr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4" charset="0"/>
            </a:endParaRPr>
          </a:p>
          <a:p>
            <a:pPr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4" charset="0"/>
            </a:endParaRPr>
          </a:p>
          <a:p>
            <a:pPr marL="119063" indent="-119063" eaLnBrk="1" hangingPunct="1">
              <a:buFontTx/>
              <a:buChar char="•"/>
              <a:defRPr/>
            </a:pPr>
            <a:endParaRPr lang="en-US" altLang="en-US" sz="1600" dirty="0">
              <a:latin typeface="+mj-lt"/>
              <a:sym typeface="Wingdings" pitchFamily="4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altLang="en-US" sz="1600" dirty="0">
                <a:latin typeface="+mj-lt"/>
                <a:sym typeface="Wingdings" pitchFamily="4" charset="2"/>
              </a:rPr>
              <a:t> Have the arrangements for the management of chemicals been reviewed and revised as necessary?</a:t>
            </a: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altLang="en-US" sz="1600" dirty="0">
                <a:latin typeface="+mj-lt"/>
                <a:sym typeface="Wingdings" pitchFamily="4" charset="2"/>
              </a:rPr>
              <a:t> Have they been eliminated or substituted so far as is reasonably practicable?</a:t>
            </a: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altLang="en-US" sz="1600" dirty="0">
                <a:latin typeface="+mj-lt"/>
                <a:sym typeface="Wingdings" pitchFamily="4" charset="2"/>
              </a:rPr>
              <a:t> Have the associated processes been reviewed and revised as necessary?</a:t>
            </a: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altLang="en-US" sz="1600" dirty="0">
                <a:latin typeface="+mj-lt"/>
                <a:sym typeface="Wingdings" pitchFamily="4" charset="2"/>
              </a:rPr>
              <a:t> Have arrangements been reviewed to modify behaviors?</a:t>
            </a: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altLang="en-US" sz="1600" dirty="0">
                <a:latin typeface="+mj-lt"/>
                <a:sym typeface="Wingdings" pitchFamily="4" charset="2"/>
              </a:rPr>
              <a:t> Have the arrangement for monitoring work been improved</a:t>
            </a:r>
            <a:r>
              <a:rPr lang="en-US" altLang="en-US" sz="1600" dirty="0" smtClean="0">
                <a:latin typeface="+mj-lt"/>
                <a:sym typeface="Wingdings" pitchFamily="4" charset="2"/>
              </a:rPr>
              <a:t>?</a:t>
            </a:r>
            <a:endParaRPr lang="en-US" altLang="en-US" sz="1600" dirty="0">
              <a:latin typeface="+mj-lt"/>
              <a:sym typeface="Wingdings" pitchFamily="4" charset="2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cs typeface="Calibri" pitchFamily="34" charset="0"/>
              </a:rPr>
              <a:t>Contact MSE34 for further information 	                                        Learning No 45                                                                                  22/08/2015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91600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58F89B3E-C1FF-4A72-845D-DB4A6CA25742}"/>
</file>

<file path=customXml/itemProps2.xml><?xml version="1.0" encoding="utf-8"?>
<ds:datastoreItem xmlns:ds="http://schemas.openxmlformats.org/officeDocument/2006/customXml" ds:itemID="{AF5772FE-3D44-4097-8C9C-BF7ED30E0B58}"/>
</file>

<file path=customXml/itemProps3.xml><?xml version="1.0" encoding="utf-8"?>
<ds:datastoreItem xmlns:ds="http://schemas.openxmlformats.org/officeDocument/2006/customXml" ds:itemID="{E151CE17-1E60-4251-9971-7468B7BF397E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2973</TotalTime>
  <Words>285</Words>
  <Application>Microsoft Office PowerPoint</Application>
  <PresentationFormat>On-screen Show (4:3)</PresentationFormat>
  <Paragraphs>33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Al Khatib MU95018</cp:lastModifiedBy>
  <cp:revision>257</cp:revision>
  <dcterms:created xsi:type="dcterms:W3CDTF">2001-05-03T06:07:08Z</dcterms:created>
  <dcterms:modified xsi:type="dcterms:W3CDTF">2015-12-10T11:27:28Z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