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84" r:id="rId1"/>
  </p:sldMasterIdLst>
  <p:notesMasterIdLst>
    <p:notesMasterId r:id="rId4"/>
  </p:notesMasterIdLst>
  <p:handoutMasterIdLst>
    <p:handoutMasterId r:id="rId5"/>
  </p:handoutMasterIdLst>
  <p:sldIdLst>
    <p:sldId id="308" r:id="rId2"/>
    <p:sldId id="309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38BA85"/>
    <a:srgbClr val="9A85D7"/>
    <a:srgbClr val="5DD5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85" d="100"/>
          <a:sy n="85" d="100"/>
        </p:scale>
        <p:origin x="-3012" y="-6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2C5A89C-F310-4B09-BFF9-9AE7E973013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0C7E593-5981-4A10-A638-46ED3433BB8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en-US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25860C-9795-499D-93AB-29B3F0FD23DE}" type="slidenum">
              <a:rPr lang="en-US" altLang="en-US" smtClean="0"/>
              <a:pPr/>
              <a:t>1</a:t>
            </a:fld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EDDD7CF8-826C-4EAD-9C4E-022CC47256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796600C4-9961-444A-8BFF-D87D7E82BF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CC799C-25FE-4C08-8A12-B3B3E526506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EB0343-92F4-423D-84C1-8B26F61D240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  <p:sp>
        <p:nvSpPr>
          <p:cNvPr id="14" name="TextBox 13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15" name="Rectangle 14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6" name="Content Placeholder 3" descr="PPT option1.jpg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  <p:sldLayoutId id="2147483779" r:id="rId12"/>
    <p:sldLayoutId id="2147483782" r:id="rId13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109538" y="1143000"/>
            <a:ext cx="5910262" cy="4093428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ctr">
              <a:defRPr/>
            </a:pP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Date:15.08.2015</a:t>
            </a:r>
          </a:p>
          <a:p>
            <a:pPr marL="114300" indent="-114300" algn="ctr">
              <a:defRPr/>
            </a:pP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        LTI: Fractured finger</a:t>
            </a:r>
          </a:p>
          <a:p>
            <a:pPr marL="114300" indent="-114300" algn="ctr">
              <a:defRPr/>
            </a:pPr>
            <a:endParaRPr lang="en-US" sz="1600" b="1" dirty="0" smtClean="0">
              <a:solidFill>
                <a:srgbClr val="333399"/>
              </a:solidFill>
              <a:latin typeface="Tahoma" pitchFamily="34" charset="0"/>
            </a:endParaRPr>
          </a:p>
          <a:p>
            <a:pPr marL="114300" indent="-114300" algn="ctr">
              <a:defRPr/>
            </a:pPr>
            <a:endParaRPr lang="en-US" sz="1600" b="1" dirty="0" smtClean="0">
              <a:solidFill>
                <a:srgbClr val="333399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What happened?</a:t>
            </a:r>
          </a:p>
          <a:p>
            <a:pPr marL="114300" indent="-114300" algn="just"/>
            <a:endParaRPr lang="en-US" altLang="en-US" sz="800" b="1" dirty="0">
              <a:latin typeface="Tahoma" pitchFamily="34" charset="0"/>
            </a:endParaRPr>
          </a:p>
          <a:p>
            <a:pPr marL="114300" indent="-114300" algn="just"/>
            <a:r>
              <a:rPr lang="en-US" altLang="en-US" sz="1600" dirty="0">
                <a:latin typeface="Tahoma" pitchFamily="34" charset="0"/>
              </a:rPr>
              <a:t>  </a:t>
            </a:r>
            <a:r>
              <a:rPr lang="en-US" altLang="en-US" sz="1400" dirty="0">
                <a:latin typeface="+mj-lt"/>
              </a:rPr>
              <a:t>During </a:t>
            </a:r>
            <a:r>
              <a:rPr lang="en-US" altLang="en-US" sz="1400" dirty="0" smtClean="0">
                <a:latin typeface="+mj-lt"/>
              </a:rPr>
              <a:t>pulling out of hole, the </a:t>
            </a:r>
            <a:r>
              <a:rPr lang="en-US" altLang="en-US" sz="1400" dirty="0">
                <a:latin typeface="+mj-lt"/>
              </a:rPr>
              <a:t>crew were </a:t>
            </a:r>
            <a:r>
              <a:rPr lang="en-US" altLang="en-US" sz="1400" dirty="0" smtClean="0">
                <a:latin typeface="+mj-lt"/>
              </a:rPr>
              <a:t>laying down </a:t>
            </a:r>
            <a:r>
              <a:rPr lang="en-US" altLang="en-US" sz="1400" dirty="0">
                <a:latin typeface="+mj-lt"/>
              </a:rPr>
              <a:t>the tubing joints </a:t>
            </a:r>
            <a:r>
              <a:rPr lang="en-US" altLang="en-US" sz="1400" dirty="0" smtClean="0">
                <a:latin typeface="+mj-lt"/>
              </a:rPr>
              <a:t>on the </a:t>
            </a:r>
            <a:r>
              <a:rPr lang="en-US" altLang="en-US" sz="1400" dirty="0">
                <a:latin typeface="+mj-lt"/>
              </a:rPr>
              <a:t>catwalk using cat </a:t>
            </a:r>
            <a:r>
              <a:rPr lang="en-US" altLang="en-US" sz="1400" dirty="0" smtClean="0">
                <a:latin typeface="+mj-lt"/>
              </a:rPr>
              <a:t>line when the joint became stuck. </a:t>
            </a:r>
            <a:r>
              <a:rPr lang="en-US" sz="1400" dirty="0" smtClean="0">
                <a:latin typeface="+mj-lt"/>
              </a:rPr>
              <a:t>The roustabout was standing next to the catwalk with his right hand resting on its edge and as a tubing joint came down the ramp, it jumped out of the V groove and struck his hand fracturing a finger. </a:t>
            </a:r>
            <a:endParaRPr lang="en-US" altLang="en-US" sz="1400" dirty="0" smtClean="0">
              <a:latin typeface="+mj-lt"/>
            </a:endParaRPr>
          </a:p>
          <a:p>
            <a:pPr marL="114300" indent="-114300" algn="just"/>
            <a:endParaRPr lang="en-US" altLang="en-US" sz="1400" dirty="0">
              <a:latin typeface="+mj-lt"/>
            </a:endParaRPr>
          </a:p>
          <a:p>
            <a:pPr marL="114300" indent="-114300"/>
            <a:r>
              <a:rPr lang="en-US" sz="1600" b="1" dirty="0" smtClean="0">
                <a:solidFill>
                  <a:srgbClr val="333399"/>
                </a:solidFill>
                <a:latin typeface="Arial"/>
                <a:cs typeface="Arial"/>
              </a:rPr>
              <a:t>Your learning from this incident..</a:t>
            </a:r>
            <a:endParaRPr lang="en-US" altLang="en-US" sz="1600" dirty="0">
              <a:solidFill>
                <a:srgbClr val="00B050"/>
              </a:solidFill>
              <a:latin typeface="Verdana" pitchFamily="34" charset="0"/>
              <a:cs typeface="Tahoma" pitchFamily="34" charset="0"/>
            </a:endParaRPr>
          </a:p>
          <a:p>
            <a:pPr marL="114300" indent="-114300">
              <a:buFont typeface="Arial" pitchFamily="34" charset="0"/>
              <a:buChar char="•"/>
            </a:pPr>
            <a:r>
              <a:rPr lang="en-US" altLang="en-US" sz="1400" dirty="0" smtClean="0">
                <a:latin typeface="+mj-lt"/>
              </a:rPr>
              <a:t>Ensure hazards are identified and discussed with the work force</a:t>
            </a:r>
          </a:p>
          <a:p>
            <a:pPr marL="114300" indent="-114300">
              <a:buFont typeface="Arial" pitchFamily="34" charset="0"/>
              <a:buChar char="•"/>
            </a:pPr>
            <a:r>
              <a:rPr lang="en-US" altLang="en-US" sz="1400" dirty="0" smtClean="0">
                <a:latin typeface="+mj-lt"/>
              </a:rPr>
              <a:t>Ensure correct equipment is available and utilised </a:t>
            </a:r>
          </a:p>
          <a:p>
            <a:pPr marL="114300" indent="-114300">
              <a:buFont typeface="Arial" pitchFamily="34" charset="0"/>
              <a:buChar char="•"/>
            </a:pPr>
            <a:r>
              <a:rPr lang="en-US" altLang="en-US" sz="1400" dirty="0" smtClean="0">
                <a:latin typeface="+mj-lt"/>
              </a:rPr>
              <a:t>Always ensure workers are following correct practices </a:t>
            </a:r>
          </a:p>
          <a:p>
            <a:pPr marL="114300" indent="-114300">
              <a:buFont typeface="Arial" pitchFamily="34" charset="0"/>
              <a:buChar char="•"/>
            </a:pPr>
            <a:r>
              <a:rPr lang="en-US" altLang="en-US" sz="1400" dirty="0" smtClean="0">
                <a:latin typeface="+mj-lt"/>
              </a:rPr>
              <a:t>Always ensure you hands </a:t>
            </a:r>
            <a:r>
              <a:rPr lang="en-US" altLang="en-US" sz="1400" dirty="0">
                <a:latin typeface="+mj-lt"/>
              </a:rPr>
              <a:t>and </a:t>
            </a:r>
            <a:r>
              <a:rPr lang="en-US" altLang="en-US" sz="1400" dirty="0" smtClean="0">
                <a:latin typeface="+mj-lt"/>
              </a:rPr>
              <a:t>fingers are clear of pinch points</a:t>
            </a:r>
          </a:p>
          <a:p>
            <a:pPr marL="114300" indent="-114300">
              <a:buFont typeface="Arial" pitchFamily="34" charset="0"/>
              <a:buChar char="•"/>
            </a:pPr>
            <a:r>
              <a:rPr lang="en-US" altLang="en-US" sz="1400" dirty="0" smtClean="0">
                <a:latin typeface="+mj-lt"/>
              </a:rPr>
              <a:t>Stay out of the “Line of Fire” </a:t>
            </a:r>
            <a:endParaRPr lang="en-US" altLang="en-US" sz="1400" dirty="0">
              <a:latin typeface="+mj-lt"/>
            </a:endParaRPr>
          </a:p>
        </p:txBody>
      </p:sp>
      <p:sp>
        <p:nvSpPr>
          <p:cNvPr id="21507" name="Slide Number Placeholder 1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>
              <a:spcBef>
                <a:spcPct val="20000"/>
              </a:spcBef>
            </a:pPr>
            <a:fld id="{924B6256-9FC8-40C1-A38B-755E7A5F9DCC}" type="slidenum">
              <a:rPr lang="en-US" altLang="en-US" sz="1100" smtClean="0"/>
              <a:pPr>
                <a:spcBef>
                  <a:spcPct val="20000"/>
                </a:spcBef>
              </a:pPr>
              <a:t>1</a:t>
            </a:fld>
            <a:endParaRPr lang="en-US" altLang="en-US" sz="3200" dirty="0" smtClean="0"/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152400" y="5638800"/>
            <a:ext cx="5943600" cy="286232"/>
          </a:xfrm>
          <a:prstGeom prst="rect">
            <a:avLst/>
          </a:prstGeom>
          <a:solidFill>
            <a:srgbClr val="3333CC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  <a:buSzPct val="90000"/>
              <a:tabLst>
                <a:tab pos="287338" algn="l"/>
              </a:tabLst>
              <a:defRPr/>
            </a:pPr>
            <a:r>
              <a:rPr lang="en-US" altLang="en-US" sz="1400" b="1" kern="1300" dirty="0" smtClean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Stay out of the “Line of Fire”  </a:t>
            </a:r>
            <a:endParaRPr lang="en-US" altLang="en-US" sz="1400" b="1" kern="1300" dirty="0">
              <a:solidFill>
                <a:srgbClr val="FFFF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21511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72200" y="3200400"/>
            <a:ext cx="29718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3" name="Freeform 12"/>
          <p:cNvSpPr>
            <a:spLocks/>
          </p:cNvSpPr>
          <p:nvPr/>
        </p:nvSpPr>
        <p:spPr bwMode="auto">
          <a:xfrm>
            <a:off x="8610600" y="3276600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72200" y="762001"/>
            <a:ext cx="29718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8686800" y="1295400"/>
            <a:ext cx="336550" cy="544513"/>
            <a:chOff x="3504" y="544"/>
            <a:chExt cx="2287" cy="1855"/>
          </a:xfrm>
        </p:grpSpPr>
        <p:sp>
          <p:nvSpPr>
            <p:cNvPr id="21514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15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0" y="5334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Use this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Advice: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Discuss in Tool Box Talks and HSE Meetings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 Distribute to contractors  Post on HSE Notice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Boards</a:t>
            </a:r>
            <a:endParaRPr lang="en-US" sz="1050" b="1" dirty="0">
              <a:solidFill>
                <a:schemeClr val="tx2">
                  <a:lumMod val="75000"/>
                </a:schemeClr>
              </a:solidFill>
              <a:cs typeface="Calibri" pitchFamily="34" charset="0"/>
            </a:endParaRPr>
          </a:p>
        </p:txBody>
      </p:sp>
      <p:sp>
        <p:nvSpPr>
          <p:cNvPr id="14" name="TextBox 1"/>
          <p:cNvSpPr txBox="1">
            <a:spLocks noChangeArrowheads="1"/>
          </p:cNvSpPr>
          <p:nvPr/>
        </p:nvSpPr>
        <p:spPr bwMode="auto">
          <a:xfrm>
            <a:off x="0" y="-51375"/>
            <a:ext cx="9144000" cy="58477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/>
            <a:r>
              <a:rPr lang="en-GB" sz="3200" b="1" dirty="0" smtClean="0">
                <a:solidFill>
                  <a:srgbClr val="0000FF"/>
                </a:solidFill>
              </a:rPr>
              <a:t>PDO Safety Advice</a:t>
            </a: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 smtClean="0">
                <a:cs typeface="Calibri" pitchFamily="34" charset="0"/>
              </a:rPr>
              <a:t>Contact MSE34 for further information 	                                        Learning No 40                                                                                  15/08/2015</a:t>
            </a:r>
            <a:endParaRPr lang="en-US" sz="1000" b="0" dirty="0" smtClean="0">
              <a:latin typeface="+mn-lt"/>
              <a:cs typeface="Calibri" pitchFamily="34" charset="0"/>
            </a:endParaRPr>
          </a:p>
        </p:txBody>
      </p:sp>
      <p:pic>
        <p:nvPicPr>
          <p:cNvPr id="17" name="Picture 16" descr="SQASHED Fingers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52400" y="914400"/>
            <a:ext cx="1027082" cy="1143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1" y="1196975"/>
            <a:ext cx="8610600" cy="3170099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>
              <a:defRPr/>
            </a:pP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Date:15.08.2015</a:t>
            </a:r>
          </a:p>
          <a:p>
            <a:pPr marL="114300" indent="-114300">
              <a:defRPr/>
            </a:pP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LTI: Fractured finger.</a:t>
            </a:r>
          </a:p>
          <a:p>
            <a:pPr marL="342900" indent="-342900" eaLnBrk="1" hangingPunct="1">
              <a:defRPr/>
            </a:pPr>
            <a:endParaRPr lang="en-US" sz="1600" b="1" dirty="0" smtClean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As a learning from this incident and to ensure continual improvement all </a:t>
            </a:r>
          </a:p>
          <a:p>
            <a:pPr marL="342900" indent="-342900" eaLnBrk="1" hangingPunct="1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contract managers are to review their HSE HEMP against the questions</a:t>
            </a:r>
          </a:p>
          <a:p>
            <a:pPr marL="342900" indent="-342900" eaLnBrk="1" hangingPunct="1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asked below:</a:t>
            </a:r>
          </a:p>
          <a:p>
            <a:pPr marL="342900" indent="-342900" eaLnBrk="1" hangingPunct="1">
              <a:defRPr/>
            </a:pPr>
            <a:endParaRPr lang="en-US" sz="1600" b="1" dirty="0" smtClean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 smtClean="0">
                <a:solidFill>
                  <a:srgbClr val="0000FF"/>
                </a:solidFill>
                <a:latin typeface="Tahoma" pitchFamily="34" charset="0"/>
              </a:rPr>
              <a:t>Confirm the following:</a:t>
            </a:r>
            <a:endParaRPr lang="en-US" altLang="en-US" sz="1600" dirty="0">
              <a:solidFill>
                <a:srgbClr val="FF0000"/>
              </a:solidFill>
              <a:latin typeface="Tahoma" pitchFamily="34" charset="0"/>
            </a:endParaRPr>
          </a:p>
          <a:p>
            <a:pPr marL="119063" indent="-119063" eaLnBrk="1" hangingPunct="1">
              <a:buFontTx/>
              <a:buChar char="•"/>
              <a:defRPr/>
            </a:pPr>
            <a:r>
              <a:rPr lang="en-US" altLang="en-US" sz="1600" dirty="0" smtClean="0">
                <a:latin typeface="+mj-lt"/>
                <a:sym typeface="Wingdings" pitchFamily="2" charset="2"/>
              </a:rPr>
              <a:t> Does </a:t>
            </a:r>
            <a:r>
              <a:rPr lang="en-US" altLang="en-US" sz="1600" dirty="0">
                <a:latin typeface="+mj-lt"/>
                <a:sym typeface="Wingdings" pitchFamily="2" charset="2"/>
              </a:rPr>
              <a:t>your </a:t>
            </a:r>
            <a:r>
              <a:rPr lang="en-US" altLang="en-US" sz="1600" dirty="0" smtClean="0">
                <a:latin typeface="+mj-lt"/>
                <a:sym typeface="Wingdings" pitchFamily="2" charset="2"/>
              </a:rPr>
              <a:t>standards/procedures </a:t>
            </a:r>
            <a:r>
              <a:rPr lang="en-US" altLang="en-US" sz="1600" dirty="0">
                <a:latin typeface="+mj-lt"/>
                <a:sym typeface="Wingdings" pitchFamily="2" charset="2"/>
              </a:rPr>
              <a:t>address the handling of tubing, lay </a:t>
            </a:r>
            <a:r>
              <a:rPr lang="en-US" altLang="en-US" sz="1600" dirty="0" smtClean="0">
                <a:latin typeface="+mj-lt"/>
                <a:sym typeface="Wingdings" pitchFamily="2" charset="2"/>
              </a:rPr>
              <a:t>down and pick </a:t>
            </a:r>
            <a:r>
              <a:rPr lang="en-US" altLang="en-US" sz="1600" dirty="0">
                <a:latin typeface="+mj-lt"/>
                <a:sym typeface="Wingdings" pitchFamily="2" charset="2"/>
              </a:rPr>
              <a:t>up from </a:t>
            </a:r>
            <a:r>
              <a:rPr lang="en-US" altLang="en-US" sz="1600" dirty="0" smtClean="0">
                <a:latin typeface="+mj-lt"/>
                <a:sym typeface="Wingdings" pitchFamily="2" charset="2"/>
              </a:rPr>
              <a:t>Catwalk and use </a:t>
            </a:r>
            <a:r>
              <a:rPr lang="en-US" altLang="en-US" sz="1600" dirty="0">
                <a:latin typeface="+mj-lt"/>
                <a:sym typeface="Wingdings" pitchFamily="2" charset="2"/>
              </a:rPr>
              <a:t>of safety </a:t>
            </a:r>
            <a:r>
              <a:rPr lang="en-US" altLang="en-US" sz="1600" dirty="0" smtClean="0">
                <a:latin typeface="+mj-lt"/>
                <a:sym typeface="Wingdings" pitchFamily="2" charset="2"/>
              </a:rPr>
              <a:t>tool?</a:t>
            </a:r>
          </a:p>
          <a:p>
            <a:pPr marL="119063" indent="-119063" eaLnBrk="1" hangingPunct="1">
              <a:buFontTx/>
              <a:buChar char="•"/>
              <a:defRPr/>
            </a:pPr>
            <a:r>
              <a:rPr lang="en-US" altLang="en-US" sz="1600" dirty="0" smtClean="0">
                <a:latin typeface="+mj-lt"/>
                <a:sym typeface="Wingdings" pitchFamily="2" charset="2"/>
              </a:rPr>
              <a:t> Is the equipment available and utilised? </a:t>
            </a:r>
            <a:endParaRPr lang="en-US" altLang="en-US" sz="1600" dirty="0">
              <a:latin typeface="+mj-lt"/>
              <a:sym typeface="Wingdings" pitchFamily="2" charset="2"/>
            </a:endParaRPr>
          </a:p>
          <a:p>
            <a:pPr marL="119063" indent="-119063" eaLnBrk="1" hangingPunct="1">
              <a:buFontTx/>
              <a:buChar char="•"/>
              <a:defRPr/>
            </a:pPr>
            <a:r>
              <a:rPr lang="en-US" altLang="en-US" sz="1600" dirty="0" smtClean="0">
                <a:latin typeface="+mj-lt"/>
                <a:sym typeface="Wingdings" pitchFamily="2" charset="2"/>
              </a:rPr>
              <a:t> Is </a:t>
            </a:r>
            <a:r>
              <a:rPr lang="en-US" altLang="en-US" sz="1600" dirty="0">
                <a:latin typeface="+mj-lt"/>
                <a:sym typeface="Wingdings" pitchFamily="2" charset="2"/>
              </a:rPr>
              <a:t>there a clear method of communication</a:t>
            </a:r>
            <a:r>
              <a:rPr lang="en-US" altLang="en-US" sz="1600" dirty="0" smtClean="0">
                <a:latin typeface="+mj-lt"/>
                <a:sym typeface="Wingdings" pitchFamily="2" charset="2"/>
              </a:rPr>
              <a:t>?</a:t>
            </a:r>
            <a:endParaRPr lang="en-US" altLang="en-US" sz="1600" dirty="0">
              <a:latin typeface="+mj-lt"/>
              <a:sym typeface="Wingdings" pitchFamily="2" charset="2"/>
            </a:endParaRPr>
          </a:p>
          <a:p>
            <a:pPr marL="119063" indent="-119063" eaLnBrk="1" hangingPunct="1">
              <a:buFontTx/>
              <a:buChar char="•"/>
              <a:defRPr/>
            </a:pPr>
            <a:r>
              <a:rPr lang="en-US" altLang="en-US" sz="1600" dirty="0" smtClean="0">
                <a:latin typeface="+mj-lt"/>
                <a:sym typeface="Wingdings" pitchFamily="2" charset="2"/>
              </a:rPr>
              <a:t> Does </a:t>
            </a:r>
            <a:r>
              <a:rPr lang="en-US" altLang="en-US" sz="1600" dirty="0">
                <a:latin typeface="+mj-lt"/>
                <a:sym typeface="Wingdings" pitchFamily="2" charset="2"/>
              </a:rPr>
              <a:t>your HEMP address hazards and ergonomics? </a:t>
            </a:r>
          </a:p>
        </p:txBody>
      </p:sp>
      <p:sp>
        <p:nvSpPr>
          <p:cNvPr id="22532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93B9441-0403-4263-A828-DCE958A6BA58}" type="slidenum">
              <a:rPr lang="en-US" altLang="en-US" smtClean="0"/>
              <a:pPr/>
              <a:t>2</a:t>
            </a:fld>
            <a:endParaRPr lang="en-US" altLang="en-US" smtClean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5334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Distribute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to contractors  Post on HSE Notice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Boards</a:t>
            </a:r>
            <a:endParaRPr lang="en-US" sz="1050" b="1" dirty="0">
              <a:solidFill>
                <a:schemeClr val="tx2">
                  <a:lumMod val="75000"/>
                </a:schemeClr>
              </a:solidFill>
              <a:cs typeface="Calibri" pitchFamily="34" charset="0"/>
            </a:endParaRPr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200" b="1" dirty="0" smtClean="0">
                <a:solidFill>
                  <a:srgbClr val="0000FF"/>
                </a:solidFill>
              </a:rPr>
              <a:t>Management learning's</a:t>
            </a:r>
            <a:endParaRPr lang="en-GB" sz="3200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 smtClean="0">
                <a:cs typeface="Calibri" pitchFamily="34" charset="0"/>
              </a:rPr>
              <a:t>Contact MSE34 for further information 	                                        Learning No 40                                                                                  15/08/2015</a:t>
            </a:r>
            <a:endParaRPr lang="en-US" sz="1000" b="0" dirty="0" smtClean="0">
              <a:latin typeface="+mn-lt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91601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4C1DE6CF-401D-4FC9-8FAA-6DBF14287650}"/>
</file>

<file path=customXml/itemProps2.xml><?xml version="1.0" encoding="utf-8"?>
<ds:datastoreItem xmlns:ds="http://schemas.openxmlformats.org/officeDocument/2006/customXml" ds:itemID="{2CF1DFEA-DEA8-4B40-AD66-562E233A814B}"/>
</file>

<file path=customXml/itemProps3.xml><?xml version="1.0" encoding="utf-8"?>
<ds:datastoreItem xmlns:ds="http://schemas.openxmlformats.org/officeDocument/2006/customXml" ds:itemID="{39F6CB8F-899F-40FE-936E-415B2694AE74}"/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3009</TotalTime>
  <Words>271</Words>
  <Application>Microsoft Office PowerPoint</Application>
  <PresentationFormat>On-screen Show (4:3)</PresentationFormat>
  <Paragraphs>36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Flow</vt:lpstr>
      <vt:lpstr>Slide 1</vt:lpstr>
      <vt:lpstr>Slide 2</vt:lpstr>
    </vt:vector>
  </TitlesOfParts>
  <Company>Shell Information Services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Al Khatib MU95018</cp:lastModifiedBy>
  <cp:revision>256</cp:revision>
  <dcterms:created xsi:type="dcterms:W3CDTF">2001-05-03T06:07:08Z</dcterms:created>
  <dcterms:modified xsi:type="dcterms:W3CDTF">2015-12-10T11:22:23Z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