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08" r:id="rId2"/>
    <p:sldId id="309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3012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5860C-9795-499D-93AB-29B3F0FD23DE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09538" y="1143000"/>
            <a:ext cx="5910262" cy="409342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Date:15.08.2015</a:t>
            </a:r>
          </a:p>
          <a:p>
            <a:pPr marL="114300" indent="-114300" algn="ctr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       LTI: Fractured finger</a:t>
            </a:r>
          </a:p>
          <a:p>
            <a:pPr marL="114300" indent="-114300" algn="ctr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ctr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/>
            <a:endParaRPr lang="en-US" altLang="en-US" sz="800" b="1" dirty="0">
              <a:latin typeface="Tahoma" pitchFamily="34" charset="0"/>
            </a:endParaRPr>
          </a:p>
          <a:p>
            <a:pPr marL="114300" indent="-114300" algn="just"/>
            <a:r>
              <a:rPr lang="en-US" altLang="en-US" sz="1600" dirty="0">
                <a:latin typeface="Tahoma" pitchFamily="34" charset="0"/>
              </a:rPr>
              <a:t>  </a:t>
            </a:r>
            <a:r>
              <a:rPr lang="en-US" altLang="en-US" sz="1400" dirty="0">
                <a:latin typeface="+mj-lt"/>
              </a:rPr>
              <a:t>During </a:t>
            </a:r>
            <a:r>
              <a:rPr lang="en-US" altLang="en-US" sz="1400" dirty="0" smtClean="0">
                <a:latin typeface="+mj-lt"/>
              </a:rPr>
              <a:t>pulling out of hole, the </a:t>
            </a:r>
            <a:r>
              <a:rPr lang="en-US" altLang="en-US" sz="1400" dirty="0">
                <a:latin typeface="+mj-lt"/>
              </a:rPr>
              <a:t>crew were </a:t>
            </a:r>
            <a:r>
              <a:rPr lang="en-US" altLang="en-US" sz="1400" dirty="0" smtClean="0">
                <a:latin typeface="+mj-lt"/>
              </a:rPr>
              <a:t>laying down </a:t>
            </a:r>
            <a:r>
              <a:rPr lang="en-US" altLang="en-US" sz="1400" dirty="0">
                <a:latin typeface="+mj-lt"/>
              </a:rPr>
              <a:t>the tubing joints </a:t>
            </a:r>
            <a:r>
              <a:rPr lang="en-US" altLang="en-US" sz="1400" dirty="0" smtClean="0">
                <a:latin typeface="+mj-lt"/>
              </a:rPr>
              <a:t>on the </a:t>
            </a:r>
            <a:r>
              <a:rPr lang="en-US" altLang="en-US" sz="1400" dirty="0">
                <a:latin typeface="+mj-lt"/>
              </a:rPr>
              <a:t>catwalk using cat </a:t>
            </a:r>
            <a:r>
              <a:rPr lang="en-US" altLang="en-US" sz="1400" dirty="0" smtClean="0">
                <a:latin typeface="+mj-lt"/>
              </a:rPr>
              <a:t>line when the joint became stuck. </a:t>
            </a:r>
            <a:r>
              <a:rPr lang="en-US" sz="1400" dirty="0" smtClean="0">
                <a:latin typeface="+mj-lt"/>
              </a:rPr>
              <a:t>The roustabout was standing next to the catwalk with his right hand resting on its edge and as a tubing joint came down the ramp, it jumped out of the V groove and struck his hand fracturing a finger. </a:t>
            </a:r>
            <a:endParaRPr lang="en-US" altLang="en-US" sz="1400" dirty="0" smtClean="0">
              <a:latin typeface="+mj-lt"/>
            </a:endParaRPr>
          </a:p>
          <a:p>
            <a:pPr marL="114300" indent="-114300" algn="just"/>
            <a:endParaRPr lang="en-US" altLang="en-US" sz="1400" dirty="0">
              <a:latin typeface="+mj-lt"/>
            </a:endParaRPr>
          </a:p>
          <a:p>
            <a:pPr marL="114300" indent="-114300"/>
            <a:r>
              <a:rPr lang="en-US" sz="1600" b="1" dirty="0" smtClean="0">
                <a:solidFill>
                  <a:srgbClr val="333399"/>
                </a:solidFill>
                <a:latin typeface="Arial"/>
                <a:cs typeface="Arial"/>
              </a:rPr>
              <a:t>Your learning from this incident..</a:t>
            </a:r>
            <a:endParaRPr lang="en-US" altLang="en-US" sz="1600" dirty="0">
              <a:solidFill>
                <a:srgbClr val="00B050"/>
              </a:solidFill>
              <a:latin typeface="Verdana" pitchFamily="34" charset="0"/>
              <a:cs typeface="Tahoma" pitchFamily="34" charset="0"/>
            </a:endParaRPr>
          </a:p>
          <a:p>
            <a:pPr marL="114300" indent="-114300">
              <a:buFont typeface="Arial" pitchFamily="34" charset="0"/>
              <a:buChar char="•"/>
            </a:pPr>
            <a:r>
              <a:rPr lang="en-US" altLang="en-US" sz="1400" dirty="0" smtClean="0">
                <a:latin typeface="+mj-lt"/>
              </a:rPr>
              <a:t>Ensure hazards are identified and discussed with the work force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altLang="en-US" sz="1400" dirty="0" smtClean="0">
                <a:latin typeface="+mj-lt"/>
              </a:rPr>
              <a:t>Ensure correct equipment is available and utilised 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altLang="en-US" sz="1400" dirty="0" smtClean="0">
                <a:latin typeface="+mj-lt"/>
              </a:rPr>
              <a:t>Always ensure workers are following correct practices 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altLang="en-US" sz="1400" dirty="0" smtClean="0">
                <a:latin typeface="+mj-lt"/>
              </a:rPr>
              <a:t>Always ensure you hands </a:t>
            </a:r>
            <a:r>
              <a:rPr lang="en-US" altLang="en-US" sz="1400" dirty="0">
                <a:latin typeface="+mj-lt"/>
              </a:rPr>
              <a:t>and </a:t>
            </a:r>
            <a:r>
              <a:rPr lang="en-US" altLang="en-US" sz="1400" dirty="0" smtClean="0">
                <a:latin typeface="+mj-lt"/>
              </a:rPr>
              <a:t>fingers are clear of pinch points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altLang="en-US" sz="1400" dirty="0" smtClean="0">
                <a:latin typeface="+mj-lt"/>
              </a:rPr>
              <a:t>Stay out of the “Line of Fire” </a:t>
            </a:r>
            <a:endParaRPr lang="en-US" altLang="en-US" sz="1400" dirty="0">
              <a:latin typeface="+mj-lt"/>
            </a:endParaRPr>
          </a:p>
        </p:txBody>
      </p:sp>
      <p:sp>
        <p:nvSpPr>
          <p:cNvPr id="21507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spcBef>
                <a:spcPct val="20000"/>
              </a:spcBef>
            </a:pPr>
            <a:fld id="{924B6256-9FC8-40C1-A38B-755E7A5F9DCC}" type="slidenum">
              <a:rPr lang="en-US" altLang="en-US" sz="1100" smtClean="0"/>
              <a:pPr>
                <a:spcBef>
                  <a:spcPct val="20000"/>
                </a:spcBef>
              </a:pPr>
              <a:t>1</a:t>
            </a:fld>
            <a:endParaRPr lang="en-US" altLang="en-US" sz="3200" dirty="0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52400" y="5638800"/>
            <a:ext cx="59436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Stay out of the “Line of Fire”  </a:t>
            </a:r>
            <a:endParaRPr lang="en-US" altLang="en-US" sz="14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1511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200400"/>
            <a:ext cx="2971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Freeform 12"/>
          <p:cNvSpPr>
            <a:spLocks/>
          </p:cNvSpPr>
          <p:nvPr/>
        </p:nvSpPr>
        <p:spPr bwMode="auto">
          <a:xfrm>
            <a:off x="8610600" y="32766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762001"/>
            <a:ext cx="2971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686800" y="1295400"/>
            <a:ext cx="336550" cy="544513"/>
            <a:chOff x="3504" y="544"/>
            <a:chExt cx="2287" cy="1855"/>
          </a:xfrm>
        </p:grpSpPr>
        <p:sp>
          <p:nvSpPr>
            <p:cNvPr id="21514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40                                                                                  15/08/2015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pic>
        <p:nvPicPr>
          <p:cNvPr id="17" name="Picture 16" descr="SQASHED Finger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914400"/>
            <a:ext cx="1027082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1" y="1196975"/>
            <a:ext cx="8610600" cy="31700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Date:15.08.2015</a:t>
            </a:r>
          </a:p>
          <a:p>
            <a:pPr marL="114300" indent="-114300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LTI: Fractured finger.</a:t>
            </a: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 all </a:t>
            </a: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are to review their HSE HEMP against the questions</a:t>
            </a: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asked below:</a:t>
            </a: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alt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 Does </a:t>
            </a:r>
            <a:r>
              <a:rPr lang="en-US" altLang="en-US" sz="1600" dirty="0">
                <a:latin typeface="+mj-lt"/>
                <a:sym typeface="Wingdings" pitchFamily="2" charset="2"/>
              </a:rPr>
              <a:t>your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standards/procedures </a:t>
            </a:r>
            <a:r>
              <a:rPr lang="en-US" altLang="en-US" sz="1600" dirty="0">
                <a:latin typeface="+mj-lt"/>
                <a:sym typeface="Wingdings" pitchFamily="2" charset="2"/>
              </a:rPr>
              <a:t>address the handling of tubing, lay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down and pick </a:t>
            </a:r>
            <a:r>
              <a:rPr lang="en-US" altLang="en-US" sz="1600" dirty="0">
                <a:latin typeface="+mj-lt"/>
                <a:sym typeface="Wingdings" pitchFamily="2" charset="2"/>
              </a:rPr>
              <a:t>up from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Catwalk and use </a:t>
            </a:r>
            <a:r>
              <a:rPr lang="en-US" altLang="en-US" sz="1600" dirty="0">
                <a:latin typeface="+mj-lt"/>
                <a:sym typeface="Wingdings" pitchFamily="2" charset="2"/>
              </a:rPr>
              <a:t>of safety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tool?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 Is the equipment available and utilised? </a:t>
            </a:r>
            <a:endParaRPr lang="en-US" altLang="en-US" sz="16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 Is </a:t>
            </a:r>
            <a:r>
              <a:rPr lang="en-US" altLang="en-US" sz="1600" dirty="0">
                <a:latin typeface="+mj-lt"/>
                <a:sym typeface="Wingdings" pitchFamily="2" charset="2"/>
              </a:rPr>
              <a:t>there a clear method of communication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?</a:t>
            </a:r>
            <a:endParaRPr lang="en-US" altLang="en-US" sz="16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 Does </a:t>
            </a:r>
            <a:r>
              <a:rPr lang="en-US" altLang="en-US" sz="1600" dirty="0">
                <a:latin typeface="+mj-lt"/>
                <a:sym typeface="Wingdings" pitchFamily="2" charset="2"/>
              </a:rPr>
              <a:t>your HEMP address hazards and ergonomics? </a:t>
            </a:r>
          </a:p>
        </p:txBody>
      </p:sp>
      <p:sp>
        <p:nvSpPr>
          <p:cNvPr id="2253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3B9441-0403-4263-A828-DCE958A6BA58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40                                                                                  15/08/2015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91601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C1DE6CF-401D-4FC9-8FAA-6DBF14287650}"/>
</file>

<file path=customXml/itemProps2.xml><?xml version="1.0" encoding="utf-8"?>
<ds:datastoreItem xmlns:ds="http://schemas.openxmlformats.org/officeDocument/2006/customXml" ds:itemID="{781AD10D-E745-4A2F-B7F6-5F32C27AEB77}"/>
</file>

<file path=customXml/itemProps3.xml><?xml version="1.0" encoding="utf-8"?>
<ds:datastoreItem xmlns:ds="http://schemas.openxmlformats.org/officeDocument/2006/customXml" ds:itemID="{39F6CB8F-899F-40FE-936E-415B2694AE74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3009</TotalTime>
  <Words>271</Words>
  <Application>Microsoft Office PowerPoint</Application>
  <PresentationFormat>On-screen Show (4:3)</PresentationFormat>
  <Paragraphs>36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Al Khatib MU95018</cp:lastModifiedBy>
  <cp:revision>256</cp:revision>
  <dcterms:created xsi:type="dcterms:W3CDTF">2001-05-03T06:07:08Z</dcterms:created>
  <dcterms:modified xsi:type="dcterms:W3CDTF">2015-12-10T11:22:23Z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