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0" r:id="rId2"/>
    <p:sldId id="31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59213-A2AE-4ACD-B0E8-DDDB904521A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1050" y="4056063"/>
            <a:ext cx="3054350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029200" cy="42242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ctr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19.08.2015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 LTI: fractured </a:t>
            </a:r>
            <a:r>
              <a:rPr lang="en-AU" sz="1600" b="1" dirty="0" smtClean="0">
                <a:solidFill>
                  <a:srgbClr val="333399"/>
                </a:solidFill>
                <a:latin typeface="Tahoma" pitchFamily="34" charset="0"/>
              </a:rPr>
              <a:t>fingers.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 eaLnBrk="1" hangingPunct="1">
              <a:defRPr/>
            </a:pPr>
            <a:endParaRPr lang="en-CA" altLang="en-US" sz="14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en-US" altLang="en-US" sz="1400" dirty="0" smtClean="0">
                <a:latin typeface="+mj-lt"/>
              </a:rPr>
              <a:t>An electrician with the assistance of a radio operator was moving </a:t>
            </a:r>
            <a:r>
              <a:rPr lang="en-AU" altLang="en-US" sz="1400" dirty="0" smtClean="0">
                <a:latin typeface="+mj-lt"/>
              </a:rPr>
              <a:t>a </a:t>
            </a:r>
            <a:r>
              <a:rPr lang="en-AU" altLang="en-US" sz="1400" dirty="0">
                <a:latin typeface="+mj-lt"/>
              </a:rPr>
              <a:t>metal </a:t>
            </a:r>
            <a:r>
              <a:rPr lang="en-AU" altLang="en-US" sz="1400" dirty="0" smtClean="0">
                <a:latin typeface="+mj-lt"/>
              </a:rPr>
              <a:t>safe </a:t>
            </a:r>
            <a:r>
              <a:rPr lang="en-AU" altLang="en-US" sz="1400" dirty="0">
                <a:latin typeface="+mj-lt"/>
              </a:rPr>
              <a:t>from the rear of a “pick up” </a:t>
            </a:r>
            <a:r>
              <a:rPr lang="en-AU" altLang="en-US" sz="1400" dirty="0" smtClean="0">
                <a:latin typeface="+mj-lt"/>
              </a:rPr>
              <a:t>to the </a:t>
            </a:r>
            <a:r>
              <a:rPr lang="en-AU" altLang="en-US" sz="1400" dirty="0">
                <a:latin typeface="+mj-lt"/>
              </a:rPr>
              <a:t>radio room, </a:t>
            </a:r>
            <a:r>
              <a:rPr lang="en-AU" altLang="en-US" sz="1400" dirty="0" smtClean="0">
                <a:latin typeface="+mj-lt"/>
              </a:rPr>
              <a:t>walking backwards. On reaching the door</a:t>
            </a:r>
            <a:r>
              <a:rPr lang="en-AU" altLang="en-US" sz="1400" dirty="0">
                <a:latin typeface="+mj-lt"/>
              </a:rPr>
              <a:t>, </a:t>
            </a:r>
            <a:r>
              <a:rPr lang="en-AU" altLang="en-US" sz="1400" dirty="0" smtClean="0">
                <a:latin typeface="+mj-lt"/>
              </a:rPr>
              <a:t>he tripped on the step falling backwards. The </a:t>
            </a:r>
            <a:r>
              <a:rPr lang="en-AU" altLang="en-US" sz="1400" dirty="0" smtClean="0">
                <a:latin typeface="+mj-lt"/>
              </a:rPr>
              <a:t>metal</a:t>
            </a:r>
            <a:r>
              <a:rPr lang="en-AU" altLang="en-US" sz="14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AU" altLang="en-US" sz="1400" dirty="0" smtClean="0">
                <a:latin typeface="+mj-lt"/>
              </a:rPr>
              <a:t>safe landed </a:t>
            </a:r>
            <a:r>
              <a:rPr lang="en-AU" altLang="en-US" sz="1400" dirty="0">
                <a:latin typeface="+mj-lt"/>
              </a:rPr>
              <a:t>on top of his left </a:t>
            </a:r>
            <a:r>
              <a:rPr lang="en-AU" altLang="en-US" sz="1400" dirty="0" smtClean="0">
                <a:latin typeface="+mj-lt"/>
              </a:rPr>
              <a:t>hand crushing his middle </a:t>
            </a:r>
            <a:r>
              <a:rPr lang="en-AU" altLang="en-US" sz="1400" dirty="0">
                <a:latin typeface="+mj-lt"/>
              </a:rPr>
              <a:t>and ring </a:t>
            </a:r>
            <a:r>
              <a:rPr lang="en-AU" altLang="en-US" sz="1400" dirty="0" smtClean="0">
                <a:latin typeface="+mj-lt"/>
              </a:rPr>
              <a:t>finger resulting in a fracture. </a:t>
            </a:r>
            <a:endParaRPr lang="en-AU" alt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CA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CA" sz="105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CA" altLang="en-US" sz="1400" dirty="0">
              <a:latin typeface="+mj-lt"/>
            </a:endParaRPr>
          </a:p>
          <a:p>
            <a:pPr>
              <a:buFont typeface="Arial" pitchFamily="34" charset="0"/>
              <a:buChar char="•"/>
              <a:tabLst>
                <a:tab pos="115888" algn="l"/>
              </a:tabLst>
              <a:defRPr/>
            </a:pPr>
            <a:r>
              <a:rPr lang="en-CA" altLang="en-US" sz="1400" dirty="0">
                <a:latin typeface="+mj-lt"/>
              </a:rPr>
              <a:t> </a:t>
            </a:r>
            <a:r>
              <a:rPr lang="en-CA" altLang="en-US" sz="1400" dirty="0" smtClean="0">
                <a:latin typeface="+mj-lt"/>
              </a:rPr>
              <a:t>	Routine manual handling tasks must be planned and dynamically 	assessed.  </a:t>
            </a:r>
          </a:p>
          <a:p>
            <a:pPr>
              <a:buFont typeface="Arial" pitchFamily="34" charset="0"/>
              <a:buChar char="•"/>
              <a:tabLst>
                <a:tab pos="115888" algn="l"/>
              </a:tabLst>
              <a:defRPr/>
            </a:pPr>
            <a:r>
              <a:rPr lang="en-CA" altLang="en-US" sz="1400" dirty="0" smtClean="0">
                <a:latin typeface="+mj-lt"/>
              </a:rPr>
              <a:t> 	Manual handling tasks, hazards and risks should be subject to 	regular refresher through tool box talks. </a:t>
            </a:r>
          </a:p>
          <a:p>
            <a:pPr>
              <a:buFont typeface="Arial" pitchFamily="34" charset="0"/>
              <a:buChar char="•"/>
              <a:tabLst>
                <a:tab pos="115888" algn="l"/>
              </a:tabLst>
              <a:defRPr/>
            </a:pPr>
            <a:r>
              <a:rPr lang="en-CA" altLang="en-US" sz="1400" dirty="0" smtClean="0">
                <a:latin typeface="+mj-lt"/>
              </a:rPr>
              <a:t> The correct equipment should be made available for handling 	heavy items.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791200" y="928688"/>
            <a:ext cx="3124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200" b="1"/>
              <a:t> Manual Handling Heavy Equipment</a:t>
            </a:r>
            <a:endParaRPr lang="en-GB" altLang="en-US" sz="12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304800" y="59621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 the weight, use handling aids if needed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36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9A6A56DD-4ED3-431C-BD59-270F08821A2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5715000" y="3689350"/>
            <a:ext cx="3278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altLang="en-US" sz="1200" b="1"/>
              <a:t>Corrective Action – Use Manual Handling Aids</a:t>
            </a:r>
            <a:endParaRPr lang="en-CA" altLang="en-US" sz="1200"/>
          </a:p>
        </p:txBody>
      </p:sp>
      <p:sp>
        <p:nvSpPr>
          <p:cNvPr id="15368" name="Freeform 132"/>
          <p:cNvSpPr>
            <a:spLocks/>
          </p:cNvSpPr>
          <p:nvPr/>
        </p:nvSpPr>
        <p:spPr bwMode="auto">
          <a:xfrm>
            <a:off x="8382000" y="5943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5369" name="Picture 17" descr="C:\Users\philip.bruce.ENSIGN\Documents\Incident Investigation\Rig 936\Aug 2015\IMG_49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1050" y="1209675"/>
            <a:ext cx="305435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2889250"/>
            <a:ext cx="45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1"/>
          <p:cNvSpPr>
            <a:spLocks noChangeArrowheads="1"/>
          </p:cNvSpPr>
          <p:nvPr/>
        </p:nvSpPr>
        <p:spPr bwMode="auto">
          <a:xfrm>
            <a:off x="7010400" y="1905000"/>
            <a:ext cx="377825" cy="384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AU" sz="900" b="1"/>
              <a:t>55Kg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41                                                                                  19/08/2015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6" name="Picture 15" descr="Pushing and Pulli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838200"/>
            <a:ext cx="1633533" cy="91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19.08.2015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</a:t>
            </a:r>
            <a:r>
              <a:rPr lang="en-AU" sz="1200" b="1" dirty="0" smtClean="0">
                <a:solidFill>
                  <a:srgbClr val="333399"/>
                </a:solidFill>
                <a:latin typeface="Tahoma" pitchFamily="34" charset="0"/>
              </a:rPr>
              <a:t>fingers.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</a:t>
            </a:r>
            <a:r>
              <a:rPr lang="en-US" altLang="en-US" sz="1600" dirty="0">
                <a:latin typeface="+mj-lt"/>
                <a:sym typeface="Wingdings" pitchFamily="2" charset="2"/>
              </a:rPr>
              <a:t>all manual handling tasks planned and risk assessed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you </a:t>
            </a:r>
            <a:r>
              <a:rPr lang="en-US" altLang="en-US" sz="1600" dirty="0">
                <a:latin typeface="+mj-lt"/>
                <a:sym typeface="Wingdings" pitchFamily="2" charset="2"/>
              </a:rPr>
              <a:t>have the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sufficient handling </a:t>
            </a:r>
            <a:r>
              <a:rPr lang="en-US" altLang="en-US" sz="1600" dirty="0">
                <a:latin typeface="+mj-lt"/>
                <a:sym typeface="Wingdings" pitchFamily="2" charset="2"/>
              </a:rPr>
              <a:t>aids available? </a:t>
            </a:r>
            <a:endParaRPr lang="en-US" alt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you conduct manual handling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related </a:t>
            </a:r>
            <a:r>
              <a:rPr lang="en-CA" altLang="en-US" sz="1600" dirty="0" smtClean="0">
                <a:latin typeface="+mj-lt"/>
                <a:sym typeface="Wingdings" pitchFamily="2" charset="2"/>
              </a:rPr>
              <a:t>tool box talks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and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regular refreshers in correct handling techniques?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1638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C09C274E-E923-430B-950E-7FA711F83E9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41                                                                                  19/08/2015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E0FB3C2-4795-46BB-9EB2-1B14FA77A97A}"/>
</file>

<file path=customXml/itemProps2.xml><?xml version="1.0" encoding="utf-8"?>
<ds:datastoreItem xmlns:ds="http://schemas.openxmlformats.org/officeDocument/2006/customXml" ds:itemID="{70B73C88-DE6B-4010-B920-48D60FDB9E69}"/>
</file>

<file path=customXml/itemProps3.xml><?xml version="1.0" encoding="utf-8"?>
<ds:datastoreItem xmlns:ds="http://schemas.openxmlformats.org/officeDocument/2006/customXml" ds:itemID="{E0DFEF1D-5AB7-4EE5-9CC1-CC8BDA02AAC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2916</TotalTime>
  <Words>234</Words>
  <Application>Microsoft Office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256</cp:revision>
  <dcterms:created xsi:type="dcterms:W3CDTF">2001-05-03T06:07:08Z</dcterms:created>
  <dcterms:modified xsi:type="dcterms:W3CDTF">2015-12-10T11:22:56Z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