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1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4" r:id="rId1"/>
  </p:sldMasterIdLst>
  <p:notesMasterIdLst>
    <p:notesMasterId r:id="rId4"/>
  </p:notesMasterIdLst>
  <p:handoutMasterIdLst>
    <p:handoutMasterId r:id="rId5"/>
  </p:handoutMasterIdLst>
  <p:sldIdLst>
    <p:sldId id="312" r:id="rId2"/>
    <p:sldId id="313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8BA85"/>
    <a:srgbClr val="9A85D7"/>
    <a:srgbClr val="5DD5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5" d="100"/>
          <a:sy n="85" d="100"/>
        </p:scale>
        <p:origin x="-3012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2C5A89C-F310-4B09-BFF9-9AE7E97301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0C7E593-5981-4A10-A638-46ED3433BB8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EDDD7CF8-826C-4EAD-9C4E-022CC47256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796600C4-9961-444A-8BFF-D87D7E82BF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CC799C-25FE-4C08-8A12-B3B3E52650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B0343-92F4-423D-84C1-8B26F61D240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3B2CDF5-6674-432C-8BEB-FD9BC991DE4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sp>
        <p:nvSpPr>
          <p:cNvPr id="14" name="TextBox 13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6" name="Content Placeholder 3" descr="PPT option1.jp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79" r:id="rId12"/>
    <p:sldLayoutId id="2147483782" r:id="rId13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5562600" y="3581400"/>
            <a:ext cx="3429000" cy="2286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latin typeface="+mj-lt"/>
              </a:rPr>
              <a:t>Photo explaining how it should be done right</a:t>
            </a:r>
          </a:p>
        </p:txBody>
      </p:sp>
      <p:pic>
        <p:nvPicPr>
          <p:cNvPr id="23555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3594100"/>
            <a:ext cx="3429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5562600" y="1066800"/>
            <a:ext cx="3352800" cy="2286000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+mj-lt"/>
            </a:endParaRPr>
          </a:p>
        </p:txBody>
      </p:sp>
      <p:pic>
        <p:nvPicPr>
          <p:cNvPr id="23557" name="Picture 1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1082675"/>
            <a:ext cx="33686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52400" y="1066800"/>
            <a:ext cx="5334000" cy="459356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6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Date</a:t>
            </a:r>
            <a:r>
              <a:rPr lang="en-GB" sz="1600" b="1" dirty="0">
                <a:solidFill>
                  <a:srgbClr val="333399"/>
                </a:solidFill>
                <a:latin typeface="Tahoma" pitchFamily="34" charset="0"/>
              </a:rPr>
              <a:t>: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28/08/2015     </a:t>
            </a: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                                      LTI: Fractured Fingers 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endParaRPr lang="en-US" sz="1600" b="1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</a:p>
          <a:p>
            <a:pPr marL="114300" indent="-114300" algn="just">
              <a:defRPr/>
            </a:pPr>
            <a:endParaRPr lang="en-US" sz="1200" b="1" dirty="0">
              <a:solidFill>
                <a:srgbClr val="333399"/>
              </a:solidFill>
              <a:latin typeface="Tahoma" pitchFamily="34" charset="0"/>
            </a:endParaRPr>
          </a:p>
          <a:p>
            <a:pPr marL="342900" indent="-342900" algn="just" eaLnBrk="1" hangingPunct="1">
              <a:defRPr/>
            </a:pPr>
            <a:r>
              <a:rPr lang="en-US" sz="105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en-US" altLang="en-US" sz="1400" dirty="0" smtClean="0">
                <a:latin typeface="+mj-lt"/>
              </a:rPr>
              <a:t>A Supervisor inserted his hand into the cement head of the mixing</a:t>
            </a:r>
          </a:p>
          <a:p>
            <a:pPr marL="342900" indent="-342900" algn="just" eaLnBrk="1" hangingPunct="1">
              <a:defRPr/>
            </a:pPr>
            <a:r>
              <a:rPr lang="en-US" altLang="en-US" sz="1400" dirty="0" smtClean="0">
                <a:latin typeface="+mj-lt"/>
              </a:rPr>
              <a:t>system unit to </a:t>
            </a:r>
            <a:r>
              <a:rPr lang="en-US" altLang="en-US" sz="1400" dirty="0">
                <a:latin typeface="+mj-lt"/>
              </a:rPr>
              <a:t>check for cement </a:t>
            </a:r>
            <a:r>
              <a:rPr lang="en-US" altLang="en-US" sz="1400" dirty="0" smtClean="0">
                <a:latin typeface="+mj-lt"/>
              </a:rPr>
              <a:t>blockage.  He </a:t>
            </a:r>
            <a:r>
              <a:rPr lang="en-US" altLang="en-US" sz="1400" dirty="0">
                <a:latin typeface="+mj-lt"/>
              </a:rPr>
              <a:t>then instructed </a:t>
            </a:r>
            <a:r>
              <a:rPr lang="en-US" altLang="en-US" sz="1400" dirty="0" smtClean="0">
                <a:latin typeface="+mj-lt"/>
              </a:rPr>
              <a:t>the</a:t>
            </a:r>
          </a:p>
          <a:p>
            <a:pPr marL="342900" indent="-342900" algn="just" eaLnBrk="1" hangingPunct="1">
              <a:defRPr/>
            </a:pPr>
            <a:r>
              <a:rPr lang="en-US" altLang="en-US" sz="1400" dirty="0" smtClean="0">
                <a:latin typeface="+mj-lt"/>
              </a:rPr>
              <a:t>operator </a:t>
            </a:r>
            <a:r>
              <a:rPr lang="en-US" altLang="en-US" sz="1400" dirty="0">
                <a:latin typeface="+mj-lt"/>
              </a:rPr>
              <a:t>at the control panel to open the hydraulic </a:t>
            </a:r>
            <a:r>
              <a:rPr lang="en-US" altLang="en-US" sz="1400" dirty="0" smtClean="0">
                <a:latin typeface="+mj-lt"/>
              </a:rPr>
              <a:t>valve while leaving</a:t>
            </a:r>
          </a:p>
          <a:p>
            <a:pPr marL="342900" indent="-342900" algn="just" eaLnBrk="1" hangingPunct="1">
              <a:defRPr/>
            </a:pPr>
            <a:r>
              <a:rPr lang="en-US" altLang="en-US" sz="1400" dirty="0" smtClean="0">
                <a:latin typeface="+mj-lt"/>
              </a:rPr>
              <a:t>his hand in </a:t>
            </a:r>
            <a:r>
              <a:rPr lang="en-US" altLang="en-US" sz="1400" dirty="0" smtClean="0">
                <a:latin typeface="+mj-lt"/>
              </a:rPr>
              <a:t>the line of fire.  </a:t>
            </a:r>
            <a:r>
              <a:rPr lang="en-US" altLang="en-US" sz="1400" dirty="0" smtClean="0">
                <a:latin typeface="+mj-lt"/>
              </a:rPr>
              <a:t>His left hand middle </a:t>
            </a:r>
            <a:r>
              <a:rPr lang="en-US" altLang="en-US" sz="1400" dirty="0">
                <a:latin typeface="+mj-lt"/>
              </a:rPr>
              <a:t>and ring fingers </a:t>
            </a:r>
            <a:r>
              <a:rPr lang="en-US" altLang="en-US" sz="1400" dirty="0" smtClean="0">
                <a:latin typeface="+mj-lt"/>
              </a:rPr>
              <a:t>were</a:t>
            </a:r>
          </a:p>
          <a:p>
            <a:pPr marL="342900" indent="-342900" algn="just" eaLnBrk="1" hangingPunct="1">
              <a:defRPr/>
            </a:pPr>
            <a:r>
              <a:rPr lang="en-US" altLang="en-US" sz="1400" dirty="0" smtClean="0">
                <a:latin typeface="+mj-lt"/>
              </a:rPr>
              <a:t>caught </a:t>
            </a:r>
            <a:r>
              <a:rPr lang="en-US" altLang="en-US" sz="1400" dirty="0">
                <a:latin typeface="+mj-lt"/>
              </a:rPr>
              <a:t>by the hydraulic valve </a:t>
            </a:r>
            <a:r>
              <a:rPr lang="en-US" altLang="en-US" sz="1400" dirty="0" smtClean="0">
                <a:latin typeface="+mj-lt"/>
              </a:rPr>
              <a:t>resulting in a fracture.  </a:t>
            </a:r>
            <a:endParaRPr lang="en-US" altLang="en-US" sz="1400" dirty="0">
              <a:latin typeface="+mj-lt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Only competent </a:t>
            </a:r>
            <a:r>
              <a:rPr lang="en-US" altLang="en-US" sz="1400" dirty="0">
                <a:latin typeface="+mj-lt"/>
              </a:rPr>
              <a:t>mechanics </a:t>
            </a:r>
            <a:r>
              <a:rPr lang="en-US" altLang="en-US" sz="1400" dirty="0" smtClean="0">
                <a:latin typeface="+mj-lt"/>
              </a:rPr>
              <a:t>should conduct maintenance tasks.</a:t>
            </a:r>
            <a:endParaRPr lang="en-US" altLang="en-US" sz="1400" dirty="0">
              <a:latin typeface="+mj-lt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Don’t take short-cuts.</a:t>
            </a:r>
            <a:endParaRPr lang="en-US" altLang="en-US" sz="1400" dirty="0">
              <a:latin typeface="+mj-lt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en-US" sz="1400" dirty="0">
                <a:latin typeface="+mj-lt"/>
              </a:rPr>
              <a:t>Intervene and Stop Unsafe </a:t>
            </a:r>
            <a:r>
              <a:rPr lang="en-US" altLang="en-US" sz="1400" dirty="0" smtClean="0">
                <a:latin typeface="+mj-lt"/>
              </a:rPr>
              <a:t>Acts.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Ensure good communication between operators.</a:t>
            </a:r>
            <a:endParaRPr lang="en-US" altLang="en-US" sz="1400" dirty="0">
              <a:latin typeface="+mj-lt"/>
            </a:endParaRP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en-US" altLang="en-US" sz="1400" dirty="0" smtClean="0">
                <a:latin typeface="+mj-lt"/>
              </a:rPr>
              <a:t>All </a:t>
            </a:r>
            <a:r>
              <a:rPr lang="en-US" altLang="en-US" sz="1400" dirty="0">
                <a:latin typeface="+mj-lt"/>
              </a:rPr>
              <a:t>incidents must be reported on </a:t>
            </a:r>
            <a:r>
              <a:rPr lang="en-US" altLang="en-US" sz="1400" dirty="0" smtClean="0">
                <a:latin typeface="+mj-lt"/>
              </a:rPr>
              <a:t>time</a:t>
            </a:r>
            <a:r>
              <a:rPr lang="en-US" altLang="en-US" sz="1400" dirty="0" smtClean="0">
                <a:latin typeface="+mj-lt"/>
              </a:rPr>
              <a:t>.</a:t>
            </a:r>
            <a:endParaRPr lang="en-US" altLang="en-US" sz="1400" dirty="0">
              <a:latin typeface="+mj-lt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  <a:cs typeface="Tahoma" pitchFamily="34" charset="0"/>
            </a:endParaRPr>
          </a:p>
          <a:p>
            <a:pPr eaLnBrk="1" hangingPunct="1">
              <a:defRPr/>
            </a:pPr>
            <a:endParaRPr lang="en-US" sz="1050" dirty="0">
              <a:solidFill>
                <a:srgbClr val="FF0000"/>
              </a:solidFill>
              <a:latin typeface="Arial" charset="0"/>
              <a:cs typeface="Tahoma" pitchFamily="34" charset="0"/>
            </a:endParaRPr>
          </a:p>
        </p:txBody>
      </p:sp>
      <p:sp>
        <p:nvSpPr>
          <p:cNvPr id="23559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altLang="en-US" sz="600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3560" name="TextBox 16"/>
          <p:cNvSpPr txBox="1">
            <a:spLocks noChangeArrowheads="1"/>
          </p:cNvSpPr>
          <p:nvPr/>
        </p:nvSpPr>
        <p:spPr bwMode="auto">
          <a:xfrm>
            <a:off x="152400" y="5885968"/>
            <a:ext cx="5334000" cy="286232"/>
          </a:xfrm>
          <a:prstGeom prst="rect">
            <a:avLst/>
          </a:prstGeom>
          <a:solidFill>
            <a:srgbClr val="3333CC"/>
          </a:solid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  <a:buSzPct val="90000"/>
              <a:tabLst>
                <a:tab pos="287338" algn="l"/>
              </a:tabLst>
              <a:defRPr/>
            </a:pPr>
            <a:r>
              <a:rPr lang="en-US" altLang="en-US" sz="1400" b="1" kern="1300" dirty="0" smtClean="0">
                <a:solidFill>
                  <a:srgbClr val="FFFF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not put your hands in the “Line of Fire” </a:t>
            </a:r>
            <a:endParaRPr lang="en-US" altLang="en-US" sz="1400" b="1" kern="1300" dirty="0">
              <a:solidFill>
                <a:srgbClr val="FFFF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561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7924800" y="6324600"/>
            <a:ext cx="1905000" cy="457200"/>
          </a:xfrm>
          <a:noFill/>
        </p:spPr>
        <p:txBody>
          <a:bodyPr/>
          <a:lstStyle/>
          <a:p>
            <a:fld id="{DB3F9546-E4FF-4982-B237-D5BFDD519ADE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  <p:pic>
        <p:nvPicPr>
          <p:cNvPr id="23563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61038" y="5651500"/>
            <a:ext cx="31099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4" name="Freeform 132"/>
          <p:cNvSpPr>
            <a:spLocks/>
          </p:cNvSpPr>
          <p:nvPr/>
        </p:nvSpPr>
        <p:spPr bwMode="auto">
          <a:xfrm>
            <a:off x="8385175" y="5087938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679700"/>
            <a:ext cx="336550" cy="544513"/>
            <a:chOff x="3504" y="544"/>
            <a:chExt cx="2287" cy="1855"/>
          </a:xfrm>
        </p:grpSpPr>
        <p:sp>
          <p:nvSpPr>
            <p:cNvPr id="23569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70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31"/>
          <p:cNvGrpSpPr>
            <a:grpSpLocks/>
          </p:cNvGrpSpPr>
          <p:nvPr/>
        </p:nvGrpSpPr>
        <p:grpSpPr bwMode="auto">
          <a:xfrm>
            <a:off x="6019800" y="2090738"/>
            <a:ext cx="657225" cy="544512"/>
            <a:chOff x="3504" y="544"/>
            <a:chExt cx="2287" cy="1855"/>
          </a:xfrm>
        </p:grpSpPr>
        <p:sp>
          <p:nvSpPr>
            <p:cNvPr id="23567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80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8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809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Use this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Advice: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Discuss in Tool Box Talks and HSE Meetings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 Distribute 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20" name="TextBox 1"/>
          <p:cNvSpPr txBox="1">
            <a:spLocks noChangeArrowheads="1"/>
          </p:cNvSpPr>
          <p:nvPr/>
        </p:nvSpPr>
        <p:spPr bwMode="auto">
          <a:xfrm>
            <a:off x="0" y="-51375"/>
            <a:ext cx="9144000" cy="584775"/>
          </a:xfrm>
          <a:prstGeom prst="rect">
            <a:avLst/>
          </a:prstGeom>
          <a:noFill/>
          <a:ln>
            <a:noFill/>
          </a:ln>
          <a:extLst/>
        </p:spPr>
        <p:txBody>
          <a:bodyPr wrap="squar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GB" sz="3200" b="1" dirty="0" smtClean="0">
                <a:solidFill>
                  <a:srgbClr val="0000FF"/>
                </a:solidFill>
              </a:rPr>
              <a:t>PDO Safety Advice</a:t>
            </a: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42                                                                                  28/08/2015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  <p:pic>
        <p:nvPicPr>
          <p:cNvPr id="22" name="Picture 2" descr="G:\MSE3\Mr Musleh\use these Mr Musleh Images\GENERAL\Trapped Finger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781050"/>
            <a:ext cx="1371600" cy="12001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1125538"/>
            <a:ext cx="8351838" cy="341632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>
              <a:defRPr/>
            </a:pPr>
            <a:r>
              <a:rPr lang="en-GB" sz="1200" b="1" dirty="0" smtClean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 28/08/2015     </a:t>
            </a:r>
          </a:p>
          <a:p>
            <a:pPr marL="114300" indent="-114300">
              <a:defRPr/>
            </a:pPr>
            <a:r>
              <a:rPr lang="en-US" sz="1200" b="1" dirty="0" smtClean="0">
                <a:solidFill>
                  <a:srgbClr val="333399"/>
                </a:solidFill>
                <a:latin typeface="Tahoma" pitchFamily="34" charset="0"/>
              </a:rPr>
              <a:t>LTI: Fractured Fingers. </a:t>
            </a:r>
          </a:p>
          <a:p>
            <a:pPr marL="173038" indent="-173038" eaLnBrk="1" hangingPunct="1">
              <a:defRPr/>
            </a:pPr>
            <a:endParaRPr lang="en-US" sz="600" dirty="0" smtClean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As a learning from this incident and to ensure continual improvement all </a:t>
            </a:r>
          </a:p>
          <a:p>
            <a:pPr marL="342900" indent="-342900" eaLnBrk="1" hangingPunct="1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contract managers are to review their HSE HEMP against the questions</a:t>
            </a:r>
          </a:p>
          <a:p>
            <a:pPr marL="342900" indent="-342900" eaLnBrk="1" hangingPunct="1">
              <a:defRPr/>
            </a:pPr>
            <a:r>
              <a:rPr lang="en-US" sz="1600" b="1" smtClean="0">
                <a:solidFill>
                  <a:srgbClr val="FF0000"/>
                </a:solidFill>
                <a:latin typeface="Tahoma" pitchFamily="34" charset="0"/>
              </a:rPr>
              <a:t>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</a:t>
            </a:r>
            <a:r>
              <a:rPr lang="en-US" sz="1600" b="1" dirty="0" smtClean="0">
                <a:solidFill>
                  <a:srgbClr val="0000FF"/>
                </a:solidFill>
                <a:latin typeface="Tahoma" pitchFamily="34" charset="0"/>
              </a:rPr>
              <a:t>:</a:t>
            </a:r>
          </a:p>
          <a:p>
            <a:pPr marL="342900" indent="-342900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Are personnel </a:t>
            </a:r>
            <a:r>
              <a:rPr lang="en-US" altLang="en-US" sz="1600" dirty="0">
                <a:latin typeface="+mj-lt"/>
                <a:sym typeface="Wingdings" pitchFamily="2" charset="2"/>
              </a:rPr>
              <a:t>performing the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maintenance competent?  If yes, how do you assess this? 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Are Tool Box Talk’s effective? 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Are </a:t>
            </a:r>
            <a:r>
              <a:rPr lang="en-US" altLang="en-US" sz="1600" dirty="0">
                <a:latin typeface="+mj-lt"/>
                <a:sym typeface="Wingdings" pitchFamily="2" charset="2"/>
              </a:rPr>
              <a:t>we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assigning the </a:t>
            </a:r>
            <a:r>
              <a:rPr lang="en-US" altLang="en-US" sz="1600" dirty="0">
                <a:latin typeface="+mj-lt"/>
                <a:sym typeface="Wingdings" pitchFamily="2" charset="2"/>
              </a:rPr>
              <a:t>right people for the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job?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Is your </a:t>
            </a:r>
            <a:r>
              <a:rPr lang="en-US" altLang="en-US" sz="1600" dirty="0">
                <a:latin typeface="+mj-lt"/>
                <a:sym typeface="Wingdings" pitchFamily="2" charset="2"/>
              </a:rPr>
              <a:t>incident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management and reporting effective?</a:t>
            </a:r>
            <a:endParaRPr lang="en-US" altLang="en-US" sz="1600" dirty="0">
              <a:latin typeface="+mj-lt"/>
              <a:sym typeface="Wingdings" pitchFamily="2" charset="2"/>
            </a:endParaRPr>
          </a:p>
          <a:p>
            <a:pPr marL="119063" indent="-119063" eaLnBrk="1" hangingPunct="1">
              <a:buFontTx/>
              <a:buChar char="•"/>
              <a:defRPr/>
            </a:pPr>
            <a:r>
              <a:rPr lang="en-US" altLang="en-US" sz="1600" dirty="0" smtClean="0">
                <a:latin typeface="+mj-lt"/>
                <a:sym typeface="Wingdings" pitchFamily="2" charset="2"/>
              </a:rPr>
              <a:t> Is consequence </a:t>
            </a:r>
            <a:r>
              <a:rPr lang="en-US" altLang="en-US" sz="1600" dirty="0">
                <a:latin typeface="+mj-lt"/>
                <a:sym typeface="Wingdings" pitchFamily="2" charset="2"/>
              </a:rPr>
              <a:t>management </a:t>
            </a:r>
            <a:r>
              <a:rPr lang="en-US" altLang="en-US" sz="1600" dirty="0" smtClean="0">
                <a:latin typeface="+mj-lt"/>
                <a:sym typeface="Wingdings" pitchFamily="2" charset="2"/>
              </a:rPr>
              <a:t>for violations effective?</a:t>
            </a:r>
            <a:endParaRPr lang="en-US" altLang="en-US" sz="1600" dirty="0">
              <a:latin typeface="+mj-lt"/>
              <a:sym typeface="Wingdings" pitchFamily="2" charset="2"/>
            </a:endParaRPr>
          </a:p>
        </p:txBody>
      </p:sp>
      <p:sp>
        <p:nvSpPr>
          <p:cNvPr id="2458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48600" y="6324600"/>
            <a:ext cx="1905000" cy="457200"/>
          </a:xfrm>
          <a:noFill/>
        </p:spPr>
        <p:txBody>
          <a:bodyPr/>
          <a:lstStyle/>
          <a:p>
            <a:fld id="{4A5E09B5-AB21-46A8-A7DB-1E9D8A8D104D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533400"/>
            <a:ext cx="9144000" cy="254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Distribute </a:t>
            </a:r>
            <a:r>
              <a:rPr lang="en-US" sz="1050" b="1" dirty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to contractors  Post on HSE Notice </a:t>
            </a:r>
            <a:r>
              <a:rPr lang="en-US" sz="1050" b="1" dirty="0" smtClean="0">
                <a:solidFill>
                  <a:schemeClr val="tx2">
                    <a:lumMod val="75000"/>
                  </a:schemeClr>
                </a:solidFill>
                <a:cs typeface="Calibri" pitchFamily="34" charset="0"/>
                <a:sym typeface="Wingdings" pitchFamily="2" charset="2"/>
              </a:rPr>
              <a:t>Boards</a:t>
            </a:r>
            <a:endParaRPr lang="en-US" sz="1050" b="1" dirty="0">
              <a:solidFill>
                <a:schemeClr val="tx2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200" b="1" dirty="0" smtClean="0">
                <a:solidFill>
                  <a:srgbClr val="0000FF"/>
                </a:solidFill>
              </a:rPr>
              <a:t>Management learning's</a:t>
            </a:r>
            <a:endParaRPr lang="en-GB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cs typeface="Calibri" pitchFamily="34" charset="0"/>
              </a:rPr>
              <a:t>Contact MSE34 for further information 	                                        Learning No 42                                                                                  28/08/2015</a:t>
            </a:r>
            <a:endParaRPr lang="en-US" sz="1000" b="0" dirty="0" smtClean="0">
              <a:latin typeface="+mn-lt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91603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C1352D89-E610-4DB5-83EE-4EAD320B5045}"/>
</file>

<file path=customXml/itemProps2.xml><?xml version="1.0" encoding="utf-8"?>
<ds:datastoreItem xmlns:ds="http://schemas.openxmlformats.org/officeDocument/2006/customXml" ds:itemID="{103B02C1-1084-4C4B-8C22-2AE033410EA0}"/>
</file>

<file path=customXml/itemProps3.xml><?xml version="1.0" encoding="utf-8"?>
<ds:datastoreItem xmlns:ds="http://schemas.openxmlformats.org/officeDocument/2006/customXml" ds:itemID="{9468FB9A-B5F1-42B6-AB86-AA677EEC40C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2916</TotalTime>
  <Words>272</Words>
  <Application>Microsoft Office PowerPoint</Application>
  <PresentationFormat>On-screen Show (4:3)</PresentationFormat>
  <Paragraphs>47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Shell Information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Al Khatib MU95018</cp:lastModifiedBy>
  <cp:revision>256</cp:revision>
  <dcterms:created xsi:type="dcterms:W3CDTF">2001-05-03T06:07:08Z</dcterms:created>
  <dcterms:modified xsi:type="dcterms:W3CDTF">2015-12-10T11:24:31Z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