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2" r:id="rId2"/>
    <p:sldId id="31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pic>
        <p:nvPicPr>
          <p:cNvPr id="2355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941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pic>
        <p:nvPicPr>
          <p:cNvPr id="2355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82675"/>
            <a:ext cx="33686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334000" cy="45935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28/08/2015     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LTI: Fractured Fingers 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en-US" sz="1400" dirty="0" smtClean="0">
                <a:latin typeface="+mj-lt"/>
              </a:rPr>
              <a:t>A Supervisor inserted his hand into the cement head of the mixing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system unit to </a:t>
            </a:r>
            <a:r>
              <a:rPr lang="en-US" altLang="en-US" sz="1400" dirty="0">
                <a:latin typeface="+mj-lt"/>
              </a:rPr>
              <a:t>check for cement </a:t>
            </a:r>
            <a:r>
              <a:rPr lang="en-US" altLang="en-US" sz="1400" dirty="0" smtClean="0">
                <a:latin typeface="+mj-lt"/>
              </a:rPr>
              <a:t>blockage.  He </a:t>
            </a:r>
            <a:r>
              <a:rPr lang="en-US" altLang="en-US" sz="1400" dirty="0">
                <a:latin typeface="+mj-lt"/>
              </a:rPr>
              <a:t>then instructed </a:t>
            </a:r>
            <a:r>
              <a:rPr lang="en-US" altLang="en-US" sz="1400" dirty="0" smtClean="0">
                <a:latin typeface="+mj-lt"/>
              </a:rPr>
              <a:t>the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operator </a:t>
            </a:r>
            <a:r>
              <a:rPr lang="en-US" altLang="en-US" sz="1400" dirty="0">
                <a:latin typeface="+mj-lt"/>
              </a:rPr>
              <a:t>at the control panel to open the hydraulic </a:t>
            </a:r>
            <a:r>
              <a:rPr lang="en-US" altLang="en-US" sz="1400" dirty="0" smtClean="0">
                <a:latin typeface="+mj-lt"/>
              </a:rPr>
              <a:t>valve while leaving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his hand in </a:t>
            </a:r>
            <a:r>
              <a:rPr lang="en-US" altLang="en-US" sz="1400" dirty="0" smtClean="0">
                <a:latin typeface="+mj-lt"/>
              </a:rPr>
              <a:t>the line of fire.  </a:t>
            </a:r>
            <a:r>
              <a:rPr lang="en-US" altLang="en-US" sz="1400" dirty="0" smtClean="0">
                <a:latin typeface="+mj-lt"/>
              </a:rPr>
              <a:t>His left hand middle </a:t>
            </a:r>
            <a:r>
              <a:rPr lang="en-US" altLang="en-US" sz="1400" dirty="0">
                <a:latin typeface="+mj-lt"/>
              </a:rPr>
              <a:t>and ring fingers </a:t>
            </a:r>
            <a:r>
              <a:rPr lang="en-US" altLang="en-US" sz="1400" dirty="0" smtClean="0">
                <a:latin typeface="+mj-lt"/>
              </a:rPr>
              <a:t>were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caught </a:t>
            </a:r>
            <a:r>
              <a:rPr lang="en-US" altLang="en-US" sz="1400" dirty="0">
                <a:latin typeface="+mj-lt"/>
              </a:rPr>
              <a:t>by the hydraulic valve </a:t>
            </a:r>
            <a:r>
              <a:rPr lang="en-US" altLang="en-US" sz="1400" dirty="0" smtClean="0">
                <a:latin typeface="+mj-lt"/>
              </a:rPr>
              <a:t>resulting in a fracture.  </a:t>
            </a:r>
            <a:endParaRPr lang="en-US" altLang="en-US" sz="1400" dirty="0"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Only competent </a:t>
            </a:r>
            <a:r>
              <a:rPr lang="en-US" altLang="en-US" sz="1400" dirty="0">
                <a:latin typeface="+mj-lt"/>
              </a:rPr>
              <a:t>mechanics </a:t>
            </a:r>
            <a:r>
              <a:rPr lang="en-US" altLang="en-US" sz="1400" dirty="0" smtClean="0">
                <a:latin typeface="+mj-lt"/>
              </a:rPr>
              <a:t>should conduct maintenance tasks.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Don’t take short-cuts.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Intervene and Stop Unsafe </a:t>
            </a:r>
            <a:r>
              <a:rPr lang="en-US" altLang="en-US" sz="1400" dirty="0" smtClean="0">
                <a:latin typeface="+mj-lt"/>
              </a:rPr>
              <a:t>Acts.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good communication between operators.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All </a:t>
            </a:r>
            <a:r>
              <a:rPr lang="en-US" altLang="en-US" sz="1400" dirty="0">
                <a:latin typeface="+mj-lt"/>
              </a:rPr>
              <a:t>incidents must be reported on </a:t>
            </a:r>
            <a:r>
              <a:rPr lang="en-US" altLang="en-US" sz="1400" dirty="0" smtClean="0">
                <a:latin typeface="+mj-lt"/>
              </a:rPr>
              <a:t>time</a:t>
            </a:r>
            <a:r>
              <a:rPr lang="en-US" altLang="en-US" sz="1400" dirty="0" smtClean="0">
                <a:latin typeface="+mj-lt"/>
              </a:rPr>
              <a:t>.</a:t>
            </a:r>
            <a:endParaRPr lang="en-US" altLang="en-US" sz="1400" dirty="0">
              <a:latin typeface="+mj-lt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60" name="TextBox 16"/>
          <p:cNvSpPr txBox="1">
            <a:spLocks noChangeArrowheads="1"/>
          </p:cNvSpPr>
          <p:nvPr/>
        </p:nvSpPr>
        <p:spPr bwMode="auto">
          <a:xfrm>
            <a:off x="152400" y="5885968"/>
            <a:ext cx="5334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put your hands in the “Line of Fire”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DB3F9546-E4FF-4982-B237-D5BFDD519A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pic>
        <p:nvPicPr>
          <p:cNvPr id="23563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1038" y="5651500"/>
            <a:ext cx="31099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Freeform 132"/>
          <p:cNvSpPr>
            <a:spLocks/>
          </p:cNvSpPr>
          <p:nvPr/>
        </p:nvSpPr>
        <p:spPr bwMode="auto">
          <a:xfrm>
            <a:off x="8385175" y="50879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679700"/>
            <a:ext cx="336550" cy="544513"/>
            <a:chOff x="3504" y="544"/>
            <a:chExt cx="2287" cy="1855"/>
          </a:xfrm>
        </p:grpSpPr>
        <p:sp>
          <p:nvSpPr>
            <p:cNvPr id="2356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6019800" y="2090738"/>
            <a:ext cx="657225" cy="544512"/>
            <a:chOff x="3504" y="544"/>
            <a:chExt cx="2287" cy="1855"/>
          </a:xfrm>
        </p:grpSpPr>
        <p:sp>
          <p:nvSpPr>
            <p:cNvPr id="2356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80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80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42                                                                                  28/08/2015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2" descr="G:\MSE3\Mr Musleh\use these Mr Musleh Images\GENERAL\Trapp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81050"/>
            <a:ext cx="137160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28/08/2015     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Fingers. </a:t>
            </a:r>
          </a:p>
          <a:p>
            <a:pPr marL="173038" indent="-173038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personnel </a:t>
            </a:r>
            <a:r>
              <a:rPr lang="en-US" altLang="en-US" sz="1600" dirty="0">
                <a:latin typeface="+mj-lt"/>
                <a:sym typeface="Wingdings" pitchFamily="2" charset="2"/>
              </a:rPr>
              <a:t>performing the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maintenance competent?  If yes, how do you assess this?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Tool Box Talk’s effective?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</a:t>
            </a:r>
            <a:r>
              <a:rPr lang="en-US" altLang="en-US" sz="1600" dirty="0">
                <a:latin typeface="+mj-lt"/>
                <a:sym typeface="Wingdings" pitchFamily="2" charset="2"/>
              </a:rPr>
              <a:t>we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assigning the </a:t>
            </a:r>
            <a:r>
              <a:rPr lang="en-US" altLang="en-US" sz="1600" dirty="0">
                <a:latin typeface="+mj-lt"/>
                <a:sym typeface="Wingdings" pitchFamily="2" charset="2"/>
              </a:rPr>
              <a:t>right people for the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job?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incident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management and reporting effective?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consequence </a:t>
            </a:r>
            <a:r>
              <a:rPr lang="en-US" altLang="en-US" sz="1600" dirty="0">
                <a:latin typeface="+mj-lt"/>
                <a:sym typeface="Wingdings" pitchFamily="2" charset="2"/>
              </a:rPr>
              <a:t>management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for violations effective?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4A5E09B5-AB21-46A8-A7DB-1E9D8A8D104D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42                                                                                  28/08/2015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1352D89-E610-4DB5-83EE-4EAD320B5045}"/>
</file>

<file path=customXml/itemProps2.xml><?xml version="1.0" encoding="utf-8"?>
<ds:datastoreItem xmlns:ds="http://schemas.openxmlformats.org/officeDocument/2006/customXml" ds:itemID="{103B02C1-1084-4C4B-8C22-2AE033410EA0}"/>
</file>

<file path=customXml/itemProps3.xml><?xml version="1.0" encoding="utf-8"?>
<ds:datastoreItem xmlns:ds="http://schemas.openxmlformats.org/officeDocument/2006/customXml" ds:itemID="{9468FB9A-B5F1-42B6-AB86-AA677EEC40C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2916</TotalTime>
  <Words>272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256</cp:revision>
  <dcterms:created xsi:type="dcterms:W3CDTF">2001-05-03T06:07:08Z</dcterms:created>
  <dcterms:modified xsi:type="dcterms:W3CDTF">2015-12-10T11:24:31Z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