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4" r:id="rId1"/>
  </p:sldMasterIdLst>
  <p:notesMasterIdLst>
    <p:notesMasterId r:id="rId4"/>
  </p:notesMasterIdLst>
  <p:handoutMasterIdLst>
    <p:handoutMasterId r:id="rId5"/>
  </p:handoutMasterIdLst>
  <p:sldIdLst>
    <p:sldId id="314" r:id="rId2"/>
    <p:sldId id="315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8BA85"/>
    <a:srgbClr val="9A85D7"/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5" d="100"/>
          <a:sy n="85" d="100"/>
        </p:scale>
        <p:origin x="-3012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5A89C-F310-4B09-BFF9-9AE7E9730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C7E593-5981-4A10-A638-46ED3433B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DD7CF8-826C-4EAD-9C4E-022CC4725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6600C4-9961-444A-8BFF-D87D7E82B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B0343-92F4-423D-84C1-8B26F61D24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" name="Content Placeholder 3" descr="PPT option1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79" r:id="rId12"/>
    <p:sldLayoutId id="2147483782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6201" y="990600"/>
            <a:ext cx="6273799" cy="4339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ctr">
              <a:lnSpc>
                <a:spcPct val="120000"/>
              </a:lnSpc>
              <a:defRPr/>
            </a:pPr>
            <a:r>
              <a:rPr lang="en-GB" sz="16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23/08/2015    </a:t>
            </a:r>
          </a:p>
          <a:p>
            <a:pPr marL="114300" indent="-114300" algn="ctr">
              <a:lnSpc>
                <a:spcPct val="120000"/>
              </a:lnSpc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          Injury: Fractured fingers</a:t>
            </a:r>
          </a:p>
          <a:p>
            <a:pPr marL="114300" indent="-114300" algn="just">
              <a:lnSpc>
                <a:spcPct val="120000"/>
              </a:lnSpc>
              <a:defRPr/>
            </a:pPr>
            <a:endPara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 algn="just">
              <a:lnSpc>
                <a:spcPct val="120000"/>
              </a:lnSpc>
              <a:defRPr/>
            </a:pPr>
            <a:endParaRPr lang="en-US" sz="1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lnSpc>
                <a:spcPct val="120000"/>
              </a:lnSpc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happened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en-US" sz="1400" dirty="0">
                <a:latin typeface="+mj-lt"/>
              </a:rPr>
              <a:t>While crew members </a:t>
            </a:r>
            <a:r>
              <a:rPr lang="en-US" altLang="en-US" sz="1400" dirty="0" smtClean="0">
                <a:latin typeface="+mj-lt"/>
              </a:rPr>
              <a:t>were rigging </a:t>
            </a:r>
            <a:r>
              <a:rPr lang="en-US" altLang="en-US" sz="1400" dirty="0">
                <a:latin typeface="+mj-lt"/>
              </a:rPr>
              <a:t>up </a:t>
            </a:r>
            <a:r>
              <a:rPr lang="en-US" altLang="en-US" sz="1400" dirty="0" smtClean="0">
                <a:latin typeface="+mj-lt"/>
              </a:rPr>
              <a:t>blow out preventer the Derrick man adjusted </a:t>
            </a:r>
            <a:r>
              <a:rPr lang="en-US" altLang="en-US" sz="1400" dirty="0">
                <a:latin typeface="+mj-lt"/>
              </a:rPr>
              <a:t>the </a:t>
            </a:r>
            <a:r>
              <a:rPr lang="en-US" altLang="en-US" sz="1400" dirty="0" smtClean="0">
                <a:latin typeface="+mj-lt"/>
              </a:rPr>
              <a:t>preventer fitted </a:t>
            </a:r>
            <a:r>
              <a:rPr lang="en-US" altLang="en-US" sz="1400" dirty="0">
                <a:latin typeface="+mj-lt"/>
              </a:rPr>
              <a:t>with </a:t>
            </a:r>
            <a:r>
              <a:rPr lang="en-US" altLang="en-US" sz="1400" dirty="0" smtClean="0">
                <a:latin typeface="+mj-lt"/>
              </a:rPr>
              <a:t>an upright stud. </a:t>
            </a:r>
            <a:r>
              <a:rPr lang="en-US" altLang="en-US" sz="1400" dirty="0">
                <a:latin typeface="+mj-lt"/>
              </a:rPr>
              <a:t>On lowering </a:t>
            </a:r>
            <a:r>
              <a:rPr lang="en-US" altLang="en-US" sz="1400" dirty="0" smtClean="0">
                <a:latin typeface="+mj-lt"/>
              </a:rPr>
              <a:t>preventer </a:t>
            </a:r>
            <a:r>
              <a:rPr lang="en-US" altLang="en-US" sz="1400" dirty="0">
                <a:latin typeface="+mj-lt"/>
              </a:rPr>
              <a:t>to fit on the upright </a:t>
            </a:r>
            <a:r>
              <a:rPr lang="en-US" altLang="en-US" sz="1400" dirty="0" smtClean="0">
                <a:latin typeface="+mj-lt"/>
              </a:rPr>
              <a:t>stud, </a:t>
            </a:r>
            <a:r>
              <a:rPr lang="en-US" altLang="en-US" sz="1400" dirty="0">
                <a:latin typeface="+mj-lt"/>
              </a:rPr>
              <a:t>the </a:t>
            </a:r>
            <a:r>
              <a:rPr lang="en-US" altLang="en-US" sz="1400" dirty="0" smtClean="0">
                <a:latin typeface="+mj-lt"/>
              </a:rPr>
              <a:t>loose stud </a:t>
            </a:r>
            <a:r>
              <a:rPr lang="en-US" altLang="en-US" sz="1400" dirty="0">
                <a:latin typeface="+mj-lt"/>
              </a:rPr>
              <a:t>lifted up, trapping </a:t>
            </a:r>
            <a:r>
              <a:rPr lang="en-US" altLang="en-US" sz="1400" dirty="0" smtClean="0">
                <a:latin typeface="+mj-lt"/>
              </a:rPr>
              <a:t>the derrick man’s left </a:t>
            </a:r>
            <a:r>
              <a:rPr lang="en-US" altLang="en-US" sz="1400" dirty="0">
                <a:latin typeface="+mj-lt"/>
              </a:rPr>
              <a:t>hand </a:t>
            </a:r>
            <a:r>
              <a:rPr lang="en-US" altLang="en-US" sz="1400" dirty="0" smtClean="0">
                <a:latin typeface="+mj-lt"/>
              </a:rPr>
              <a:t>fracturing his index finger.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>
              <a:lnSpc>
                <a:spcPct val="120000"/>
              </a:lnSpc>
            </a:pPr>
            <a:endParaRPr lang="en-US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14300" indent="-114300" algn="just">
              <a:lnSpc>
                <a:spcPct val="120000"/>
              </a:lnSpc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incident:</a:t>
            </a:r>
          </a:p>
          <a:p>
            <a:pPr marL="171450" lvl="0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en-US" sz="1400" dirty="0" smtClean="0">
                <a:latin typeface="+mj-lt"/>
              </a:rPr>
              <a:t>Ensure procedures are up to date and appropriate to site arrangements.</a:t>
            </a:r>
          </a:p>
          <a:p>
            <a:pPr marL="171450" lvl="0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en-US" sz="1400" dirty="0" smtClean="0">
                <a:latin typeface="+mj-lt"/>
              </a:rPr>
              <a:t>Ensure PTW requirements are correctly followed as per responsibilities.</a:t>
            </a:r>
          </a:p>
          <a:p>
            <a:pPr marL="171450" lvl="0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en-US" sz="1400" dirty="0" smtClean="0">
                <a:latin typeface="+mj-lt"/>
              </a:rPr>
              <a:t>Identify task hazards and discuss controls.</a:t>
            </a:r>
          </a:p>
          <a:p>
            <a:pPr marL="171450" lvl="0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en-US" sz="1400" dirty="0" smtClean="0">
                <a:latin typeface="+mj-lt"/>
              </a:rPr>
              <a:t>Ensure that competent supervision is in place for HSE critical tasks.</a:t>
            </a:r>
          </a:p>
          <a:p>
            <a:pPr marL="171450" lvl="0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en-US" sz="1400" dirty="0" smtClean="0">
                <a:latin typeface="+mj-lt"/>
              </a:rPr>
              <a:t>Provide safe place to work – platform / access etc.</a:t>
            </a:r>
          </a:p>
        </p:txBody>
      </p:sp>
      <p:sp>
        <p:nvSpPr>
          <p:cNvPr id="4301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198831-8F6B-426D-A2D8-EBE845100103}" type="slidenum">
              <a:rPr lang="en-US" sz="1400" smtClean="0"/>
              <a:pPr/>
              <a:t>1</a:t>
            </a:fld>
            <a:endParaRPr lang="en-US" sz="14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152400" y="5885968"/>
            <a:ext cx="6248400" cy="286232"/>
          </a:xfrm>
          <a:prstGeom prst="rect">
            <a:avLst/>
          </a:prstGeom>
          <a:solidFill>
            <a:srgbClr val="3333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ctr" defTabSz="914400" latinLnBrk="0">
              <a:lnSpc>
                <a:spcPct val="90000"/>
              </a:lnSpc>
              <a:spcBef>
                <a:spcPct val="50000"/>
              </a:spcBef>
              <a:buClrTx/>
              <a:buSzPct val="90000"/>
              <a:buFontTx/>
              <a:buNone/>
              <a:tabLst>
                <a:tab pos="287338" algn="l"/>
              </a:tabLst>
              <a:defRPr/>
            </a:pPr>
            <a:r>
              <a:rPr lang="en-US" altLang="en-US" sz="1400" b="1" kern="13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Inspect all equipment for system integrity and potential pinch pints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6477000" y="3398690"/>
            <a:ext cx="2588461" cy="2536369"/>
            <a:chOff x="6477000" y="3398690"/>
            <a:chExt cx="2588461" cy="2536369"/>
          </a:xfrm>
        </p:grpSpPr>
        <p:sp>
          <p:nvSpPr>
            <p:cNvPr id="5" name="Rectangle 4"/>
            <p:cNvSpPr/>
            <p:nvPr/>
          </p:nvSpPr>
          <p:spPr bwMode="auto">
            <a:xfrm>
              <a:off x="6477000" y="3398690"/>
              <a:ext cx="2588461" cy="25363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0" y="4495800"/>
              <a:ext cx="2512261" cy="1415939"/>
            </a:xfrm>
            <a:prstGeom prst="rect">
              <a:avLst/>
            </a:prstGeom>
          </p:spPr>
        </p:pic>
        <p:sp>
          <p:nvSpPr>
            <p:cNvPr id="15" name="Freeform 132"/>
            <p:cNvSpPr>
              <a:spLocks/>
            </p:cNvSpPr>
            <p:nvPr/>
          </p:nvSpPr>
          <p:spPr bwMode="auto">
            <a:xfrm>
              <a:off x="7315200" y="4038600"/>
              <a:ext cx="457200" cy="457200"/>
            </a:xfrm>
            <a:custGeom>
              <a:avLst/>
              <a:gdLst>
                <a:gd name="T0" fmla="*/ 0 w 1336"/>
                <a:gd name="T1" fmla="*/ 2147483647 h 888"/>
                <a:gd name="T2" fmla="*/ 2147483647 w 1336"/>
                <a:gd name="T3" fmla="*/ 2147483647 h 888"/>
                <a:gd name="T4" fmla="*/ 2147483647 w 1336"/>
                <a:gd name="T5" fmla="*/ 0 h 888"/>
                <a:gd name="T6" fmla="*/ 0 60000 65536"/>
                <a:gd name="T7" fmla="*/ 0 60000 65536"/>
                <a:gd name="T8" fmla="*/ 0 60000 65536"/>
                <a:gd name="T9" fmla="*/ 0 w 1336"/>
                <a:gd name="T10" fmla="*/ 0 h 888"/>
                <a:gd name="T11" fmla="*/ 1336 w 1336"/>
                <a:gd name="T12" fmla="*/ 888 h 8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6" h="888">
                  <a:moveTo>
                    <a:pt x="0" y="600"/>
                  </a:moveTo>
                  <a:lnTo>
                    <a:pt x="312" y="888"/>
                  </a:lnTo>
                  <a:lnTo>
                    <a:pt x="1336" y="0"/>
                  </a:lnTo>
                </a:path>
              </a:pathLst>
            </a:custGeom>
            <a:noFill/>
            <a:ln w="133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1012" b="99831" l="0" r="100000"/>
                      </a14:imgEffect>
                    </a14:imgLayer>
                  </a14:imgProps>
                </a:ext>
              </a:extLst>
            </a:blip>
            <a:srcRect t="1638" b="-1"/>
            <a:stretch/>
          </p:blipFill>
          <p:spPr>
            <a:xfrm rot="10800000">
              <a:off x="7924800" y="3429000"/>
              <a:ext cx="1116000" cy="1426171"/>
            </a:xfrm>
            <a:prstGeom prst="rect">
              <a:avLst/>
            </a:prstGeom>
          </p:spPr>
        </p:pic>
      </p:grpSp>
      <p:grpSp>
        <p:nvGrpSpPr>
          <p:cNvPr id="6" name="Group 2"/>
          <p:cNvGrpSpPr/>
          <p:nvPr/>
        </p:nvGrpSpPr>
        <p:grpSpPr>
          <a:xfrm>
            <a:off x="6477000" y="847599"/>
            <a:ext cx="2588461" cy="2276601"/>
            <a:chOff x="6477000" y="847599"/>
            <a:chExt cx="2588461" cy="2276601"/>
          </a:xfrm>
        </p:grpSpPr>
        <p:sp>
          <p:nvSpPr>
            <p:cNvPr id="4" name="Rectangle 3"/>
            <p:cNvSpPr/>
            <p:nvPr/>
          </p:nvSpPr>
          <p:spPr bwMode="auto">
            <a:xfrm>
              <a:off x="6477000" y="847599"/>
              <a:ext cx="2588461" cy="227660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8124" y="847600"/>
              <a:ext cx="1297337" cy="1284442"/>
            </a:xfrm>
            <a:prstGeom prst="rect">
              <a:avLst/>
            </a:prstGeom>
          </p:spPr>
        </p:pic>
        <p:sp>
          <p:nvSpPr>
            <p:cNvPr id="14" name="Multiply 13"/>
            <p:cNvSpPr/>
            <p:nvPr/>
          </p:nvSpPr>
          <p:spPr bwMode="auto">
            <a:xfrm>
              <a:off x="7086600" y="1066800"/>
              <a:ext cx="587553" cy="914400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278" r="35744" b="57113"/>
            <a:stretch/>
          </p:blipFill>
          <p:spPr>
            <a:xfrm flipH="1">
              <a:off x="6553200" y="1600200"/>
              <a:ext cx="1752600" cy="1455099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7263939" y="2222532"/>
              <a:ext cx="279861" cy="783587"/>
            </a:xfrm>
            <a:prstGeom prst="ellipse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8506612" y="1250000"/>
              <a:ext cx="279861" cy="783587"/>
            </a:xfrm>
            <a:prstGeom prst="ellipse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Use this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Advice: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Discuss in Tool Box Talks and HSE Meetings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 Distribute 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0" y="-51375"/>
            <a:ext cx="9144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00FF"/>
                </a:solidFill>
              </a:rPr>
              <a:t>PDO Safety Advice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cs typeface="Calibri" pitchFamily="34" charset="0"/>
              </a:rPr>
              <a:t>Contact MSE34 for further information 	                                        Learning No 43                                                                                  23/08/2015</a:t>
            </a:r>
            <a:endParaRPr lang="en-US" sz="1000" b="0" dirty="0" smtClean="0">
              <a:latin typeface="+mn-lt"/>
              <a:cs typeface="Calibri" pitchFamily="34" charset="0"/>
            </a:endParaRPr>
          </a:p>
        </p:txBody>
      </p:sp>
      <p:pic>
        <p:nvPicPr>
          <p:cNvPr id="25" name="Picture 3" descr="G:\MSE3\Mr Musleh\use these Mr Musleh Images\GENERAL\SQASHED Finger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762000"/>
            <a:ext cx="1295400" cy="1441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677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351838" cy="37979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>
              <a:lnSpc>
                <a:spcPct val="120000"/>
              </a:lnSpc>
              <a:defRPr/>
            </a:pPr>
            <a:r>
              <a:rPr lang="en-GB" sz="1200" b="1" dirty="0" smtClean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 23/08/2015    </a:t>
            </a:r>
          </a:p>
          <a:p>
            <a:pPr marL="114300" indent="-114300">
              <a:lnSpc>
                <a:spcPct val="120000"/>
              </a:lnSpc>
              <a:defRPr/>
            </a:pP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Injury: Fractured fingers</a:t>
            </a:r>
          </a:p>
          <a:p>
            <a:pPr marL="342900" indent="-342900" eaLnBrk="1" hangingPunct="1">
              <a:defRPr/>
            </a:pPr>
            <a:endParaRPr lang="en-US" sz="1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As a learning from this incident and to ensure continual improvement all </a:t>
            </a:r>
          </a:p>
          <a:p>
            <a:pPr marL="342900" indent="-342900"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contract managers are to review their HSE HEMP against the questions</a:t>
            </a:r>
          </a:p>
          <a:p>
            <a:pPr marL="342900" indent="-342900" eaLnBrk="1" hangingPunct="1">
              <a:defRPr/>
            </a:pPr>
            <a:r>
              <a:rPr lang="en-US" sz="1600" b="1" smtClean="0">
                <a:solidFill>
                  <a:srgbClr val="FF0000"/>
                </a:solidFill>
                <a:latin typeface="Tahoma" pitchFamily="34" charset="0"/>
              </a:rPr>
              <a:t>asked below:</a:t>
            </a: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altLang="en-US" sz="1600" dirty="0" smtClean="0">
                <a:latin typeface="+mj-lt"/>
                <a:sym typeface="Wingdings" pitchFamily="2" charset="2"/>
              </a:rPr>
              <a:t> Are your employees aware of pinch points?</a:t>
            </a: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altLang="en-US" sz="1600" dirty="0" smtClean="0">
                <a:latin typeface="+mj-lt"/>
                <a:sym typeface="Wingdings" pitchFamily="2" charset="2"/>
              </a:rPr>
              <a:t> Are they trained for hand off operational technique?</a:t>
            </a: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altLang="en-US" sz="1600" dirty="0" smtClean="0">
                <a:latin typeface="+mj-lt"/>
                <a:sym typeface="Wingdings" pitchFamily="2" charset="2"/>
              </a:rPr>
              <a:t> Do you implement close supervision on all HSE critical tasks?</a:t>
            </a: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altLang="en-US" sz="1600" dirty="0" smtClean="0">
                <a:latin typeface="+mj-lt"/>
                <a:sym typeface="Wingdings" pitchFamily="2" charset="2"/>
              </a:rPr>
              <a:t> Is your SOP &amp; HEMP document reviewed periodically for updates on hazards  recognized as part of investigation findings?</a:t>
            </a: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altLang="en-US" sz="1600" dirty="0" smtClean="0">
                <a:latin typeface="+mj-lt"/>
                <a:sym typeface="Wingdings" pitchFamily="2" charset="2"/>
              </a:rPr>
              <a:t> Have you completed the PTW system Audit, is PTW system effectively implemented?</a:t>
            </a:r>
          </a:p>
        </p:txBody>
      </p:sp>
      <p:sp>
        <p:nvSpPr>
          <p:cNvPr id="4403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DE5C7C-53B7-4D72-ABBB-BDBD68DCBFE1}" type="slidenum">
              <a:rPr lang="en-US" sz="1400" smtClean="0"/>
              <a:pPr/>
              <a:t>2</a:t>
            </a:fld>
            <a:endParaRPr lang="en-US" sz="140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cs typeface="Calibri" pitchFamily="34" charset="0"/>
              </a:rPr>
              <a:t>Contact MSE34 for further information 	                                        Learning No 43                                                                                  2308/2015</a:t>
            </a:r>
            <a:endParaRPr lang="en-US" sz="1000" b="0" dirty="0" smtClean="0">
              <a:latin typeface="+mn-lt"/>
              <a:cs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Distribute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0000FF"/>
                </a:solidFill>
              </a:rPr>
              <a:t>Management learning's</a:t>
            </a: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8108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91604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44F10A9F-81BD-426F-8F81-62472B2A949D}"/>
</file>

<file path=customXml/itemProps2.xml><?xml version="1.0" encoding="utf-8"?>
<ds:datastoreItem xmlns:ds="http://schemas.openxmlformats.org/officeDocument/2006/customXml" ds:itemID="{990C8569-EC40-48AF-B83B-A3840C236FC3}"/>
</file>

<file path=customXml/itemProps3.xml><?xml version="1.0" encoding="utf-8"?>
<ds:datastoreItem xmlns:ds="http://schemas.openxmlformats.org/officeDocument/2006/customXml" ds:itemID="{2BD3B7BF-B80A-4E6A-8B7E-2A4DEFD2D24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2943</TotalTime>
  <Words>279</Words>
  <Application>Microsoft Office PowerPoint</Application>
  <PresentationFormat>On-screen Show (4:3)</PresentationFormat>
  <Paragraphs>37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Flow</vt:lpstr>
      <vt:lpstr>Slide 1</vt:lpstr>
      <vt:lpstr>Slide 2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Al Khatib MU95018</cp:lastModifiedBy>
  <cp:revision>256</cp:revision>
  <dcterms:created xsi:type="dcterms:W3CDTF">2001-05-03T06:07:08Z</dcterms:created>
  <dcterms:modified xsi:type="dcterms:W3CDTF">2015-12-09T12:39:23Z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