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3.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84" r:id="rId1"/>
  </p:sldMasterIdLst>
  <p:notesMasterIdLst>
    <p:notesMasterId r:id="rId4"/>
  </p:notesMasterIdLst>
  <p:handoutMasterIdLst>
    <p:handoutMasterId r:id="rId5"/>
  </p:handoutMasterIdLst>
  <p:sldIdLst>
    <p:sldId id="320" r:id="rId2"/>
    <p:sldId id="321"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38BA85"/>
    <a:srgbClr val="9A85D7"/>
    <a:srgbClr val="5DD5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85" d="100"/>
          <a:sy n="85" d="100"/>
        </p:scale>
        <p:origin x="-3012" y="-61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C5A89C-F310-4B09-BFF9-9AE7E9730137}"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0C7E593-5981-4A10-A638-46ED3433BB8A}"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smtClean="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DE294CDF-9801-4BFE-BCD2-22CACC7D3BCC}" type="slidenum">
              <a:rPr lang="en-US" smtClean="0"/>
              <a:pPr>
                <a:defRPr/>
              </a:pPr>
              <a:t>2</a:t>
            </a:fld>
            <a:endParaRPr lang="en-US" dirty="0"/>
          </a:p>
        </p:txBody>
      </p:sp>
    </p:spTree>
    <p:extLst>
      <p:ext uri="{BB962C8B-B14F-4D97-AF65-F5344CB8AC3E}">
        <p14:creationId xmlns:p14="http://schemas.microsoft.com/office/powerpoint/2010/main" xmlns="" val="3382049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endParaRPr lang="en-US" dirty="0"/>
          </a:p>
        </p:txBody>
      </p:sp>
      <p:sp>
        <p:nvSpPr>
          <p:cNvPr id="19" name="Footer Placeholder 18"/>
          <p:cNvSpPr>
            <a:spLocks noGrp="1"/>
          </p:cNvSpPr>
          <p:nvPr>
            <p:ph type="ftr" sz="quarter" idx="11"/>
          </p:nvPr>
        </p:nvSpPr>
        <p:spPr/>
        <p:txBody>
          <a:bodyPr/>
          <a:lstStyle/>
          <a:p>
            <a:pPr>
              <a:defRPr/>
            </a:pPr>
            <a:endParaRPr lang="en-US" dirty="0"/>
          </a:p>
        </p:txBody>
      </p:sp>
      <p:sp>
        <p:nvSpPr>
          <p:cNvPr id="27" name="Slide Number Placeholder 26"/>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5ECC799C-25FE-4C08-8A12-B3B3E526506B}"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44EB0343-92F4-423D-84C1-8B26F61D2401}"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pPr>
              <a:defRPr/>
            </a:pPr>
            <a:fld id="{93B2CDF5-6674-432C-8BEB-FD9BC991DE45}" type="slidenum">
              <a:rPr lang="en-US" smtClean="0"/>
              <a:pPr>
                <a:defRPr/>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93B2CDF5-6674-432C-8BEB-FD9BC991DE45}" type="slidenum">
              <a:rPr lang="en-US" smtClean="0"/>
              <a:pPr>
                <a:defRPr/>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
        <p:nvSpPr>
          <p:cNvPr id="14" name="TextBox 13"/>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15" name="Rectangle 14"/>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6" name="Content Placeholder 3" descr="PPT option1.jpg"/>
          <p:cNvPicPr>
            <a:picLocks noChangeAspect="1"/>
          </p:cNvPicPr>
          <p:nvPr userDrawn="1"/>
        </p:nvPicPr>
        <p:blipFill>
          <a:blip r:embed="rId15"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79" r:id="rId12"/>
    <p:sldLayoutId id="2147483782" r:id="rId13"/>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5.jpe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ChangeArrowheads="1"/>
          </p:cNvSpPr>
          <p:nvPr/>
        </p:nvSpPr>
        <p:spPr bwMode="auto">
          <a:xfrm>
            <a:off x="609600" y="0"/>
            <a:ext cx="7772400" cy="1143000"/>
          </a:xfrm>
          <a:prstGeom prst="rect">
            <a:avLst/>
          </a:prstGeom>
          <a:noFill/>
          <a:ln w="9525">
            <a:noFill/>
            <a:miter lim="800000"/>
            <a:headEnd/>
            <a:tailEnd/>
          </a:ln>
        </p:spPr>
        <p:txBody>
          <a:bodyPr anchor="ctr"/>
          <a:lstStyle/>
          <a:p>
            <a:pPr algn="ctr"/>
            <a:endParaRPr lang="en-US" sz="2800" b="1" dirty="0">
              <a:solidFill>
                <a:schemeClr val="hlink"/>
              </a:solidFill>
              <a:latin typeface="Arial" charset="0"/>
              <a:cs typeface="Arial" charset="0"/>
            </a:endParaRPr>
          </a:p>
        </p:txBody>
      </p:sp>
      <p:sp>
        <p:nvSpPr>
          <p:cNvPr id="6" name="TextBox 5"/>
          <p:cNvSpPr txBox="1"/>
          <p:nvPr/>
        </p:nvSpPr>
        <p:spPr>
          <a:xfrm>
            <a:off x="1143000" y="1600200"/>
            <a:ext cx="8153400" cy="1570038"/>
          </a:xfrm>
          <a:prstGeom prst="rect">
            <a:avLst/>
          </a:prstGeom>
          <a:noFill/>
        </p:spPr>
        <p:txBody>
          <a:bodyPr>
            <a:spAutoFit/>
          </a:bodyPr>
          <a:lstStyle/>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dirty="0">
              <a:latin typeface="Calibri" pitchFamily="34" charset="0"/>
              <a:cs typeface="Calibri" pitchFamily="34" charset="0"/>
            </a:endParaRPr>
          </a:p>
          <a:p>
            <a:pPr>
              <a:defRPr/>
            </a:pPr>
            <a:r>
              <a:rPr lang="en-US" dirty="0">
                <a:latin typeface="Calibri" pitchFamily="34" charset="0"/>
                <a:cs typeface="Calibri" pitchFamily="34" charset="0"/>
              </a:rPr>
              <a:t> </a:t>
            </a: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228600" y="1905000"/>
            <a:ext cx="5562600" cy="1846659"/>
          </a:xfrm>
          <a:prstGeom prst="rect">
            <a:avLst/>
          </a:prstGeom>
          <a:noFill/>
          <a:ln w="9525">
            <a:noFill/>
            <a:miter lim="800000"/>
            <a:headEnd/>
            <a:tailEnd/>
          </a:ln>
        </p:spPr>
        <p:txBody>
          <a:bodyPr wrap="square">
            <a:spAutoFit/>
          </a:bodyPr>
          <a:lstStyle/>
          <a:p>
            <a:pPr marL="114300" indent="-114300" algn="just">
              <a:defRPr/>
            </a:pPr>
            <a:r>
              <a:rPr lang="en-US" sz="1600" b="1" dirty="0">
                <a:solidFill>
                  <a:srgbClr val="FF0000"/>
                </a:solidFill>
                <a:latin typeface="Tahoma" pitchFamily="4" charset="0"/>
              </a:rPr>
              <a:t>What </a:t>
            </a:r>
            <a:r>
              <a:rPr lang="en-US" sz="1600" b="1" dirty="0" smtClean="0">
                <a:solidFill>
                  <a:srgbClr val="FF0000"/>
                </a:solidFill>
                <a:latin typeface="Tahoma" pitchFamily="4" charset="0"/>
              </a:rPr>
              <a:t>happened? </a:t>
            </a:r>
            <a:endParaRPr lang="en-US" sz="1600" b="1" dirty="0">
              <a:solidFill>
                <a:srgbClr val="FF0000"/>
              </a:solidFill>
              <a:latin typeface="Tahoma" pitchFamily="4" charset="0"/>
            </a:endParaRPr>
          </a:p>
          <a:p>
            <a:pPr algn="just"/>
            <a:r>
              <a:rPr lang="en-US" altLang="en-US" sz="1400" dirty="0" smtClean="0">
                <a:latin typeface="+mj-lt"/>
              </a:rPr>
              <a:t>A crew was conducting function tests on a valve on a roof top.  A mechanic on the roof had his fingers in the valve as he attempted to reposition the valve.  The engineer on the roof shouted to the technician at ground level to position himself nearer to the isolation valve ready to activate it, but the technician misunderstood the instruction and instead operated the valve. This caused the valve to close amputating the tips of two of his fingers.</a:t>
            </a:r>
          </a:p>
        </p:txBody>
      </p:sp>
      <p:pic>
        <p:nvPicPr>
          <p:cNvPr id="1026" name="Picture 1" descr="cid:image002.jpg@01D0D4D2.1CF6EE70"/>
          <p:cNvPicPr>
            <a:picLocks noChangeAspect="1" noChangeArrowheads="1"/>
          </p:cNvPicPr>
          <p:nvPr/>
        </p:nvPicPr>
        <p:blipFill>
          <a:blip r:embed="rId3" cstate="print"/>
          <a:srcRect/>
          <a:stretch>
            <a:fillRect/>
          </a:stretch>
        </p:blipFill>
        <p:spPr bwMode="auto">
          <a:xfrm>
            <a:off x="5791200" y="1143000"/>
            <a:ext cx="3013977" cy="2057400"/>
          </a:xfrm>
          <a:prstGeom prst="rect">
            <a:avLst/>
          </a:prstGeom>
          <a:noFill/>
          <a:ln w="9525">
            <a:noFill/>
            <a:miter lim="800000"/>
            <a:headEnd/>
            <a:tailEnd/>
          </a:ln>
        </p:spPr>
      </p:pic>
      <p:sp>
        <p:nvSpPr>
          <p:cNvPr id="1027" name="Text Box 3"/>
          <p:cNvSpPr txBox="1">
            <a:spLocks noChangeArrowheads="1"/>
          </p:cNvSpPr>
          <p:nvPr/>
        </p:nvSpPr>
        <p:spPr bwMode="auto">
          <a:xfrm>
            <a:off x="5791200" y="914400"/>
            <a:ext cx="1066799" cy="228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Open valve gate</a:t>
            </a: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28" name="AutoShape 4"/>
          <p:cNvCxnSpPr>
            <a:cxnSpLocks noChangeShapeType="1"/>
          </p:cNvCxnSpPr>
          <p:nvPr/>
        </p:nvCxnSpPr>
        <p:spPr bwMode="auto">
          <a:xfrm>
            <a:off x="6477000" y="1143000"/>
            <a:ext cx="762000" cy="914400"/>
          </a:xfrm>
          <a:prstGeom prst="straightConnector1">
            <a:avLst/>
          </a:prstGeom>
          <a:noFill/>
          <a:ln w="28575">
            <a:solidFill>
              <a:srgbClr val="C00000"/>
            </a:solidFill>
            <a:round/>
            <a:headEnd/>
            <a:tailEnd type="triangle" w="med" len="med"/>
          </a:ln>
        </p:spPr>
      </p:cxnSp>
      <p:sp>
        <p:nvSpPr>
          <p:cNvPr id="1029" name="Text Box 5"/>
          <p:cNvSpPr txBox="1">
            <a:spLocks noChangeArrowheads="1"/>
          </p:cNvSpPr>
          <p:nvPr/>
        </p:nvSpPr>
        <p:spPr bwMode="auto">
          <a:xfrm>
            <a:off x="6019800" y="3276600"/>
            <a:ext cx="762000" cy="228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Valve body</a:t>
            </a: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30" name="AutoShape 6"/>
          <p:cNvCxnSpPr>
            <a:cxnSpLocks noChangeShapeType="1"/>
          </p:cNvCxnSpPr>
          <p:nvPr/>
        </p:nvCxnSpPr>
        <p:spPr bwMode="auto">
          <a:xfrm rot="5400000" flipH="1" flipV="1">
            <a:off x="6667500" y="2705100"/>
            <a:ext cx="685800" cy="457200"/>
          </a:xfrm>
          <a:prstGeom prst="straightConnector1">
            <a:avLst/>
          </a:prstGeom>
          <a:noFill/>
          <a:ln w="28575">
            <a:solidFill>
              <a:srgbClr val="C00000"/>
            </a:solidFill>
            <a:round/>
            <a:headEnd/>
            <a:tailEnd type="triangle" w="med" len="med"/>
          </a:ln>
        </p:spPr>
      </p:cxnSp>
      <p:sp>
        <p:nvSpPr>
          <p:cNvPr id="1031" name="Text Box 7"/>
          <p:cNvSpPr txBox="1">
            <a:spLocks noChangeArrowheads="1"/>
          </p:cNvSpPr>
          <p:nvPr/>
        </p:nvSpPr>
        <p:spPr bwMode="auto">
          <a:xfrm>
            <a:off x="7467600" y="762000"/>
            <a:ext cx="914399" cy="381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Finger pinch point</a:t>
            </a: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32" name="AutoShape 8"/>
          <p:cNvCxnSpPr>
            <a:cxnSpLocks noChangeShapeType="1"/>
          </p:cNvCxnSpPr>
          <p:nvPr/>
        </p:nvCxnSpPr>
        <p:spPr bwMode="auto">
          <a:xfrm rot="16200000" flipH="1">
            <a:off x="7620000" y="1295400"/>
            <a:ext cx="609600" cy="304800"/>
          </a:xfrm>
          <a:prstGeom prst="straightConnector1">
            <a:avLst/>
          </a:prstGeom>
          <a:noFill/>
          <a:ln w="28575">
            <a:solidFill>
              <a:srgbClr val="C00000"/>
            </a:solidFill>
            <a:round/>
            <a:headEnd/>
            <a:tailEnd type="triangle" w="med" len="med"/>
          </a:ln>
        </p:spPr>
      </p:cxnSp>
      <p:pic>
        <p:nvPicPr>
          <p:cNvPr id="23" name="Picture 22" descr="SQASHED Fingers.png"/>
          <p:cNvPicPr>
            <a:picLocks noChangeAspect="1"/>
          </p:cNvPicPr>
          <p:nvPr/>
        </p:nvPicPr>
        <p:blipFill>
          <a:blip r:embed="rId4" cstate="print"/>
          <a:stretch>
            <a:fillRect/>
          </a:stretch>
        </p:blipFill>
        <p:spPr>
          <a:xfrm>
            <a:off x="0" y="762000"/>
            <a:ext cx="1097712" cy="1221601"/>
          </a:xfrm>
          <a:prstGeom prst="rect">
            <a:avLst/>
          </a:prstGeom>
        </p:spPr>
      </p:pic>
      <p:sp>
        <p:nvSpPr>
          <p:cNvPr id="24" name="Rectangle 23"/>
          <p:cNvSpPr/>
          <p:nvPr/>
        </p:nvSpPr>
        <p:spPr>
          <a:xfrm>
            <a:off x="1981200" y="1069336"/>
            <a:ext cx="3429000" cy="683264"/>
          </a:xfrm>
          <a:prstGeom prst="rect">
            <a:avLst/>
          </a:prstGeom>
        </p:spPr>
        <p:txBody>
          <a:bodyPr wrap="square">
            <a:spAutoFit/>
          </a:bodyPr>
          <a:lstStyle/>
          <a:p>
            <a:pPr marL="114300" indent="-114300" algn="ctr">
              <a:lnSpc>
                <a:spcPct val="120000"/>
              </a:lnSpc>
              <a:defRPr/>
            </a:pPr>
            <a:r>
              <a:rPr lang="en-GB" sz="1600" b="1" dirty="0" smtClean="0">
                <a:solidFill>
                  <a:srgbClr val="333399"/>
                </a:solidFill>
                <a:latin typeface="Tahoma" pitchFamily="34" charset="0"/>
              </a:rPr>
              <a:t>Date:</a:t>
            </a:r>
            <a:r>
              <a:rPr lang="en-US" sz="1600" b="1" dirty="0" smtClean="0">
                <a:solidFill>
                  <a:srgbClr val="333399"/>
                </a:solidFill>
                <a:latin typeface="Tahoma" pitchFamily="34" charset="0"/>
              </a:rPr>
              <a:t> 11/08/2015     </a:t>
            </a:r>
          </a:p>
          <a:p>
            <a:pPr marL="114300" indent="-114300" algn="ctr">
              <a:lnSpc>
                <a:spcPct val="120000"/>
              </a:lnSpc>
              <a:defRPr/>
            </a:pPr>
            <a:r>
              <a:rPr lang="en-US" sz="1600" b="1" dirty="0" smtClean="0">
                <a:solidFill>
                  <a:srgbClr val="333399"/>
                </a:solidFill>
                <a:latin typeface="Tahoma" pitchFamily="34" charset="0"/>
              </a:rPr>
              <a:t>  Injury: Amputated fingers</a:t>
            </a:r>
          </a:p>
        </p:txBody>
      </p:sp>
      <p:sp>
        <p:nvSpPr>
          <p:cNvPr id="28" name="Rectangle 27"/>
          <p:cNvSpPr/>
          <p:nvPr/>
        </p:nvSpPr>
        <p:spPr>
          <a:xfrm>
            <a:off x="152400" y="3810000"/>
            <a:ext cx="4572000" cy="338554"/>
          </a:xfrm>
          <a:prstGeom prst="rect">
            <a:avLst/>
          </a:prstGeom>
        </p:spPr>
        <p:txBody>
          <a:bodyPr>
            <a:spAutoFit/>
          </a:bodyPr>
          <a:lstStyle/>
          <a:p>
            <a:pPr marL="180975" indent="-180975" eaLnBrk="1" hangingPunct="1">
              <a:spcBef>
                <a:spcPts val="600"/>
              </a:spcBef>
              <a:defRPr/>
            </a:pPr>
            <a:r>
              <a:rPr lang="en-US" sz="1600" b="1" dirty="0" smtClean="0">
                <a:solidFill>
                  <a:srgbClr val="333399"/>
                </a:solidFill>
                <a:latin typeface="Tahoma" pitchFamily="34" charset="0"/>
              </a:rPr>
              <a:t>Learning from this incident…</a:t>
            </a:r>
          </a:p>
        </p:txBody>
      </p:sp>
      <p:sp>
        <p:nvSpPr>
          <p:cNvPr id="29" name="Rectangle 28"/>
          <p:cNvSpPr/>
          <p:nvPr/>
        </p:nvSpPr>
        <p:spPr>
          <a:xfrm>
            <a:off x="152400" y="4267200"/>
            <a:ext cx="4800600" cy="1184940"/>
          </a:xfrm>
          <a:prstGeom prst="rect">
            <a:avLst/>
          </a:prstGeom>
        </p:spPr>
        <p:txBody>
          <a:bodyPr wrap="square">
            <a:spAutoFit/>
          </a:bodyPr>
          <a:lstStyle/>
          <a:p>
            <a:pPr marL="180975" indent="-180975" eaLnBrk="1" hangingPunct="1">
              <a:spcBef>
                <a:spcPts val="600"/>
              </a:spcBef>
              <a:buFont typeface="Arial" charset="0"/>
              <a:buChar char="•"/>
              <a:defRPr/>
            </a:pPr>
            <a:r>
              <a:rPr lang="en-US" altLang="en-US" sz="1400" dirty="0">
                <a:latin typeface="+mj-lt"/>
              </a:rPr>
              <a:t>Never compromise safety for </a:t>
            </a:r>
            <a:r>
              <a:rPr lang="en-US" altLang="en-US" sz="1400" dirty="0" smtClean="0">
                <a:latin typeface="+mj-lt"/>
              </a:rPr>
              <a:t>production</a:t>
            </a:r>
            <a:endParaRPr lang="en-US" altLang="en-US" sz="1400" dirty="0">
              <a:latin typeface="+mj-lt"/>
            </a:endParaRPr>
          </a:p>
          <a:p>
            <a:pPr marL="180975" indent="-180975" eaLnBrk="1" hangingPunct="1">
              <a:spcBef>
                <a:spcPts val="600"/>
              </a:spcBef>
              <a:buFont typeface="Arial" charset="0"/>
              <a:buChar char="•"/>
              <a:defRPr/>
            </a:pPr>
            <a:r>
              <a:rPr lang="en-US" altLang="en-US" sz="1400" dirty="0" smtClean="0">
                <a:latin typeface="+mj-lt"/>
              </a:rPr>
              <a:t>Ensure you do not bypass the PTW controls</a:t>
            </a:r>
          </a:p>
          <a:p>
            <a:pPr marL="180975" indent="-180975" eaLnBrk="1" hangingPunct="1">
              <a:spcBef>
                <a:spcPts val="600"/>
              </a:spcBef>
              <a:buFont typeface="Arial" charset="0"/>
              <a:buChar char="•"/>
              <a:defRPr/>
            </a:pPr>
            <a:r>
              <a:rPr lang="en-US" altLang="en-US" sz="1400" dirty="0" smtClean="0">
                <a:latin typeface="+mj-lt"/>
              </a:rPr>
              <a:t>Always follow management of change procedure </a:t>
            </a:r>
          </a:p>
          <a:p>
            <a:pPr marL="180975" indent="-180975" eaLnBrk="1" hangingPunct="1">
              <a:spcBef>
                <a:spcPts val="600"/>
              </a:spcBef>
              <a:buFont typeface="Arial" charset="0"/>
              <a:buChar char="•"/>
              <a:defRPr/>
            </a:pPr>
            <a:r>
              <a:rPr lang="en-GB" altLang="en-US" sz="1400" dirty="0" smtClean="0">
                <a:latin typeface="+mj-lt"/>
              </a:rPr>
              <a:t>Always ensure effective communication</a:t>
            </a:r>
            <a:endParaRPr lang="en-US" altLang="en-US" sz="1400" dirty="0" smtClean="0">
              <a:latin typeface="+mj-lt"/>
            </a:endParaRPr>
          </a:p>
        </p:txBody>
      </p:sp>
      <p:sp>
        <p:nvSpPr>
          <p:cNvPr id="30" name="TextBox 16"/>
          <p:cNvSpPr txBox="1">
            <a:spLocks noChangeArrowheads="1"/>
          </p:cNvSpPr>
          <p:nvPr/>
        </p:nvSpPr>
        <p:spPr bwMode="auto">
          <a:xfrm>
            <a:off x="457200" y="5638800"/>
            <a:ext cx="4648200" cy="480131"/>
          </a:xfrm>
          <a:prstGeom prst="rect">
            <a:avLst/>
          </a:prstGeom>
          <a:solidFill>
            <a:srgbClr val="3333CC"/>
          </a:solidFill>
          <a:ln w="38100">
            <a:solidFill>
              <a:srgbClr val="FFFF00"/>
            </a:solidFill>
            <a:miter lim="800000"/>
            <a:headEnd/>
            <a:tailEnd/>
          </a:ln>
        </p:spPr>
        <p:txBody>
          <a:bodyPr wrap="square">
            <a:spAutoFit/>
          </a:bodyPr>
          <a:lstStyle/>
          <a:p>
            <a:pPr algn="ctr">
              <a:lnSpc>
                <a:spcPct val="90000"/>
              </a:lnSpc>
              <a:spcBef>
                <a:spcPct val="50000"/>
              </a:spcBef>
              <a:buSzPct val="90000"/>
              <a:tabLst>
                <a:tab pos="287338" algn="l"/>
              </a:tabLst>
              <a:defRPr/>
            </a:pPr>
            <a:r>
              <a:rPr lang="en-US" altLang="en-US" sz="1400" b="1" kern="1300" dirty="0" smtClean="0">
                <a:solidFill>
                  <a:srgbClr val="FFFF00"/>
                </a:solidFill>
                <a:latin typeface="Tahoma" pitchFamily="34" charset="0"/>
                <a:ea typeface="Tahoma" pitchFamily="34" charset="0"/>
                <a:cs typeface="Tahoma" pitchFamily="34" charset="0"/>
              </a:rPr>
              <a:t>Always ensure clear communication between operators</a:t>
            </a:r>
            <a:endParaRPr lang="en-US" altLang="en-US" sz="1400" b="1" kern="1300" dirty="0">
              <a:solidFill>
                <a:srgbClr val="FFFF00"/>
              </a:solidFill>
              <a:latin typeface="Tahoma" pitchFamily="34" charset="0"/>
              <a:ea typeface="Tahoma" pitchFamily="34" charset="0"/>
              <a:cs typeface="Tahoma" pitchFamily="34" charset="0"/>
            </a:endParaRPr>
          </a:p>
        </p:txBody>
      </p:sp>
      <p:grpSp>
        <p:nvGrpSpPr>
          <p:cNvPr id="3" name="Group 131"/>
          <p:cNvGrpSpPr>
            <a:grpSpLocks/>
          </p:cNvGrpSpPr>
          <p:nvPr/>
        </p:nvGrpSpPr>
        <p:grpSpPr bwMode="auto">
          <a:xfrm>
            <a:off x="8381999" y="2540667"/>
            <a:ext cx="336550" cy="544513"/>
            <a:chOff x="3504" y="544"/>
            <a:chExt cx="2287" cy="1855"/>
          </a:xfrm>
        </p:grpSpPr>
        <p:sp>
          <p:nvSpPr>
            <p:cNvPr id="21" name="Line 129"/>
            <p:cNvSpPr>
              <a:spLocks noChangeShapeType="1"/>
            </p:cNvSpPr>
            <p:nvPr/>
          </p:nvSpPr>
          <p:spPr bwMode="auto">
            <a:xfrm>
              <a:off x="3504" y="568"/>
              <a:ext cx="2287" cy="1831"/>
            </a:xfrm>
            <a:prstGeom prst="line">
              <a:avLst/>
            </a:prstGeom>
            <a:noFill/>
            <a:ln w="133350">
              <a:solidFill>
                <a:srgbClr val="FF0000"/>
              </a:solidFill>
              <a:round/>
              <a:headEnd/>
              <a:tailEnd/>
            </a:ln>
            <a:extLst>
              <a:ext uri="{909E8E84-426E-40DD-AFC4-6F175D3DCCD1}">
                <a14:hiddenFill xmlns:a14="http://schemas.microsoft.com/office/drawing/2010/main" xmlns="">
                  <a:noFill/>
                </a14:hiddenFill>
              </a:ext>
            </a:extLst>
          </p:spPr>
          <p:txBody>
            <a:bodyPr/>
            <a:lstStyle/>
            <a:p>
              <a:endParaRPr lang="en-GB"/>
            </a:p>
          </p:txBody>
        </p:sp>
        <p:sp>
          <p:nvSpPr>
            <p:cNvPr id="22" name="Line 130"/>
            <p:cNvSpPr>
              <a:spLocks noChangeShapeType="1"/>
            </p:cNvSpPr>
            <p:nvPr/>
          </p:nvSpPr>
          <p:spPr bwMode="auto">
            <a:xfrm flipV="1">
              <a:off x="3528" y="544"/>
              <a:ext cx="2144" cy="1807"/>
            </a:xfrm>
            <a:prstGeom prst="line">
              <a:avLst/>
            </a:prstGeom>
            <a:noFill/>
            <a:ln w="133350">
              <a:solidFill>
                <a:srgbClr val="FF0000"/>
              </a:solidFill>
              <a:round/>
              <a:headEnd/>
              <a:tailEnd/>
            </a:ln>
            <a:extLst>
              <a:ext uri="{909E8E84-426E-40DD-AFC4-6F175D3DCCD1}">
                <a14:hiddenFill xmlns:a14="http://schemas.microsoft.com/office/drawing/2010/main" xmlns="">
                  <a:noFill/>
                </a14:hiddenFill>
              </a:ext>
            </a:extLst>
          </p:spPr>
          <p:txBody>
            <a:bodyPr/>
            <a:lstStyle/>
            <a:p>
              <a:endParaRPr lang="en-GB"/>
            </a:p>
          </p:txBody>
        </p:sp>
      </p:grpSp>
      <p:pic>
        <p:nvPicPr>
          <p:cNvPr id="2" name="Picture 2" descr="C:\Users\jamsheed\Desktop\IMG_2037.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5791201" y="3593694"/>
            <a:ext cx="3013976" cy="2260482"/>
          </a:xfrm>
          <a:prstGeom prst="rect">
            <a:avLst/>
          </a:prstGeom>
          <a:noFill/>
          <a:extLst>
            <a:ext uri="{909E8E84-426E-40DD-AFC4-6F175D3DCCD1}">
              <a14:hiddenFill xmlns:a14="http://schemas.microsoft.com/office/drawing/2010/main" xmlns="">
                <a:solidFill>
                  <a:srgbClr val="FFFFFF"/>
                </a:solidFill>
              </a14:hiddenFill>
            </a:ext>
          </a:extLst>
        </p:spPr>
      </p:pic>
      <p:sp>
        <p:nvSpPr>
          <p:cNvPr id="26" name="Freeform 132"/>
          <p:cNvSpPr>
            <a:spLocks/>
          </p:cNvSpPr>
          <p:nvPr/>
        </p:nvSpPr>
        <p:spPr bwMode="auto">
          <a:xfrm>
            <a:off x="8305800" y="5236234"/>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GB"/>
          </a:p>
        </p:txBody>
      </p:sp>
      <p:sp>
        <p:nvSpPr>
          <p:cNvPr id="25" name="Rectangle 24"/>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a:solidFill>
                  <a:schemeClr val="tx2">
                    <a:lumMod val="75000"/>
                  </a:schemeClr>
                </a:solidFill>
                <a:cs typeface="Calibri" pitchFamily="34" charset="0"/>
              </a:rPr>
              <a:t>Use this </a:t>
            </a:r>
            <a:r>
              <a:rPr lang="en-US" sz="1050" b="1" dirty="0" smtClean="0">
                <a:solidFill>
                  <a:schemeClr val="tx2">
                    <a:lumMod val="75000"/>
                  </a:schemeClr>
                </a:solidFill>
                <a:cs typeface="Calibri" pitchFamily="34" charset="0"/>
              </a:rPr>
              <a:t>Advice: </a:t>
            </a:r>
            <a:r>
              <a:rPr lang="en-US" sz="1050" b="1" dirty="0">
                <a:solidFill>
                  <a:schemeClr val="tx2">
                    <a:lumMod val="75000"/>
                  </a:schemeClr>
                </a:solidFill>
                <a:cs typeface="Calibri" pitchFamily="34" charset="0"/>
              </a:rPr>
              <a:t>Discuss in Tool Box Talks and HSE Meetings </a:t>
            </a:r>
            <a:r>
              <a:rPr lang="en-US" sz="1050" b="1" dirty="0">
                <a:solidFill>
                  <a:schemeClr val="tx2">
                    <a:lumMod val="75000"/>
                  </a:schemeClr>
                </a:solidFill>
                <a:cs typeface="Calibri" pitchFamily="34" charset="0"/>
                <a:sym typeface="Wingdings" pitchFamily="2" charset="2"/>
              </a:rPr>
              <a:t> Distribute to contractors  Post on HSE Notice </a:t>
            </a:r>
            <a:r>
              <a:rPr lang="en-US" sz="1050" b="1" dirty="0" smtClean="0">
                <a:solidFill>
                  <a:schemeClr val="tx2">
                    <a:lumMod val="75000"/>
                  </a:schemeClr>
                </a:solidFill>
                <a:cs typeface="Calibri" pitchFamily="34" charset="0"/>
                <a:sym typeface="Wingdings" pitchFamily="2" charset="2"/>
              </a:rPr>
              <a:t>Boards</a:t>
            </a:r>
            <a:endParaRPr lang="en-US" sz="1050" b="1" dirty="0">
              <a:solidFill>
                <a:schemeClr val="tx2">
                  <a:lumMod val="75000"/>
                </a:schemeClr>
              </a:solidFill>
              <a:cs typeface="Calibri" pitchFamily="34" charset="0"/>
            </a:endParaRPr>
          </a:p>
        </p:txBody>
      </p:sp>
      <p:sp>
        <p:nvSpPr>
          <p:cNvPr id="27" name="TextBox 1"/>
          <p:cNvSpPr txBox="1">
            <a:spLocks noChangeArrowheads="1"/>
          </p:cNvSpPr>
          <p:nvPr/>
        </p:nvSpPr>
        <p:spPr bwMode="auto">
          <a:xfrm>
            <a:off x="0" y="-51375"/>
            <a:ext cx="9144000" cy="584775"/>
          </a:xfrm>
          <a:prstGeom prst="rect">
            <a:avLst/>
          </a:prstGeom>
          <a:noFill/>
          <a:ln>
            <a:noFill/>
          </a:ln>
          <a:extLst/>
        </p:spPr>
        <p:txBody>
          <a:bodyPr wrap="square" anchor="ct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a:r>
              <a:rPr lang="en-GB" sz="3200" b="1" dirty="0" smtClean="0">
                <a:solidFill>
                  <a:srgbClr val="0000FF"/>
                </a:solidFill>
              </a:rPr>
              <a:t>PDO Safety Advice</a:t>
            </a:r>
          </a:p>
        </p:txBody>
      </p:sp>
      <p:sp>
        <p:nvSpPr>
          <p:cNvPr id="31"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dirty="0" smtClean="0">
                <a:cs typeface="Calibri" pitchFamily="34" charset="0"/>
              </a:rPr>
              <a:t>Contact MSE34 for further information 	                                        Learning No 46                                                                                  11/08/2015</a:t>
            </a:r>
            <a:endParaRPr lang="en-US" sz="1000" b="0" dirty="0" smtClean="0">
              <a:latin typeface="+mn-lt"/>
              <a:cs typeface="Calibri" pitchFamily="34" charset="0"/>
            </a:endParaRPr>
          </a:p>
        </p:txBody>
      </p:sp>
    </p:spTree>
    <p:extLst>
      <p:ext uri="{BB962C8B-B14F-4D97-AF65-F5344CB8AC3E}">
        <p14:creationId xmlns:p14="http://schemas.microsoft.com/office/powerpoint/2010/main" xmlns="" val="8711902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500187"/>
            <a:ext cx="8351838" cy="2708434"/>
          </a:xfrm>
          <a:prstGeom prst="rect">
            <a:avLst/>
          </a:prstGeom>
          <a:noFill/>
          <a:ln w="19050">
            <a:noFill/>
            <a:miter lim="800000"/>
            <a:headEnd/>
            <a:tailEnd/>
          </a:ln>
        </p:spPr>
        <p:txBody>
          <a:bodyPr>
            <a:spAutoFit/>
          </a:bodyPr>
          <a:lstStyle/>
          <a:p>
            <a:pPr algn="just" eaLnBrk="0" hangingPunct="0">
              <a:spcBef>
                <a:spcPct val="50000"/>
              </a:spcBef>
              <a:defRPr/>
            </a:pPr>
            <a:endParaRPr lang="en-US" sz="600" dirty="0">
              <a:solidFill>
                <a:srgbClr val="000000"/>
              </a:solidFill>
              <a:latin typeface="Arial" charset="0"/>
              <a:cs typeface="+mn-cs"/>
            </a:endParaRPr>
          </a:p>
          <a:p>
            <a:pPr marL="173038" indent="-173038" eaLnBrk="0" hangingPunct="0">
              <a:defRPr/>
            </a:pPr>
            <a:endParaRPr lang="en-US" sz="600" dirty="0">
              <a:solidFill>
                <a:srgbClr val="000000"/>
              </a:solidFill>
              <a:latin typeface="Arial" charset="0"/>
              <a:cs typeface="+mn-cs"/>
            </a:endParaRPr>
          </a:p>
          <a:p>
            <a:pPr marL="342900" indent="-342900" eaLnBrk="1" hangingPunct="1">
              <a:defRPr/>
            </a:pPr>
            <a:r>
              <a:rPr lang="en-US" sz="1600" b="1" dirty="0" smtClean="0">
                <a:solidFill>
                  <a:srgbClr val="FF0000"/>
                </a:solidFill>
                <a:latin typeface="Tahoma" pitchFamily="34" charset="0"/>
              </a:rPr>
              <a:t>As a learning from this incident and to ensure continual improvement all </a:t>
            </a:r>
          </a:p>
          <a:p>
            <a:pPr marL="342900" indent="-342900" eaLnBrk="1" hangingPunct="1">
              <a:defRPr/>
            </a:pPr>
            <a:r>
              <a:rPr lang="en-US" sz="1600" b="1" dirty="0" smtClean="0">
                <a:solidFill>
                  <a:srgbClr val="FF0000"/>
                </a:solidFill>
                <a:latin typeface="Tahoma" pitchFamily="34" charset="0"/>
              </a:rPr>
              <a:t>contract managers are to review their HSE HEMP against the questions</a:t>
            </a:r>
          </a:p>
          <a:p>
            <a:pPr marL="342900" indent="-342900" eaLnBrk="1" hangingPunct="1">
              <a:defRPr/>
            </a:pPr>
            <a:r>
              <a:rPr lang="en-US" sz="1600" b="1" dirty="0" smtClean="0">
                <a:solidFill>
                  <a:srgbClr val="FF0000"/>
                </a:solidFill>
                <a:latin typeface="Tahoma" pitchFamily="34" charset="0"/>
              </a:rPr>
              <a:t>asked below:</a:t>
            </a:r>
          </a:p>
          <a:p>
            <a:pPr marL="342900" indent="-342900" eaLnBrk="0" hangingPunct="0">
              <a:defRPr/>
            </a:pPr>
            <a:endParaRPr lang="en-US" sz="1600" b="1" dirty="0">
              <a:solidFill>
                <a:srgbClr val="FF0000"/>
              </a:solidFill>
              <a:latin typeface="Tahoma" pitchFamily="34" charset="0"/>
              <a:cs typeface="+mn-cs"/>
            </a:endParaRPr>
          </a:p>
          <a:p>
            <a:pPr marL="342900" indent="-342900" eaLnBrk="0" hangingPunct="0">
              <a:defRPr/>
            </a:pPr>
            <a:r>
              <a:rPr lang="en-US" sz="1600" b="1" dirty="0">
                <a:solidFill>
                  <a:srgbClr val="0000FF"/>
                </a:solidFill>
                <a:latin typeface="Tahoma" pitchFamily="34" charset="0"/>
                <a:cs typeface="+mn-cs"/>
              </a:rPr>
              <a:t>Confirm the following:</a:t>
            </a:r>
            <a:endParaRPr lang="en-US" sz="1600" dirty="0">
              <a:solidFill>
                <a:srgbClr val="0000FF"/>
              </a:solidFill>
              <a:latin typeface="Tahoma" pitchFamily="34" charset="0"/>
              <a:cs typeface="+mn-cs"/>
            </a:endParaRPr>
          </a:p>
          <a:p>
            <a:pPr marL="342900" indent="-342900" eaLnBrk="0" hangingPunct="0">
              <a:defRPr/>
            </a:pPr>
            <a:endParaRPr lang="en-US" sz="1400" dirty="0">
              <a:solidFill>
                <a:srgbClr val="000000"/>
              </a:solidFill>
              <a:latin typeface="Arial" charset="0"/>
              <a:cs typeface="+mn-cs"/>
            </a:endParaRPr>
          </a:p>
          <a:p>
            <a:pPr marL="119063" indent="-119063" eaLnBrk="1" hangingPunct="1">
              <a:buFontTx/>
              <a:buChar char="•"/>
              <a:defRPr/>
            </a:pPr>
            <a:r>
              <a:rPr lang="en-US" altLang="en-US" sz="1600" dirty="0" smtClean="0">
                <a:latin typeface="+mj-lt"/>
                <a:sym typeface="Wingdings" pitchFamily="2" charset="2"/>
              </a:rPr>
              <a:t> Are all your activities, controls and consequences covered in your HEMP?</a:t>
            </a:r>
          </a:p>
          <a:p>
            <a:pPr marL="119063" indent="-119063" eaLnBrk="1" hangingPunct="1">
              <a:buFontTx/>
              <a:buChar char="•"/>
              <a:defRPr/>
            </a:pPr>
            <a:r>
              <a:rPr lang="en-US" altLang="en-US" sz="1600" dirty="0" smtClean="0">
                <a:latin typeface="+mj-lt"/>
                <a:sym typeface="Wingdings" pitchFamily="2" charset="2"/>
              </a:rPr>
              <a:t> </a:t>
            </a:r>
            <a:r>
              <a:rPr lang="en-US" altLang="en-US" sz="1600" dirty="0" smtClean="0">
                <a:latin typeface="+mj-lt"/>
                <a:sym typeface="Wingdings" pitchFamily="2" charset="2"/>
              </a:rPr>
              <a:t>Do you have controls to avoid </a:t>
            </a:r>
            <a:r>
              <a:rPr lang="en-US" altLang="en-US" sz="1600" dirty="0" smtClean="0">
                <a:latin typeface="+mj-lt"/>
                <a:sym typeface="Wingdings" pitchFamily="2" charset="2"/>
              </a:rPr>
              <a:t>management shortfalls at site?</a:t>
            </a:r>
            <a:endParaRPr lang="en-US" altLang="en-US" sz="1600" dirty="0" smtClean="0">
              <a:latin typeface="+mj-lt"/>
              <a:sym typeface="Wingdings" pitchFamily="2" charset="2"/>
            </a:endParaRPr>
          </a:p>
          <a:p>
            <a:pPr marL="119063" indent="-119063" eaLnBrk="1" hangingPunct="1">
              <a:buFontTx/>
              <a:buChar char="•"/>
              <a:defRPr/>
            </a:pPr>
            <a:r>
              <a:rPr lang="en-US" altLang="en-US" sz="1600" smtClean="0">
                <a:latin typeface="+mj-lt"/>
                <a:sym typeface="Wingdings" pitchFamily="2" charset="2"/>
              </a:rPr>
              <a:t> Do </a:t>
            </a:r>
            <a:r>
              <a:rPr lang="en-US" altLang="en-US" sz="1600" dirty="0" smtClean="0">
                <a:latin typeface="+mj-lt"/>
                <a:sym typeface="Wingdings" pitchFamily="2" charset="2"/>
              </a:rPr>
              <a:t>you always comply with PTW system?</a:t>
            </a:r>
          </a:p>
          <a:p>
            <a:pPr marL="119063" indent="-119063" eaLnBrk="1" hangingPunct="1">
              <a:buFontTx/>
              <a:buChar char="•"/>
              <a:defRPr/>
            </a:pPr>
            <a:r>
              <a:rPr lang="en-US" altLang="en-US" sz="1600" dirty="0" smtClean="0">
                <a:latin typeface="+mj-lt"/>
                <a:sym typeface="Wingdings" pitchFamily="2" charset="2"/>
              </a:rPr>
              <a:t> Do you ensure your workers are given adequate rest between shifts?</a:t>
            </a:r>
            <a:endParaRPr lang="en-US" altLang="en-US" sz="1600" dirty="0">
              <a:latin typeface="+mj-lt"/>
              <a:sym typeface="Wingdings" pitchFamily="2" charset="2"/>
            </a:endParaRPr>
          </a:p>
        </p:txBody>
      </p:sp>
      <p:sp>
        <p:nvSpPr>
          <p:cNvPr id="10"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dirty="0" smtClean="0">
                <a:cs typeface="Calibri" pitchFamily="34" charset="0"/>
              </a:rPr>
              <a:t>Contact MSE34 for further information 	                                        Learning No 46                                                                                  11/08/2015</a:t>
            </a:r>
            <a:endParaRPr lang="en-US" sz="1000" b="0" dirty="0" smtClean="0">
              <a:latin typeface="+mn-lt"/>
              <a:cs typeface="Calibri" pitchFamily="34" charset="0"/>
            </a:endParaRPr>
          </a:p>
        </p:txBody>
      </p:sp>
      <p:sp>
        <p:nvSpPr>
          <p:cNvPr id="11" name="Rectangle 10"/>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smtClean="0">
                <a:solidFill>
                  <a:schemeClr val="tx2">
                    <a:lumMod val="75000"/>
                  </a:schemeClr>
                </a:solidFill>
                <a:cs typeface="Calibri" pitchFamily="34" charset="0"/>
              </a:rPr>
              <a:t> </a:t>
            </a:r>
            <a:r>
              <a:rPr lang="en-US" sz="1050" b="1" dirty="0" smtClean="0">
                <a:solidFill>
                  <a:schemeClr val="tx2">
                    <a:lumMod val="75000"/>
                  </a:schemeClr>
                </a:solidFill>
                <a:cs typeface="Calibri" pitchFamily="34" charset="0"/>
                <a:sym typeface="Wingdings" pitchFamily="2" charset="2"/>
              </a:rPr>
              <a:t>Distribute </a:t>
            </a:r>
            <a:r>
              <a:rPr lang="en-US" sz="1050" b="1" dirty="0">
                <a:solidFill>
                  <a:schemeClr val="tx2">
                    <a:lumMod val="75000"/>
                  </a:schemeClr>
                </a:solidFill>
                <a:cs typeface="Calibri" pitchFamily="34" charset="0"/>
                <a:sym typeface="Wingdings" pitchFamily="2" charset="2"/>
              </a:rPr>
              <a:t>to contractors  Post on HSE Notice </a:t>
            </a:r>
            <a:r>
              <a:rPr lang="en-US" sz="1050" b="1" dirty="0" smtClean="0">
                <a:solidFill>
                  <a:schemeClr val="tx2">
                    <a:lumMod val="75000"/>
                  </a:schemeClr>
                </a:solidFill>
                <a:cs typeface="Calibri" pitchFamily="34" charset="0"/>
                <a:sym typeface="Wingdings" pitchFamily="2" charset="2"/>
              </a:rPr>
              <a:t>Boards</a:t>
            </a:r>
            <a:endParaRPr lang="en-US" sz="1050" b="1" dirty="0">
              <a:solidFill>
                <a:schemeClr val="tx2">
                  <a:lumMod val="75000"/>
                </a:schemeClr>
              </a:solidFill>
              <a:cs typeface="Calibri" pitchFamily="34" charset="0"/>
            </a:endParaRPr>
          </a:p>
        </p:txBody>
      </p:sp>
      <p:sp>
        <p:nvSpPr>
          <p:cNvPr id="12" name="Text Box 12"/>
          <p:cNvSpPr txBox="1">
            <a:spLocks noChangeArrowheads="1"/>
          </p:cNvSpPr>
          <p:nvPr/>
        </p:nvSpPr>
        <p:spPr bwMode="auto">
          <a:xfrm>
            <a:off x="0" y="0"/>
            <a:ext cx="9144000" cy="584775"/>
          </a:xfrm>
          <a:prstGeom prst="rect">
            <a:avLst/>
          </a:prstGeom>
          <a:noFill/>
          <a:ln w="9525">
            <a:noFill/>
            <a:miter lim="800000"/>
            <a:headEnd/>
            <a:tailEnd/>
          </a:ln>
        </p:spPr>
        <p:txBody>
          <a:bodyPr wrap="square">
            <a:spAutoFit/>
          </a:bodyPr>
          <a:lstStyle/>
          <a:p>
            <a:pPr algn="ctr">
              <a:defRPr/>
            </a:pPr>
            <a:r>
              <a:rPr lang="en-GB" sz="3200" b="1" dirty="0" smtClean="0">
                <a:solidFill>
                  <a:srgbClr val="0000FF"/>
                </a:solidFill>
              </a:rPr>
              <a:t>Management learning's</a:t>
            </a:r>
            <a:endParaRPr lang="en-GB" sz="3200" dirty="0"/>
          </a:p>
        </p:txBody>
      </p:sp>
      <p:sp>
        <p:nvSpPr>
          <p:cNvPr id="13" name="Rectangle 12"/>
          <p:cNvSpPr/>
          <p:nvPr/>
        </p:nvSpPr>
        <p:spPr>
          <a:xfrm>
            <a:off x="381000" y="1069336"/>
            <a:ext cx="2895600" cy="535531"/>
          </a:xfrm>
          <a:prstGeom prst="rect">
            <a:avLst/>
          </a:prstGeom>
        </p:spPr>
        <p:txBody>
          <a:bodyPr wrap="square">
            <a:spAutoFit/>
          </a:bodyPr>
          <a:lstStyle/>
          <a:p>
            <a:pPr marL="114300" indent="-114300">
              <a:lnSpc>
                <a:spcPct val="120000"/>
              </a:lnSpc>
              <a:defRPr/>
            </a:pPr>
            <a:r>
              <a:rPr lang="en-GB" sz="1200" b="1" dirty="0" smtClean="0">
                <a:solidFill>
                  <a:srgbClr val="333399"/>
                </a:solidFill>
                <a:latin typeface="Tahoma" pitchFamily="34" charset="0"/>
              </a:rPr>
              <a:t>Date:</a:t>
            </a:r>
            <a:r>
              <a:rPr lang="en-US" sz="1200" b="1" dirty="0" smtClean="0">
                <a:solidFill>
                  <a:srgbClr val="333399"/>
                </a:solidFill>
                <a:latin typeface="Tahoma" pitchFamily="34" charset="0"/>
              </a:rPr>
              <a:t> 11/08/2015     </a:t>
            </a:r>
          </a:p>
          <a:p>
            <a:pPr marL="114300" indent="-114300">
              <a:lnSpc>
                <a:spcPct val="120000"/>
              </a:lnSpc>
              <a:defRPr/>
            </a:pPr>
            <a:r>
              <a:rPr lang="en-US" sz="1200" b="1" dirty="0" smtClean="0">
                <a:solidFill>
                  <a:srgbClr val="333399"/>
                </a:solidFill>
                <a:latin typeface="Tahoma" pitchFamily="34" charset="0"/>
              </a:rPr>
              <a:t>Injury: Amputated fingers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91599</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0A180DDE-1053-4631-9307-D6CDA4EC93A3}"/>
</file>

<file path=customXml/itemProps2.xml><?xml version="1.0" encoding="utf-8"?>
<ds:datastoreItem xmlns:ds="http://schemas.openxmlformats.org/officeDocument/2006/customXml" ds:itemID="{A379EE36-FC51-4454-B2F1-A2B8876A9A91}"/>
</file>

<file path=customXml/itemProps3.xml><?xml version="1.0" encoding="utf-8"?>
<ds:datastoreItem xmlns:ds="http://schemas.openxmlformats.org/officeDocument/2006/customXml" ds:itemID="{0253732B-F535-463C-B4DB-950AF106E78D}"/>
</file>

<file path=docProps/app.xml><?xml version="1.0" encoding="utf-8"?>
<Properties xmlns="http://schemas.openxmlformats.org/officeDocument/2006/extended-properties" xmlns:vt="http://schemas.openxmlformats.org/officeDocument/2006/docPropsVTypes">
  <Template>Flow</Template>
  <TotalTime>2994</TotalTime>
  <Words>273</Words>
  <Application>Microsoft Office PowerPoint</Application>
  <PresentationFormat>On-screen Show (4:3)</PresentationFormat>
  <Paragraphs>42</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Flow</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Al Khatib MU95018</cp:lastModifiedBy>
  <cp:revision>258</cp:revision>
  <dcterms:created xsi:type="dcterms:W3CDTF">2001-05-03T06:07:08Z</dcterms:created>
  <dcterms:modified xsi:type="dcterms:W3CDTF">2015-12-10T11:30:30Z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