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4BBFC7-B2D0-4E37-8C3E-F6335A414664}" type="datetimeFigureOut">
              <a:rPr lang="en-US" smtClean="0"/>
              <a:pPr/>
              <a:t>21/04/2024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7C9798-BD02-4255-B90A-65F5B6BF11E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a:solidFill>
                  <a:prstClr val="black"/>
                </a:solidFill>
              </a:rPr>
              <a:pPr/>
              <a:t>1</a:t>
            </a:fld>
            <a:endParaRPr lang="en-US" dirty="0">
              <a:solidFill>
                <a:prstClr val="black"/>
              </a:solidFill>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dirty="0">
              <a:solidFill>
                <a:srgbClr val="000000"/>
              </a:solidFill>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06026161-7E6D-47DA-9480-04F3657FA99F}" type="slidenum">
              <a:rPr lang="en-US">
                <a:solidFill>
                  <a:srgbClr val="000000"/>
                </a:solidFill>
              </a:rPr>
              <a:pPr eaLnBrk="0" fontAlgn="base" hangingPunct="0">
                <a:spcBef>
                  <a:spcPct val="0"/>
                </a:spcBef>
                <a:spcAft>
                  <a:spcPct val="0"/>
                </a:spcAft>
                <a:defRPr/>
              </a:pPr>
              <a:t>‹#›</a:t>
            </a:fld>
            <a:endParaRPr lang="en-US" dirty="0">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dirty="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eaLnBrk="0" fontAlgn="base" hangingPunct="0">
              <a:spcBef>
                <a:spcPct val="0"/>
              </a:spcBef>
              <a:spcAft>
                <a:spcPct val="0"/>
              </a:spcAft>
            </a:pPr>
            <a:endParaRPr lang="en-US" sz="2800" b="1" dirty="0">
              <a:solidFill>
                <a:srgbClr val="CCCCFF"/>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2400"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2400" dirty="0">
                <a:solidFill>
                  <a:srgbClr val="000000"/>
                </a:solidFill>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eaLnBrk="0" fontAlgn="base" hangingPunct="0">
              <a:spcBef>
                <a:spcPct val="0"/>
              </a:spcBef>
              <a:spcAft>
                <a:spcPct val="0"/>
              </a:spcAft>
            </a:pPr>
            <a:endParaRPr lang="en-GB" sz="2400"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dirty="0">
              <a:solidFill>
                <a:srgbClr val="000000"/>
              </a:solidFill>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sz="600" dirty="0">
              <a:solidFill>
                <a:srgbClr val="000000"/>
              </a:solidFill>
              <a:latin typeface="Calibri" pitchFamily="34" charset="0"/>
              <a:cs typeface="Calibri" pitchFamily="34" charset="0"/>
            </a:endParaRPr>
          </a:p>
          <a:p>
            <a:pPr eaLnBrk="0" fontAlgn="base" hangingPunct="0">
              <a:spcBef>
                <a:spcPct val="0"/>
              </a:spcBef>
              <a:spcAft>
                <a:spcPct val="0"/>
              </a:spcAft>
            </a:pPr>
            <a:r>
              <a:rPr lang="en-US" dirty="0">
                <a:solidFill>
                  <a:srgbClr val="000000"/>
                </a:solidFill>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dirty="0">
              <a:solidFill>
                <a:srgbClr val="000000"/>
              </a:solidFill>
              <a:latin typeface="Calibri" pitchFamily="34" charset="0"/>
              <a:cs typeface="Calibri" pitchFamily="34" charset="0"/>
            </a:endParaRPr>
          </a:p>
        </p:txBody>
      </p:sp>
      <p:sp>
        <p:nvSpPr>
          <p:cNvPr id="6153" name="Rectangle 17"/>
          <p:cNvSpPr>
            <a:spLocks noChangeArrowheads="1"/>
          </p:cNvSpPr>
          <p:nvPr/>
        </p:nvSpPr>
        <p:spPr bwMode="auto">
          <a:xfrm>
            <a:off x="76200" y="1905000"/>
            <a:ext cx="5410200" cy="1446550"/>
          </a:xfrm>
          <a:prstGeom prst="rect">
            <a:avLst/>
          </a:prstGeom>
          <a:noFill/>
          <a:ln w="9525">
            <a:noFill/>
            <a:miter lim="800000"/>
            <a:headEnd/>
            <a:tailEnd/>
          </a:ln>
        </p:spPr>
        <p:txBody>
          <a:bodyPr wrap="square">
            <a:spAutoFit/>
          </a:bodyPr>
          <a:lstStyle/>
          <a:p>
            <a:pPr eaLnBrk="0" fontAlgn="base" hangingPunct="0">
              <a:spcBef>
                <a:spcPct val="0"/>
              </a:spcBef>
              <a:spcAft>
                <a:spcPct val="0"/>
              </a:spcAft>
            </a:pPr>
            <a:r>
              <a:rPr lang="en-US" sz="1600" b="1" dirty="0">
                <a:solidFill>
                  <a:srgbClr val="3333CC"/>
                </a:solidFill>
                <a:latin typeface="Calibri" pitchFamily="34" charset="0"/>
                <a:cs typeface="Calibri" pitchFamily="34" charset="0"/>
              </a:rPr>
              <a:t>What happened?</a:t>
            </a:r>
          </a:p>
          <a:p>
            <a:pPr algn="just"/>
            <a:r>
              <a:rPr lang="en-US" sz="1200" dirty="0">
                <a:latin typeface="Calibri" pitchFamily="34" charset="0"/>
                <a:cs typeface="Calibri" pitchFamily="34" charset="0"/>
              </a:rPr>
              <a:t>Two contractor colleagues were travelling from </a:t>
            </a:r>
            <a:r>
              <a:rPr lang="en-US" sz="1200" dirty="0" err="1">
                <a:latin typeface="Calibri" pitchFamily="34" charset="0"/>
                <a:cs typeface="Calibri" pitchFamily="34" charset="0"/>
              </a:rPr>
              <a:t>Qarn</a:t>
            </a:r>
            <a:r>
              <a:rPr lang="en-US" sz="1200" dirty="0">
                <a:latin typeface="Calibri" pitchFamily="34" charset="0"/>
                <a:cs typeface="Calibri" pitchFamily="34" charset="0"/>
              </a:rPr>
              <a:t> Alam in a private vehicle on the Muscat Salalah highway. As they approached the junction for </a:t>
            </a:r>
            <a:r>
              <a:rPr lang="en-US" sz="1200" dirty="0" err="1">
                <a:latin typeface="Calibri" pitchFamily="34" charset="0"/>
                <a:cs typeface="Calibri" pitchFamily="34" charset="0"/>
              </a:rPr>
              <a:t>Ghaba</a:t>
            </a:r>
            <a:r>
              <a:rPr lang="en-US" sz="1200" dirty="0">
                <a:latin typeface="Calibri" pitchFamily="34" charset="0"/>
                <a:cs typeface="Calibri" pitchFamily="34" charset="0"/>
              </a:rPr>
              <a:t> north they collided with the rear of a trailer moving into the deceleration lane to turn left into the </a:t>
            </a:r>
            <a:r>
              <a:rPr lang="en-US" sz="1200" dirty="0" err="1">
                <a:latin typeface="Calibri" pitchFamily="34" charset="0"/>
                <a:cs typeface="Calibri" pitchFamily="34" charset="0"/>
              </a:rPr>
              <a:t>Ghaba</a:t>
            </a:r>
            <a:r>
              <a:rPr lang="en-US" sz="1200" dirty="0">
                <a:latin typeface="Calibri" pitchFamily="34" charset="0"/>
                <a:cs typeface="Calibri" pitchFamily="34" charset="0"/>
              </a:rPr>
              <a:t> rest area. Due to the severity of the collision, the passenger passed away at the scene and the driver suffered multiple fractures. Our thoughts are with the families of the deceased and injured.</a:t>
            </a:r>
            <a:endParaRPr lang="en-US" sz="1200" dirty="0">
              <a:solidFill>
                <a:srgbClr val="000000"/>
              </a:solidFill>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707886"/>
          </a:xfrm>
          <a:prstGeom prst="rect">
            <a:avLst/>
          </a:prstGeom>
          <a:noFill/>
          <a:ln w="9525">
            <a:noFill/>
            <a:miter lim="800000"/>
            <a:headEnd/>
            <a:tailEnd/>
          </a:ln>
        </p:spPr>
        <p:txBody>
          <a:bodyPr>
            <a:spAutoFit/>
          </a:bodyPr>
          <a:lstStyle/>
          <a:p>
            <a:pPr algn="ctr" eaLnBrk="0" fontAlgn="base" hangingPunct="0">
              <a:spcBef>
                <a:spcPct val="0"/>
              </a:spcBef>
              <a:spcAft>
                <a:spcPct val="0"/>
              </a:spcAft>
            </a:pPr>
            <a:r>
              <a:rPr lang="en-GB" sz="2400" b="1" dirty="0">
                <a:solidFill>
                  <a:srgbClr val="FFC000"/>
                </a:solidFill>
                <a:latin typeface="Calibri" pitchFamily="34" charset="0"/>
                <a:cs typeface="Calibri" pitchFamily="34" charset="0"/>
              </a:rPr>
              <a:t>PDO Incident First Alert </a:t>
            </a:r>
            <a:r>
              <a:rPr lang="en-GB" sz="1600" b="1" dirty="0">
                <a:solidFill>
                  <a:srgbClr val="FFFFFF"/>
                </a:solidFill>
                <a:latin typeface="Calibri" pitchFamily="34" charset="0"/>
                <a:cs typeface="Calibri" pitchFamily="34" charset="0"/>
              </a:rPr>
              <a:t>– </a:t>
            </a:r>
            <a:r>
              <a:rPr lang="en-US" sz="1600" b="1" dirty="0">
                <a:solidFill>
                  <a:srgbClr val="FFFFFF"/>
                </a:solidFill>
                <a:latin typeface="Calibri" pitchFamily="34" charset="0"/>
                <a:cs typeface="Calibri" pitchFamily="34" charset="0"/>
              </a:rPr>
              <a:t>(Private vehicle)</a:t>
            </a:r>
            <a:endParaRPr lang="en-GB" sz="1600" b="1" dirty="0">
              <a:solidFill>
                <a:srgbClr val="FFFFFF"/>
              </a:solidFill>
              <a:latin typeface="Calibri" pitchFamily="34" charset="0"/>
              <a:cs typeface="Calibri" pitchFamily="34" charset="0"/>
            </a:endParaRPr>
          </a:p>
          <a:p>
            <a:pPr algn="ctr" eaLnBrk="0" fontAlgn="base" hangingPunct="0">
              <a:spcBef>
                <a:spcPct val="0"/>
              </a:spcBef>
              <a:spcAft>
                <a:spcPct val="0"/>
              </a:spcAft>
            </a:pPr>
            <a:endParaRPr lang="en-US" sz="1600" b="1" dirty="0">
              <a:solidFill>
                <a:srgbClr val="FFFFFF"/>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983958239"/>
              </p:ext>
            </p:extLst>
          </p:nvPr>
        </p:nvGraphicFramePr>
        <p:xfrm>
          <a:off x="1447800" y="762000"/>
          <a:ext cx="7620000" cy="1153297"/>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310895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457200">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Fatal</a:t>
                      </a:r>
                      <a:r>
                        <a:rPr lang="en-US" sz="1400" b="0" kern="1200" baseline="0" dirty="0">
                          <a:solidFill>
                            <a:schemeClr val="dk1"/>
                          </a:solidFill>
                          <a:latin typeface="Calibri" pitchFamily="34" charset="0"/>
                          <a:ea typeface="+mn-ea"/>
                          <a:cs typeface="Calibri" pitchFamily="34" charset="0"/>
                        </a:rPr>
                        <a:t> Private </a:t>
                      </a:r>
                      <a:r>
                        <a:rPr lang="en-US" sz="1400" b="0" kern="1200" baseline="0">
                          <a:solidFill>
                            <a:schemeClr val="dk1"/>
                          </a:solidFill>
                          <a:latin typeface="Calibri" pitchFamily="34" charset="0"/>
                          <a:ea typeface="+mn-ea"/>
                          <a:cs typeface="Calibri" pitchFamily="34" charset="0"/>
                        </a:rPr>
                        <a:t>Commuting  </a:t>
                      </a:r>
                      <a:r>
                        <a:rPr lang="en-US" sz="1400" b="0" kern="1200">
                          <a:solidFill>
                            <a:schemeClr val="dk1"/>
                          </a:solidFill>
                          <a:latin typeface="Calibri" pitchFamily="34" charset="0"/>
                          <a:ea typeface="+mn-ea"/>
                          <a:cs typeface="Calibri" pitchFamily="34" charset="0"/>
                        </a:rPr>
                        <a:t>(#05</a:t>
                      </a:r>
                      <a:r>
                        <a:rPr lang="en-US" sz="1400" b="0" kern="1200" dirty="0">
                          <a:solidFill>
                            <a:schemeClr val="dk1"/>
                          </a:solidFill>
                          <a:latin typeface="Calibri" pitchFamily="34" charset="0"/>
                          <a:ea typeface="+mn-ea"/>
                          <a:cs typeface="Calibri" pitchFamily="34" charset="0"/>
                        </a:rPr>
                        <a:t>)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fontAlgn="ctr" latinLnBrk="0" hangingPunct="1"/>
                      <a:r>
                        <a:rPr lang="en-US" sz="1400" b="0" kern="1200" dirty="0">
                          <a:solidFill>
                            <a:schemeClr val="dk1"/>
                          </a:solidFill>
                          <a:latin typeface="Calibri" pitchFamily="34" charset="0"/>
                          <a:ea typeface="+mn-ea"/>
                          <a:cs typeface="Calibri" pitchFamily="34" charset="0"/>
                        </a:rPr>
                        <a:t> </a:t>
                      </a:r>
                      <a:r>
                        <a:rPr lang="en-US" sz="1400" b="0" kern="1200" dirty="0">
                          <a:solidFill>
                            <a:schemeClr val="tx1"/>
                          </a:solidFill>
                          <a:latin typeface="Calibri" pitchFamily="34" charset="0"/>
                          <a:ea typeface="+mn-ea"/>
                          <a:cs typeface="Calibri" pitchFamily="34" charset="0"/>
                        </a:rPr>
                        <a:t>1091860</a:t>
                      </a:r>
                    </a:p>
                  </a:txBody>
                  <a:tcPr marL="0" marR="0" marT="0" marB="0" anchor="ct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17/12/2015 (15:50hrs)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dirty="0" err="1">
                          <a:latin typeface="Calibri" pitchFamily="34" charset="0"/>
                          <a:cs typeface="Calibri" pitchFamily="34" charset="0"/>
                        </a:rPr>
                        <a:t>Ghaba</a:t>
                      </a:r>
                      <a:r>
                        <a:rPr lang="en-US" sz="1400" dirty="0">
                          <a:latin typeface="Calibri" pitchFamily="34" charset="0"/>
                          <a:cs typeface="Calibri" pitchFamily="34" charset="0"/>
                        </a:rPr>
                        <a:t> </a:t>
                      </a:r>
                      <a:r>
                        <a:rPr lang="en-US" sz="1400">
                          <a:latin typeface="Calibri" pitchFamily="34" charset="0"/>
                          <a:cs typeface="Calibri" pitchFamily="34" charset="0"/>
                        </a:rPr>
                        <a:t>north junction </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609600" y="3733800"/>
            <a:ext cx="4343400" cy="307777"/>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342900" indent="-342900" eaLnBrk="0" fontAlgn="base" hangingPunct="0">
              <a:spcBef>
                <a:spcPct val="0"/>
              </a:spcBef>
              <a:spcAft>
                <a:spcPct val="0"/>
              </a:spcAft>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4102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eaLnBrk="0" fontAlgn="base" hangingPunct="0">
              <a:spcBef>
                <a:spcPct val="0"/>
              </a:spcBef>
              <a:spcAft>
                <a:spcPct val="0"/>
              </a:spcAft>
              <a:defRPr/>
            </a:pPr>
            <a:endParaRPr lang="en-US" sz="2400" dirty="0">
              <a:solidFill>
                <a:srgbClr val="000000"/>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eaLnBrk="0" fontAlgn="base" hangingPunct="0">
              <a:spcBef>
                <a:spcPct val="0"/>
              </a:spcBef>
              <a:spcAft>
                <a:spcPct val="0"/>
              </a:spcAft>
            </a:pPr>
            <a:r>
              <a:rPr lang="en-US" sz="1000" b="1" dirty="0">
                <a:solidFill>
                  <a:srgbClr val="000000"/>
                </a:solidFill>
                <a:latin typeface="Calibri" pitchFamily="34" charset="0"/>
                <a:cs typeface="Calibri" pitchFamily="34" charset="0"/>
              </a:rPr>
              <a:t>Please disseminate this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23" name="Picture 22" descr="sad.png"/>
          <p:cNvPicPr>
            <a:picLocks noChangeAspect="1"/>
          </p:cNvPicPr>
          <p:nvPr/>
        </p:nvPicPr>
        <p:blipFill>
          <a:blip r:embed="rId4" cstate="print"/>
          <a:stretch>
            <a:fillRect/>
          </a:stretch>
        </p:blipFill>
        <p:spPr>
          <a:xfrm>
            <a:off x="5638800" y="4419600"/>
            <a:ext cx="924819" cy="2209800"/>
          </a:xfrm>
          <a:prstGeom prst="rect">
            <a:avLst/>
          </a:prstGeom>
        </p:spPr>
      </p:pic>
      <p:sp>
        <p:nvSpPr>
          <p:cNvPr id="6181" name="Rounded Rectangular Callout 20"/>
          <p:cNvSpPr>
            <a:spLocks noChangeArrowheads="1"/>
          </p:cNvSpPr>
          <p:nvPr/>
        </p:nvSpPr>
        <p:spPr bwMode="auto">
          <a:xfrm>
            <a:off x="381000" y="4114800"/>
            <a:ext cx="4724400" cy="1066800"/>
          </a:xfrm>
          <a:prstGeom prst="wedgeRoundRectCallout">
            <a:avLst>
              <a:gd name="adj1" fmla="val 69192"/>
              <a:gd name="adj2" fmla="val 34878"/>
              <a:gd name="adj3" fmla="val 16667"/>
            </a:avLst>
          </a:prstGeom>
          <a:solidFill>
            <a:srgbClr val="FFC000">
              <a:alpha val="59999"/>
            </a:srgbClr>
          </a:solidFill>
          <a:ln w="9525" algn="ctr">
            <a:solidFill>
              <a:schemeClr val="tx1"/>
            </a:solidFill>
            <a:round/>
            <a:headEnd/>
            <a:tailEnd/>
          </a:ln>
        </p:spPr>
        <p:txBody>
          <a:bodyPr/>
          <a:lstStyle/>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Do you need to risk commuting using your private vehicle?</a:t>
            </a:r>
          </a:p>
          <a:p>
            <a:pPr marL="342900" indent="-342900" eaLnBrk="0" fontAlgn="base" hangingPunct="0">
              <a:spcBef>
                <a:spcPct val="0"/>
              </a:spcBef>
              <a:spcAft>
                <a:spcPct val="0"/>
              </a:spcAft>
              <a:buFont typeface="Arial" charset="0"/>
              <a:buAutoNum type="arabicPeriod"/>
            </a:pPr>
            <a:r>
              <a:rPr lang="en-US" sz="1100" dirty="0">
                <a:latin typeface="Calibri" pitchFamily="34" charset="0"/>
                <a:cs typeface="Calibri" pitchFamily="34" charset="0"/>
              </a:rPr>
              <a:t>Do you take passengers with you?</a:t>
            </a:r>
          </a:p>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Do you break the speed-limit when you drive your own private vehicle?</a:t>
            </a:r>
          </a:p>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Do you and your passengers always </a:t>
            </a:r>
            <a:r>
              <a:rPr lang="en-US" sz="1100">
                <a:solidFill>
                  <a:srgbClr val="000000"/>
                </a:solidFill>
                <a:latin typeface="Calibri" pitchFamily="34" charset="0"/>
                <a:cs typeface="Calibri" pitchFamily="34" charset="0"/>
              </a:rPr>
              <a:t>wear seatbelts? </a:t>
            </a:r>
            <a:endParaRPr lang="en-US" sz="1100" dirty="0">
              <a:solidFill>
                <a:srgbClr val="FF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US"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pPr>
            <a:endParaRPr lang="en-US"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US"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pPr>
            <a:endParaRPr lang="en-GB"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GB" sz="14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GB" sz="1400" dirty="0">
              <a:solidFill>
                <a:srgbClr val="000000"/>
              </a:solidFill>
              <a:latin typeface="Calibri" pitchFamily="34" charset="0"/>
              <a:cs typeface="Calibri" pitchFamily="34" charset="0"/>
            </a:endParaRPr>
          </a:p>
        </p:txBody>
      </p:sp>
      <p:pic>
        <p:nvPicPr>
          <p:cNvPr id="19" name="Picture 18" descr="sad.png"/>
          <p:cNvPicPr>
            <a:picLocks noChangeAspect="1"/>
          </p:cNvPicPr>
          <p:nvPr/>
        </p:nvPicPr>
        <p:blipFill>
          <a:blip r:embed="rId4" cstate="print"/>
          <a:stretch>
            <a:fillRect/>
          </a:stretch>
        </p:blipFill>
        <p:spPr>
          <a:xfrm>
            <a:off x="457200" y="762000"/>
            <a:ext cx="478355" cy="1143000"/>
          </a:xfrm>
          <a:prstGeom prst="rect">
            <a:avLst/>
          </a:prstGeom>
        </p:spPr>
      </p:pic>
      <p:pic>
        <p:nvPicPr>
          <p:cNvPr id="22" name="Picture 21" descr="C:\Users\stsuser\Desktop\MVI 023_17.12.2015_STST Qarn Alam\New photos\IMG_4832.JPG"/>
          <p:cNvPicPr/>
          <p:nvPr/>
        </p:nvPicPr>
        <p:blipFill>
          <a:blip r:embed="rId5" cstate="email"/>
          <a:srcRect/>
          <a:stretch>
            <a:fillRect/>
          </a:stretch>
        </p:blipFill>
        <p:spPr bwMode="auto">
          <a:xfrm>
            <a:off x="5638800" y="2209801"/>
            <a:ext cx="3319373" cy="2133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91607</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CD6514-AFD2-496C-BFF2-9CA7E8BB8372}">
  <ds:schemaRefs>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9d51eac6-a7d5-47f5-a119-63d146adb134"/>
    <ds:schemaRef ds:uri="4880e4f8-4b7d-4bdd-91e3-e10d47036eca"/>
    <ds:schemaRef ds:uri="http://schemas.microsoft.com/sharepoint/v3/fields"/>
    <ds:schemaRef ds:uri="http://purl.org/dc/dcmitype/"/>
    <ds:schemaRef ds:uri="4880E4F8-4B7D-4BDD-91E3-E10D47036ECA"/>
    <ds:schemaRef ds:uri="http://schemas.microsoft.com/sharepoint/v3"/>
    <ds:schemaRef ds:uri="http://www.w3.org/XML/1998/namespace"/>
  </ds:schemaRefs>
</ds:datastoreItem>
</file>

<file path=customXml/itemProps2.xml><?xml version="1.0" encoding="utf-8"?>
<ds:datastoreItem xmlns:ds="http://schemas.openxmlformats.org/officeDocument/2006/customXml" ds:itemID="{B620F4DD-1C34-498D-99DF-891BBB9598DC}">
  <ds:schemaRefs>
    <ds:schemaRef ds:uri="http://schemas.microsoft.com/sharepoint/v3/contenttype/forms"/>
  </ds:schemaRefs>
</ds:datastoreItem>
</file>

<file path=customXml/itemProps3.xml><?xml version="1.0" encoding="utf-8"?>
<ds:datastoreItem xmlns:ds="http://schemas.openxmlformats.org/officeDocument/2006/customXml" ds:itemID="{0A7B7447-68F9-4E38-8F32-0B6E10956133}"/>
</file>

<file path=docProps/app.xml><?xml version="1.0" encoding="utf-8"?>
<Properties xmlns="http://schemas.openxmlformats.org/officeDocument/2006/extended-properties" xmlns:vt="http://schemas.openxmlformats.org/officeDocument/2006/docPropsVTypes">
  <Template/>
  <TotalTime>893</TotalTime>
  <Words>198</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mu57720</dc:creator>
  <cp:lastModifiedBy>Konduru, Raju IDI63X</cp:lastModifiedBy>
  <cp:revision>90</cp:revision>
  <dcterms:created xsi:type="dcterms:W3CDTF">2015-05-19T11:51:25Z</dcterms:created>
  <dcterms:modified xsi:type="dcterms:W3CDTF">2024-04-21T10:44:14Z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