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9" r:id="rId5"/>
    <p:sldId id="272" r:id="rId6"/>
    <p:sldId id="271" r:id="rId7"/>
    <p:sldId id="273" r:id="rId8"/>
  </p:sldIdLst>
  <p:sldSz cx="9144000" cy="6858000" type="screen4x3"/>
  <p:notesSz cx="667067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93" autoAdjust="0"/>
  </p:normalViewPr>
  <p:slideViewPr>
    <p:cSldViewPr>
      <p:cViewPr>
        <p:scale>
          <a:sx n="110" d="100"/>
          <a:sy n="110" d="100"/>
        </p:scale>
        <p:origin x="-160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B6A2-EEBA-444A-A42E-FA0BB01F6CD8}" type="datetimeFigureOut">
              <a:rPr lang="en-US" smtClean="0"/>
              <a:pPr/>
              <a:t>10/05/2017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A1DB6-5501-4383-BCC9-4E25F4E6C8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C:\Ruchi\Ruchi\PDO\2012\Corporate Identity\PDO ppt 4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95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B6A2-EEBA-444A-A42E-FA0BB01F6CD8}" type="datetimeFigureOut">
              <a:rPr lang="en-US" smtClean="0"/>
              <a:pPr/>
              <a:t>10/05/2017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A1DB6-5501-4383-BCC9-4E25F4E6C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5B6A2-EEBA-444A-A42E-FA0BB01F6CD8}" type="datetimeFigureOut">
              <a:rPr lang="en-US" smtClean="0"/>
              <a:pPr/>
              <a:t>10/05/2017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A1DB6-5501-4383-BCC9-4E25F4E6C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143000"/>
            <a:ext cx="4981575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0"/>
            <a:ext cx="3276600" cy="838200"/>
          </a:xfrm>
        </p:spPr>
        <p:txBody>
          <a:bodyPr>
            <a:noAutofit/>
          </a:bodyPr>
          <a:lstStyle/>
          <a:p>
            <a:pPr algn="r"/>
            <a:r>
              <a:rPr lang="en-GB" sz="2400" b="1" dirty="0" smtClean="0">
                <a:solidFill>
                  <a:srgbClr val="C00000"/>
                </a:solidFill>
              </a:rPr>
              <a:t>Know To Read Your Tyre</a:t>
            </a:r>
            <a:br>
              <a:rPr lang="en-GB" sz="2400" b="1" dirty="0" smtClean="0">
                <a:solidFill>
                  <a:srgbClr val="C00000"/>
                </a:solidFill>
              </a:rPr>
            </a:br>
            <a:r>
              <a:rPr lang="en-GB" sz="1800" b="1" dirty="0" smtClean="0">
                <a:solidFill>
                  <a:srgbClr val="0070C0"/>
                </a:solidFill>
              </a:rPr>
              <a:t>Pocket Guide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283458"/>
            <a:ext cx="2438400" cy="630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 smtClean="0"/>
              <a:t>65%</a:t>
            </a:r>
          </a:p>
          <a:p>
            <a:r>
              <a:rPr lang="en-US" sz="1050" b="1" dirty="0" smtClean="0"/>
              <a:t>Height of the </a:t>
            </a:r>
            <a:r>
              <a:rPr lang="en-US" sz="1050" b="1" dirty="0" err="1" smtClean="0"/>
              <a:t>tyre</a:t>
            </a:r>
            <a:r>
              <a:rPr lang="en-US" sz="1050" b="1" dirty="0" smtClean="0"/>
              <a:t> sidewall as the percentage of the nominal section width</a:t>
            </a:r>
            <a:endParaRPr lang="en-US" sz="1050" b="1" dirty="0"/>
          </a:p>
        </p:txBody>
      </p:sp>
      <p:pic>
        <p:nvPicPr>
          <p:cNvPr id="12" name="Picture 3" descr="C:\Users\MU61271\Desktop\Tyre Safety - How to Read\Tyre 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05276" y="533400"/>
            <a:ext cx="619123" cy="60383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pic>
        <p:nvPicPr>
          <p:cNvPr id="13" name="Picture 4" descr="C:\Users\MU61271\Desktop\Tyre Safety - How to Read\Tyre 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2209800"/>
            <a:ext cx="685800" cy="1028700"/>
          </a:xfrm>
          <a:prstGeom prst="rect">
            <a:avLst/>
          </a:prstGeom>
          <a:noFill/>
          <a:ln w="25400">
            <a:solidFill>
              <a:srgbClr val="7030A0"/>
            </a:solidFill>
          </a:ln>
        </p:spPr>
      </p:pic>
      <p:pic>
        <p:nvPicPr>
          <p:cNvPr id="14" name="Picture 5" descr="C:\Users\MU61271\Desktop\Tyre Safety - How to Read\Tyre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8125" y="933450"/>
            <a:ext cx="676275" cy="742950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</a:ln>
        </p:spPr>
      </p:pic>
      <p:sp>
        <p:nvSpPr>
          <p:cNvPr id="15" name="Rectangle 14"/>
          <p:cNvSpPr/>
          <p:nvPr/>
        </p:nvSpPr>
        <p:spPr>
          <a:xfrm>
            <a:off x="4114800" y="1457325"/>
            <a:ext cx="381000" cy="381000"/>
          </a:xfrm>
          <a:prstGeom prst="rect">
            <a:avLst/>
          </a:prstGeom>
          <a:solidFill>
            <a:schemeClr val="accent1">
              <a:alpha val="3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12" idx="2"/>
            <a:endCxn id="15" idx="0"/>
          </p:cNvCxnSpPr>
          <p:nvPr/>
        </p:nvCxnSpPr>
        <p:spPr>
          <a:xfrm flipH="1">
            <a:off x="4305300" y="1137238"/>
            <a:ext cx="109538" cy="32008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7" idx="3"/>
            <a:endCxn id="19" idx="0"/>
          </p:cNvCxnSpPr>
          <p:nvPr/>
        </p:nvCxnSpPr>
        <p:spPr>
          <a:xfrm>
            <a:off x="2667000" y="598929"/>
            <a:ext cx="805205" cy="813105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 rot="20152465">
            <a:off x="3368987" y="1386641"/>
            <a:ext cx="444085" cy="581425"/>
          </a:xfrm>
          <a:prstGeom prst="rect">
            <a:avLst/>
          </a:prstGeom>
          <a:solidFill>
            <a:schemeClr val="accent1">
              <a:alpha val="3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rot="19137128">
            <a:off x="2815020" y="1735266"/>
            <a:ext cx="580630" cy="546622"/>
          </a:xfrm>
          <a:prstGeom prst="rect">
            <a:avLst/>
          </a:prstGeom>
          <a:solidFill>
            <a:schemeClr val="accent1">
              <a:alpha val="3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stCxn id="60" idx="3"/>
            <a:endCxn id="20" idx="0"/>
          </p:cNvCxnSpPr>
          <p:nvPr/>
        </p:nvCxnSpPr>
        <p:spPr>
          <a:xfrm flipV="1">
            <a:off x="2209800" y="1802456"/>
            <a:ext cx="716055" cy="165588"/>
          </a:xfrm>
          <a:prstGeom prst="line">
            <a:avLst/>
          </a:prstGeom>
          <a:ln w="254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 rot="1364285">
            <a:off x="4645938" y="1588436"/>
            <a:ext cx="398923" cy="325776"/>
          </a:xfrm>
          <a:prstGeom prst="rect">
            <a:avLst/>
          </a:prstGeom>
          <a:solidFill>
            <a:schemeClr val="lt1">
              <a:alpha val="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100" idx="0"/>
            <a:endCxn id="23" idx="2"/>
          </p:cNvCxnSpPr>
          <p:nvPr/>
        </p:nvCxnSpPr>
        <p:spPr>
          <a:xfrm flipV="1">
            <a:off x="4419600" y="1901553"/>
            <a:ext cx="362841" cy="613047"/>
          </a:xfrm>
          <a:prstGeom prst="line">
            <a:avLst/>
          </a:prstGeom>
          <a:ln w="254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hord 28"/>
          <p:cNvSpPr/>
          <p:nvPr/>
        </p:nvSpPr>
        <p:spPr>
          <a:xfrm rot="3352131">
            <a:off x="2905954" y="2159919"/>
            <a:ext cx="725081" cy="1247525"/>
          </a:xfrm>
          <a:prstGeom prst="chord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c 35"/>
          <p:cNvSpPr/>
          <p:nvPr/>
        </p:nvSpPr>
        <p:spPr>
          <a:xfrm rot="10800000">
            <a:off x="2286000" y="3429000"/>
            <a:ext cx="1676400" cy="1524000"/>
          </a:xfrm>
          <a:prstGeom prst="arc">
            <a:avLst>
              <a:gd name="adj1" fmla="val 16886775"/>
              <a:gd name="adj2" fmla="val 189645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c 37"/>
          <p:cNvSpPr/>
          <p:nvPr/>
        </p:nvSpPr>
        <p:spPr>
          <a:xfrm rot="9207192">
            <a:off x="2871741" y="4087851"/>
            <a:ext cx="2422048" cy="1226776"/>
          </a:xfrm>
          <a:prstGeom prst="arc">
            <a:avLst>
              <a:gd name="adj1" fmla="val 19052447"/>
              <a:gd name="adj2" fmla="val 835392"/>
            </a:avLst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Arc 40"/>
          <p:cNvSpPr/>
          <p:nvPr/>
        </p:nvSpPr>
        <p:spPr>
          <a:xfrm rot="3809155">
            <a:off x="2545261" y="1631607"/>
            <a:ext cx="3939454" cy="4051988"/>
          </a:xfrm>
          <a:prstGeom prst="arc">
            <a:avLst>
              <a:gd name="adj1" fmla="val 16115676"/>
              <a:gd name="adj2" fmla="val 28866"/>
            </a:avLst>
          </a:prstGeom>
          <a:ln w="25400">
            <a:solidFill>
              <a:srgbClr val="00B05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0" name="Picture 10" descr="C:\Users\MU61271\Desktop\Tyre Read Related\Ag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3957947">
            <a:off x="5425924" y="2967248"/>
            <a:ext cx="374585" cy="249723"/>
          </a:xfrm>
          <a:prstGeom prst="rect">
            <a:avLst/>
          </a:prstGeom>
          <a:noFill/>
        </p:spPr>
      </p:pic>
      <p:sp>
        <p:nvSpPr>
          <p:cNvPr id="52" name="Rectangle 51"/>
          <p:cNvSpPr/>
          <p:nvPr/>
        </p:nvSpPr>
        <p:spPr>
          <a:xfrm rot="3931703">
            <a:off x="5439777" y="2933496"/>
            <a:ext cx="426784" cy="273584"/>
          </a:xfrm>
          <a:prstGeom prst="rect">
            <a:avLst/>
          </a:prstGeom>
          <a:solidFill>
            <a:schemeClr val="accent1">
              <a:alpha val="3000"/>
            </a:schemeClr>
          </a:solidFill>
          <a:ln w="349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>
            <a:stCxn id="87" idx="3"/>
            <a:endCxn id="52" idx="2"/>
          </p:cNvCxnSpPr>
          <p:nvPr/>
        </p:nvCxnSpPr>
        <p:spPr>
          <a:xfrm flipV="1">
            <a:off x="5029200" y="3126953"/>
            <a:ext cx="499465" cy="96079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9" name="Arc 88"/>
          <p:cNvSpPr/>
          <p:nvPr/>
        </p:nvSpPr>
        <p:spPr>
          <a:xfrm rot="10414927" flipH="1" flipV="1">
            <a:off x="5000763" y="1954565"/>
            <a:ext cx="1066800" cy="914400"/>
          </a:xfrm>
          <a:prstGeom prst="arc">
            <a:avLst>
              <a:gd name="adj1" fmla="val 16595364"/>
              <a:gd name="adj2" fmla="val 744426"/>
            </a:avLst>
          </a:prstGeom>
          <a:ln w="254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7" name="Table 176"/>
          <p:cNvGraphicFramePr>
            <a:graphicFrameLocks noGrp="1"/>
          </p:cNvGraphicFramePr>
          <p:nvPr/>
        </p:nvGraphicFramePr>
        <p:xfrm>
          <a:off x="6096000" y="1447800"/>
          <a:ext cx="2895600" cy="457200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289560"/>
                <a:gridCol w="289560"/>
                <a:gridCol w="289560"/>
                <a:gridCol w="289560"/>
                <a:gridCol w="289560"/>
                <a:gridCol w="289560"/>
                <a:gridCol w="289560"/>
                <a:gridCol w="289560"/>
                <a:gridCol w="289560"/>
                <a:gridCol w="289560"/>
              </a:tblGrid>
              <a:tr h="15404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50" b="1" u="none" strike="noStrike" dirty="0" smtClean="0"/>
                        <a:t>M</a:t>
                      </a:r>
                      <a:endParaRPr lang="en-US" sz="9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50" b="1" u="none" strike="noStrike" dirty="0"/>
                        <a:t>N</a:t>
                      </a:r>
                      <a:endParaRPr lang="en-US" sz="9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50" b="1" u="none" strike="noStrike" dirty="0"/>
                        <a:t>P</a:t>
                      </a:r>
                      <a:endParaRPr lang="en-US" sz="9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50" b="1" u="none" strike="noStrike" dirty="0"/>
                        <a:t>Q</a:t>
                      </a:r>
                      <a:endParaRPr lang="en-US" sz="9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50" b="1" u="none" strike="noStrike" dirty="0"/>
                        <a:t>R</a:t>
                      </a:r>
                      <a:endParaRPr lang="en-US" sz="9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50" b="1" u="none" strike="noStrike" dirty="0"/>
                        <a:t>S</a:t>
                      </a:r>
                      <a:endParaRPr lang="en-US" sz="9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50" b="1" u="none" strike="noStrike" dirty="0"/>
                        <a:t>T</a:t>
                      </a:r>
                      <a:endParaRPr lang="en-US" sz="9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50" b="1" u="none" strike="noStrike" dirty="0"/>
                        <a:t>U</a:t>
                      </a:r>
                      <a:endParaRPr lang="en-US" sz="9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50" b="1" u="none" strike="noStrike" dirty="0">
                          <a:solidFill>
                            <a:schemeClr val="tx2"/>
                          </a:solidFill>
                        </a:rPr>
                        <a:t>H</a:t>
                      </a:r>
                      <a:endParaRPr lang="en-US" sz="950" b="1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50" b="1" u="none" strike="noStrike" dirty="0"/>
                        <a:t>V</a:t>
                      </a:r>
                      <a:endParaRPr lang="en-US" sz="9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</a:tr>
              <a:tr h="30315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50" b="1" u="none" strike="noStrike" dirty="0"/>
                        <a:t>130</a:t>
                      </a:r>
                      <a:endParaRPr lang="en-US" sz="9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50" b="1" u="none" strike="noStrike" dirty="0"/>
                        <a:t>140</a:t>
                      </a:r>
                      <a:endParaRPr lang="en-US" sz="9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50" b="1" u="none" strike="noStrike"/>
                        <a:t>150</a:t>
                      </a:r>
                      <a:endParaRPr lang="en-US" sz="95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50" b="1" u="none" strike="noStrike" dirty="0"/>
                        <a:t>160</a:t>
                      </a:r>
                      <a:endParaRPr lang="en-US" sz="9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50" b="1" u="none" strike="noStrike" dirty="0"/>
                        <a:t>170</a:t>
                      </a:r>
                      <a:endParaRPr lang="en-US" sz="9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50" b="1" u="none" strike="noStrike" dirty="0"/>
                        <a:t>180</a:t>
                      </a:r>
                      <a:endParaRPr lang="en-US" sz="9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50" b="1" u="none" strike="noStrike" dirty="0"/>
                        <a:t>190</a:t>
                      </a:r>
                      <a:endParaRPr lang="en-US" sz="9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50" b="1" u="none" strike="noStrike" dirty="0"/>
                        <a:t>200</a:t>
                      </a:r>
                      <a:endParaRPr lang="en-US" sz="9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50" b="1" u="none" strike="noStrike" dirty="0">
                          <a:solidFill>
                            <a:schemeClr val="tx2"/>
                          </a:solidFill>
                        </a:rPr>
                        <a:t>210</a:t>
                      </a:r>
                      <a:endParaRPr lang="en-US" sz="950" b="1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50" b="1" u="none" strike="noStrike" dirty="0"/>
                        <a:t>240</a:t>
                      </a:r>
                      <a:endParaRPr lang="en-US" sz="9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</a:tr>
            </a:tbl>
          </a:graphicData>
        </a:graphic>
      </p:graphicFrame>
      <p:pic>
        <p:nvPicPr>
          <p:cNvPr id="1026" name="Picture 2" descr="C:\Users\MU61271\Desktop\Tyre Read Related\Lbs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6410930">
            <a:off x="2701456" y="3442627"/>
            <a:ext cx="504249" cy="161545"/>
          </a:xfrm>
          <a:prstGeom prst="rect">
            <a:avLst/>
          </a:prstGeom>
          <a:noFill/>
        </p:spPr>
      </p:pic>
      <p:cxnSp>
        <p:nvCxnSpPr>
          <p:cNvPr id="146" name="Straight Arrow Connector 145"/>
          <p:cNvCxnSpPr>
            <a:stCxn id="109" idx="2"/>
          </p:cNvCxnSpPr>
          <p:nvPr/>
        </p:nvCxnSpPr>
        <p:spPr>
          <a:xfrm>
            <a:off x="3581400" y="735687"/>
            <a:ext cx="381000" cy="8645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stCxn id="65" idx="3"/>
          </p:cNvCxnSpPr>
          <p:nvPr/>
        </p:nvCxnSpPr>
        <p:spPr>
          <a:xfrm flipV="1">
            <a:off x="1828800" y="2362201"/>
            <a:ext cx="914400" cy="2769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>
            <a:stCxn id="69" idx="0"/>
          </p:cNvCxnSpPr>
          <p:nvPr/>
        </p:nvCxnSpPr>
        <p:spPr>
          <a:xfrm flipV="1">
            <a:off x="1028700" y="3505200"/>
            <a:ext cx="1181100" cy="5334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168"/>
          <p:cNvCxnSpPr>
            <a:stCxn id="81" idx="0"/>
          </p:cNvCxnSpPr>
          <p:nvPr/>
        </p:nvCxnSpPr>
        <p:spPr>
          <a:xfrm flipV="1">
            <a:off x="5981700" y="4953000"/>
            <a:ext cx="38100" cy="10668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1" name="Rectangle 180"/>
          <p:cNvSpPr/>
          <p:nvPr/>
        </p:nvSpPr>
        <p:spPr>
          <a:xfrm>
            <a:off x="76200" y="76200"/>
            <a:ext cx="8991600" cy="6705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228600" y="1752600"/>
            <a:ext cx="1981200" cy="43088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/>
              <a:t>215 millimeters </a:t>
            </a:r>
          </a:p>
          <a:p>
            <a:r>
              <a:rPr lang="en-US" sz="1000" b="1" dirty="0" smtClean="0"/>
              <a:t>Nominal section width of the tyre </a:t>
            </a:r>
            <a:endParaRPr lang="en-US" sz="10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1066800" y="2362200"/>
            <a:ext cx="762000" cy="55399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/>
              <a:t>P - Passenger Tyre</a:t>
            </a:r>
            <a:endParaRPr lang="en-US" sz="10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228600" y="4038600"/>
            <a:ext cx="1600200" cy="553998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/>
              <a:t>Tyre Name (Tiger, Taurus, Fuzion, Firestone, Geolander, etc.)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28600" y="4876800"/>
            <a:ext cx="1905000" cy="70788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/>
              <a:t>Temperature grades</a:t>
            </a:r>
            <a:r>
              <a:rPr lang="en-US" sz="1000" dirty="0" smtClean="0"/>
              <a:t> represent a tyre's resistance to heat, </a:t>
            </a:r>
            <a:r>
              <a:rPr lang="en-US" sz="1000" b="1" dirty="0" smtClean="0"/>
              <a:t>with A representing the best resistance to heat buildup and C the least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28600" y="6019800"/>
            <a:ext cx="3276600" cy="553998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/>
              <a:t>Traction grades</a:t>
            </a:r>
            <a:r>
              <a:rPr lang="en-US" sz="1000" dirty="0" smtClean="0"/>
              <a:t> represent the tyre's ability to stop on wet pavement . "AA" may have relatively better traction performance than a tyre graded lower (“A”, “B” or “C”)</a:t>
            </a:r>
            <a:endParaRPr lang="en-US" sz="1000" b="1" dirty="0" smtClean="0"/>
          </a:p>
        </p:txBody>
      </p:sp>
      <p:sp>
        <p:nvSpPr>
          <p:cNvPr id="79" name="TextBox 78"/>
          <p:cNvSpPr txBox="1"/>
          <p:nvPr/>
        </p:nvSpPr>
        <p:spPr>
          <a:xfrm>
            <a:off x="3429000" y="3103602"/>
            <a:ext cx="1143000" cy="553998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/>
              <a:t>35 PSI - Maximum permissible inflation pressure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953000" y="6019800"/>
            <a:ext cx="2057400" cy="400110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/>
              <a:t>Tyre Manufacturer (Bridgestone, Michelin, Dunlop, Yokohama, etc.)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657600" y="3733800"/>
            <a:ext cx="1371600" cy="707886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/>
              <a:t>Tyre Age (Manufacturing Date)</a:t>
            </a:r>
          </a:p>
          <a:p>
            <a:r>
              <a:rPr lang="en-US" sz="1000" b="1" dirty="0" smtClean="0"/>
              <a:t>Week made = 16</a:t>
            </a:r>
          </a:p>
          <a:p>
            <a:r>
              <a:rPr lang="en-US" sz="1000" b="1" dirty="0" smtClean="0"/>
              <a:t>Year made = 2012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934200" y="2590800"/>
            <a:ext cx="1981200" cy="861774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/>
              <a:t>Type of terrain</a:t>
            </a:r>
          </a:p>
          <a:p>
            <a:pPr>
              <a:buFontTx/>
              <a:buChar char="-"/>
            </a:pPr>
            <a:r>
              <a:rPr lang="en-US" sz="1000" b="1" dirty="0" smtClean="0"/>
              <a:t>M+S = Mud and Snow </a:t>
            </a:r>
          </a:p>
          <a:p>
            <a:pPr>
              <a:buFontTx/>
              <a:buChar char="-"/>
            </a:pPr>
            <a:r>
              <a:rPr lang="en-US" sz="1000" b="1" dirty="0" smtClean="0"/>
              <a:t>A/T = All-Terrain (mixed graded and blacktop)</a:t>
            </a:r>
          </a:p>
          <a:p>
            <a:pPr>
              <a:buFontTx/>
              <a:buChar char="-"/>
            </a:pPr>
            <a:r>
              <a:rPr lang="en-US" sz="1000" b="1" dirty="0" smtClean="0"/>
              <a:t>H/T = Highway (blacktop roads)</a:t>
            </a:r>
          </a:p>
        </p:txBody>
      </p:sp>
      <p:graphicFrame>
        <p:nvGraphicFramePr>
          <p:cNvPr id="95" name="Table 94"/>
          <p:cNvGraphicFramePr>
            <a:graphicFrameLocks noGrp="1"/>
          </p:cNvGraphicFramePr>
          <p:nvPr/>
        </p:nvGraphicFramePr>
        <p:xfrm>
          <a:off x="7239000" y="4077632"/>
          <a:ext cx="1581140" cy="241441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790570"/>
                <a:gridCol w="790570"/>
              </a:tblGrid>
              <a:tr h="29715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1" u="none" strike="noStrike" dirty="0"/>
                        <a:t>Load index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b="1" u="none" strike="noStrike" dirty="0"/>
                        <a:t>Load in Kg per tyre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/>
                </a:tc>
              </a:tr>
              <a:tr h="1519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88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560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519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89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580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519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90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600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519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91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615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519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92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630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519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/>
                        <a:t>93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650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519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/>
                        <a:t>94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670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809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u="none" strike="noStrike" dirty="0">
                          <a:solidFill>
                            <a:schemeClr val="tx2"/>
                          </a:solidFill>
                        </a:rPr>
                        <a:t>95</a:t>
                      </a:r>
                      <a:endParaRPr lang="en-US" sz="1200" b="1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u="none" strike="noStrike" dirty="0">
                          <a:solidFill>
                            <a:schemeClr val="tx2"/>
                          </a:solidFill>
                        </a:rPr>
                        <a:t>690</a:t>
                      </a:r>
                      <a:endParaRPr lang="en-US" sz="1200" b="1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519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/>
                        <a:t>96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710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519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/>
                        <a:t>97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730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519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/>
                        <a:t>98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750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519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/>
                        <a:t>99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775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519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/>
                        <a:t>100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800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</a:tbl>
          </a:graphicData>
        </a:graphic>
      </p:graphicFrame>
      <p:sp>
        <p:nvSpPr>
          <p:cNvPr id="96" name="TextBox 95"/>
          <p:cNvSpPr txBox="1"/>
          <p:nvPr/>
        </p:nvSpPr>
        <p:spPr>
          <a:xfrm>
            <a:off x="6172200" y="863025"/>
            <a:ext cx="2819400" cy="584775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/>
              <a:t>H = 210 Km/h</a:t>
            </a:r>
          </a:p>
          <a:p>
            <a:r>
              <a:rPr lang="en-US" sz="1000" b="1" dirty="0" smtClean="0"/>
              <a:t>Speed Symbol indicates the maximum speed for the tyre at the full load </a:t>
            </a:r>
            <a:endParaRPr lang="en-US" sz="1000" b="1" dirty="0"/>
          </a:p>
        </p:txBody>
      </p:sp>
      <p:cxnSp>
        <p:nvCxnSpPr>
          <p:cNvPr id="97" name="Straight Arrow Connector 96"/>
          <p:cNvCxnSpPr>
            <a:stCxn id="96" idx="1"/>
          </p:cNvCxnSpPr>
          <p:nvPr/>
        </p:nvCxnSpPr>
        <p:spPr>
          <a:xfrm flipH="1">
            <a:off x="5334000" y="1155413"/>
            <a:ext cx="838200" cy="597187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3962400" y="2514600"/>
            <a:ext cx="914400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/>
              <a:t>95 = 690 Kg Load Index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724400" y="533400"/>
            <a:ext cx="1371600" cy="58477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/>
              <a:t>15 inches</a:t>
            </a:r>
          </a:p>
          <a:p>
            <a:r>
              <a:rPr lang="en-US" sz="1000" b="1" dirty="0" smtClean="0"/>
              <a:t>Diameter of the tyre’s inner rim in inches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3124200" y="304800"/>
            <a:ext cx="914400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/>
              <a:t>R </a:t>
            </a:r>
            <a:r>
              <a:rPr lang="en-US" sz="1000" b="1" dirty="0" smtClean="0"/>
              <a:t>- Radial Construction</a:t>
            </a:r>
          </a:p>
        </p:txBody>
      </p:sp>
      <p:cxnSp>
        <p:nvCxnSpPr>
          <p:cNvPr id="51" name="Straight Arrow Connector 50"/>
          <p:cNvCxnSpPr>
            <a:stCxn id="79" idx="0"/>
            <a:endCxn id="29" idx="2"/>
          </p:cNvCxnSpPr>
          <p:nvPr/>
        </p:nvCxnSpPr>
        <p:spPr>
          <a:xfrm flipH="1" flipV="1">
            <a:off x="3484863" y="2826350"/>
            <a:ext cx="515637" cy="2772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74" idx="0"/>
          </p:cNvCxnSpPr>
          <p:nvPr/>
        </p:nvCxnSpPr>
        <p:spPr>
          <a:xfrm flipV="1">
            <a:off x="1866900" y="5334000"/>
            <a:ext cx="118110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71" idx="0"/>
          </p:cNvCxnSpPr>
          <p:nvPr/>
        </p:nvCxnSpPr>
        <p:spPr>
          <a:xfrm flipV="1">
            <a:off x="1181100" y="4495800"/>
            <a:ext cx="1181100" cy="381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93" idx="0"/>
          </p:cNvCxnSpPr>
          <p:nvPr/>
        </p:nvCxnSpPr>
        <p:spPr>
          <a:xfrm flipH="1" flipV="1">
            <a:off x="6019800" y="2209800"/>
            <a:ext cx="1905000" cy="381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143000"/>
            <a:ext cx="4981575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04800" y="1790700"/>
            <a:ext cx="1866900" cy="43088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OM" sz="1050" b="1" dirty="0" smtClean="0"/>
              <a:t>215</a:t>
            </a:r>
            <a:r>
              <a:rPr lang="en-US" sz="1050" b="1" dirty="0" smtClean="0"/>
              <a:t> millimeters </a:t>
            </a:r>
            <a:endParaRPr lang="ar-OM" sz="1050" dirty="0" smtClean="0"/>
          </a:p>
          <a:p>
            <a:pPr algn="ctr" rtl="1"/>
            <a:r>
              <a:rPr lang="ar-OM" sz="1050" b="1" dirty="0" smtClean="0"/>
              <a:t>القطاع العرضي للإطار</a:t>
            </a:r>
            <a:r>
              <a:rPr lang="en-US" sz="1050" b="1" dirty="0" smtClean="0"/>
              <a:t> </a:t>
            </a:r>
            <a:endParaRPr lang="en-US" sz="105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228600"/>
            <a:ext cx="2133600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en-US" sz="1050" b="1" dirty="0" smtClean="0"/>
              <a:t>65%</a:t>
            </a:r>
          </a:p>
          <a:p>
            <a:pPr algn="r" rtl="1"/>
            <a:r>
              <a:rPr lang="ar-OM" sz="1050" b="1" dirty="0" smtClean="0"/>
              <a:t>إرتفاع القطاع الجانبي للإطار كنسبة من القطاع العرضي</a:t>
            </a:r>
            <a:endParaRPr lang="en-US" sz="105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048000" y="668179"/>
            <a:ext cx="838200" cy="2539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OM" sz="1050" b="1" dirty="0" smtClean="0"/>
              <a:t>البناء القُطري</a:t>
            </a:r>
            <a:endParaRPr lang="en-US" sz="1050" b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4572000" y="533400"/>
            <a:ext cx="1238250" cy="58477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50" b="1" dirty="0" smtClean="0"/>
              <a:t>15 inches </a:t>
            </a:r>
          </a:p>
          <a:p>
            <a:pPr algn="r" rtl="1"/>
            <a:r>
              <a:rPr lang="ar-OM" sz="1050" b="1" dirty="0" smtClean="0"/>
              <a:t> القطر الدائري الداخلي للإطار بوحدة البوصة</a:t>
            </a:r>
            <a:endParaRPr lang="en-US" sz="1050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4114800" y="2693313"/>
            <a:ext cx="914400" cy="43088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en-US" sz="1200" b="1" dirty="0" smtClean="0"/>
              <a:t>95 = 690 Kg </a:t>
            </a:r>
            <a:r>
              <a:rPr lang="ar-OM" sz="1000" b="1" dirty="0" smtClean="0"/>
              <a:t>مؤشر الحمولة</a:t>
            </a:r>
            <a:endParaRPr lang="en-US" sz="1000" b="1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6019800" y="1016913"/>
            <a:ext cx="2971800" cy="430887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H = 210 Km/h</a:t>
            </a:r>
          </a:p>
          <a:p>
            <a:pPr algn="r" rtl="1"/>
            <a:r>
              <a:rPr lang="ar-OM" sz="1000" b="1" dirty="0" smtClean="0"/>
              <a:t>مؤشر السرعة القصوى للإطار مع الحمولة القصوى </a:t>
            </a:r>
            <a:endParaRPr lang="en-US" sz="1000" b="1" dirty="0"/>
          </a:p>
        </p:txBody>
      </p:sp>
      <p:pic>
        <p:nvPicPr>
          <p:cNvPr id="12" name="Picture 3" descr="C:\Users\MU61271\Desktop\Tyre Safety - How to Read\Tyre 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533400"/>
            <a:ext cx="615267" cy="60007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pic>
        <p:nvPicPr>
          <p:cNvPr id="13" name="Picture 4" descr="C:\Users\MU61271\Desktop\Tyre Safety - How to Read\Tyre 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247900"/>
            <a:ext cx="628650" cy="1028700"/>
          </a:xfrm>
          <a:prstGeom prst="rect">
            <a:avLst/>
          </a:prstGeom>
          <a:noFill/>
          <a:ln w="25400">
            <a:solidFill>
              <a:schemeClr val="accent4">
                <a:lumMod val="60000"/>
                <a:lumOff val="40000"/>
              </a:schemeClr>
            </a:solidFill>
          </a:ln>
        </p:spPr>
      </p:pic>
      <p:pic>
        <p:nvPicPr>
          <p:cNvPr id="14" name="Picture 5" descr="C:\Users\MU61271\Desktop\Tyre Safety - How to Read\Tyre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62125" y="838200"/>
            <a:ext cx="676275" cy="742950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</a:ln>
        </p:spPr>
      </p:pic>
      <p:sp>
        <p:nvSpPr>
          <p:cNvPr id="15" name="Rectangle 14"/>
          <p:cNvSpPr/>
          <p:nvPr/>
        </p:nvSpPr>
        <p:spPr>
          <a:xfrm>
            <a:off x="4114800" y="1457325"/>
            <a:ext cx="381000" cy="381000"/>
          </a:xfrm>
          <a:prstGeom prst="rect">
            <a:avLst/>
          </a:prstGeom>
          <a:solidFill>
            <a:schemeClr val="accent1">
              <a:alpha val="3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12" idx="2"/>
            <a:endCxn id="15" idx="0"/>
          </p:cNvCxnSpPr>
          <p:nvPr/>
        </p:nvCxnSpPr>
        <p:spPr>
          <a:xfrm>
            <a:off x="4270034" y="1133475"/>
            <a:ext cx="35266" cy="3238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7" idx="3"/>
            <a:endCxn id="19" idx="0"/>
          </p:cNvCxnSpPr>
          <p:nvPr/>
        </p:nvCxnSpPr>
        <p:spPr>
          <a:xfrm>
            <a:off x="2438400" y="520988"/>
            <a:ext cx="1033805" cy="891046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 rot="20152465">
            <a:off x="3368987" y="1386641"/>
            <a:ext cx="444085" cy="581425"/>
          </a:xfrm>
          <a:prstGeom prst="rect">
            <a:avLst/>
          </a:prstGeom>
          <a:solidFill>
            <a:schemeClr val="accent1">
              <a:alpha val="3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rot="19137128">
            <a:off x="2815020" y="1735266"/>
            <a:ext cx="580630" cy="546622"/>
          </a:xfrm>
          <a:prstGeom prst="rect">
            <a:avLst/>
          </a:prstGeom>
          <a:solidFill>
            <a:schemeClr val="accent1">
              <a:alpha val="3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stCxn id="6" idx="3"/>
            <a:endCxn id="20" idx="0"/>
          </p:cNvCxnSpPr>
          <p:nvPr/>
        </p:nvCxnSpPr>
        <p:spPr>
          <a:xfrm flipV="1">
            <a:off x="2171700" y="1802456"/>
            <a:ext cx="754155" cy="203688"/>
          </a:xfrm>
          <a:prstGeom prst="line">
            <a:avLst/>
          </a:prstGeom>
          <a:ln w="254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 rot="1364285">
            <a:off x="4645039" y="1592908"/>
            <a:ext cx="422065" cy="325776"/>
          </a:xfrm>
          <a:prstGeom prst="rect">
            <a:avLst/>
          </a:prstGeom>
          <a:solidFill>
            <a:schemeClr val="lt1">
              <a:alpha val="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10" idx="0"/>
            <a:endCxn id="23" idx="2"/>
          </p:cNvCxnSpPr>
          <p:nvPr/>
        </p:nvCxnSpPr>
        <p:spPr>
          <a:xfrm flipV="1">
            <a:off x="4572000" y="1906025"/>
            <a:ext cx="221113" cy="787288"/>
          </a:xfrm>
          <a:prstGeom prst="line">
            <a:avLst/>
          </a:prstGeom>
          <a:ln w="254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hord 28"/>
          <p:cNvSpPr/>
          <p:nvPr/>
        </p:nvSpPr>
        <p:spPr>
          <a:xfrm rot="3352131">
            <a:off x="2905954" y="2159919"/>
            <a:ext cx="725081" cy="1247525"/>
          </a:xfrm>
          <a:prstGeom prst="chord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3276600" y="3276600"/>
            <a:ext cx="1295400" cy="40011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/>
              <a:t>35 PSI – </a:t>
            </a:r>
            <a:r>
              <a:rPr lang="ar-OM" sz="1000" b="1" dirty="0" smtClean="0"/>
              <a:t>أقصى معدل ضغط هوائي مسموح</a:t>
            </a:r>
            <a:endParaRPr lang="en-US" sz="1000" b="1" dirty="0" smtClean="0"/>
          </a:p>
        </p:txBody>
      </p:sp>
      <p:cxnSp>
        <p:nvCxnSpPr>
          <p:cNvPr id="31" name="Straight Connector 30"/>
          <p:cNvCxnSpPr>
            <a:stCxn id="29" idx="2"/>
            <a:endCxn id="30" idx="0"/>
          </p:cNvCxnSpPr>
          <p:nvPr/>
        </p:nvCxnSpPr>
        <p:spPr>
          <a:xfrm>
            <a:off x="3484863" y="2826350"/>
            <a:ext cx="439437" cy="450250"/>
          </a:xfrm>
          <a:prstGeom prst="line">
            <a:avLst/>
          </a:prstGeom>
          <a:ln w="254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5181600" y="1676400"/>
            <a:ext cx="228600" cy="114300"/>
          </a:xfrm>
          <a:prstGeom prst="line">
            <a:avLst/>
          </a:prstGeom>
          <a:ln w="539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04800" y="5214119"/>
            <a:ext cx="1905000" cy="57708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OM" sz="1050" b="1" dirty="0" smtClean="0"/>
              <a:t>تصنيفات الحرارة توضح مقاومة الإطار </a:t>
            </a:r>
            <a:r>
              <a:rPr lang="en-US" sz="1050" b="1" dirty="0" smtClean="0"/>
              <a:t> </a:t>
            </a:r>
            <a:r>
              <a:rPr lang="ar-OM" sz="1050" b="1" dirty="0" smtClean="0"/>
              <a:t>  للحرارة ، التصنيف </a:t>
            </a:r>
            <a:r>
              <a:rPr lang="en-US" sz="1050" b="1" dirty="0" smtClean="0"/>
              <a:t> A</a:t>
            </a:r>
            <a:r>
              <a:rPr lang="ar-OM" sz="1050" b="1" dirty="0" smtClean="0"/>
              <a:t>يوضح أفضل مقاومة للحرارة المتراكمة.</a:t>
            </a:r>
            <a:endParaRPr lang="en-US" sz="1050" b="1" dirty="0" smtClean="0"/>
          </a:p>
        </p:txBody>
      </p:sp>
      <p:sp>
        <p:nvSpPr>
          <p:cNvPr id="36" name="Arc 35"/>
          <p:cNvSpPr/>
          <p:nvPr/>
        </p:nvSpPr>
        <p:spPr>
          <a:xfrm rot="10800000">
            <a:off x="2286000" y="3429000"/>
            <a:ext cx="1676400" cy="1524000"/>
          </a:xfrm>
          <a:prstGeom prst="arc">
            <a:avLst>
              <a:gd name="adj1" fmla="val 16886775"/>
              <a:gd name="adj2" fmla="val 189645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c 37"/>
          <p:cNvSpPr/>
          <p:nvPr/>
        </p:nvSpPr>
        <p:spPr>
          <a:xfrm rot="9207192">
            <a:off x="2871741" y="4087851"/>
            <a:ext cx="2422048" cy="1226776"/>
          </a:xfrm>
          <a:prstGeom prst="arc">
            <a:avLst>
              <a:gd name="adj1" fmla="val 19052447"/>
              <a:gd name="adj2" fmla="val 835392"/>
            </a:avLst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304800" y="6019800"/>
            <a:ext cx="3048000" cy="577081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 rtl="1"/>
            <a:r>
              <a:rPr lang="ar-OM" sz="1050" b="1" dirty="0" smtClean="0"/>
              <a:t>تصنيف الإحتكاك الإلتصاقي:</a:t>
            </a:r>
          </a:p>
          <a:p>
            <a:pPr algn="just" rtl="1"/>
            <a:r>
              <a:rPr lang="ar-OM" sz="1050" b="1" dirty="0" smtClean="0"/>
              <a:t>يوضح مقدرة الإطار على التوقف على الأسطح المبللة.</a:t>
            </a:r>
            <a:r>
              <a:rPr lang="en-US" sz="1050" b="1" u="sng" dirty="0" smtClean="0"/>
              <a:t>"AA“ </a:t>
            </a:r>
            <a:r>
              <a:rPr lang="ar-OM" sz="1050" b="1" u="sng" dirty="0" smtClean="0"/>
              <a:t> يوفر أداء إحتكاك أفضل</a:t>
            </a:r>
            <a:r>
              <a:rPr lang="ar-OM" sz="1050" dirty="0" smtClean="0"/>
              <a:t> من التصنيفات الأخرى.</a:t>
            </a:r>
            <a:r>
              <a:rPr lang="en-US" sz="1050" dirty="0" smtClean="0"/>
              <a:t>(“A”, “B” or “C”)</a:t>
            </a:r>
            <a:r>
              <a:rPr lang="ar-OM" sz="1050" dirty="0" smtClean="0"/>
              <a:t>  </a:t>
            </a:r>
            <a:endParaRPr lang="en-US" sz="1050" b="1" dirty="0" smtClean="0"/>
          </a:p>
        </p:txBody>
      </p:sp>
      <p:sp>
        <p:nvSpPr>
          <p:cNvPr id="41" name="Arc 40"/>
          <p:cNvSpPr/>
          <p:nvPr/>
        </p:nvSpPr>
        <p:spPr>
          <a:xfrm rot="3809155">
            <a:off x="2545261" y="1631607"/>
            <a:ext cx="3939454" cy="4051988"/>
          </a:xfrm>
          <a:prstGeom prst="arc">
            <a:avLst>
              <a:gd name="adj1" fmla="val 16115676"/>
              <a:gd name="adj2" fmla="val 28866"/>
            </a:avLst>
          </a:prstGeom>
          <a:ln w="25400">
            <a:solidFill>
              <a:srgbClr val="00B05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5791200" y="5542002"/>
            <a:ext cx="1295400" cy="577081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OM" sz="1050" b="1" dirty="0" smtClean="0"/>
              <a:t>إسم مُصنّع الإطار:</a:t>
            </a:r>
          </a:p>
          <a:p>
            <a:pPr algn="r" rtl="1"/>
            <a:r>
              <a:rPr lang="ar-OM" sz="1050" b="1" dirty="0" smtClean="0"/>
              <a:t>(بريجستون، ميشلين،</a:t>
            </a:r>
            <a:r>
              <a:rPr lang="en-US" sz="1050" b="1" dirty="0" smtClean="0"/>
              <a:t> </a:t>
            </a:r>
            <a:r>
              <a:rPr lang="ar-OM" sz="1050" b="1" dirty="0" smtClean="0"/>
              <a:t>دنلوب، يوكوهاما، إلخ..</a:t>
            </a:r>
            <a:r>
              <a:rPr lang="en-US" sz="1050" b="1" dirty="0" smtClean="0"/>
              <a:t>.</a:t>
            </a:r>
            <a:r>
              <a:rPr lang="ar-OM" sz="1050" b="1" dirty="0" smtClean="0"/>
              <a:t>)</a:t>
            </a:r>
            <a:endParaRPr lang="en-US" sz="1050" b="1" dirty="0" smtClean="0"/>
          </a:p>
        </p:txBody>
      </p:sp>
      <p:sp>
        <p:nvSpPr>
          <p:cNvPr id="48" name="TextBox 47"/>
          <p:cNvSpPr txBox="1"/>
          <p:nvPr/>
        </p:nvSpPr>
        <p:spPr>
          <a:xfrm>
            <a:off x="6934200" y="2057400"/>
            <a:ext cx="1981200" cy="1223412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OM" sz="1050" b="1" dirty="0" smtClean="0"/>
              <a:t>نوع التضاريس</a:t>
            </a:r>
            <a:endParaRPr lang="en-US" sz="1050" b="1" dirty="0" smtClean="0"/>
          </a:p>
          <a:p>
            <a:pPr algn="r" rtl="1">
              <a:buFontTx/>
              <a:buChar char="-"/>
            </a:pPr>
            <a:r>
              <a:rPr lang="en-US" sz="1050" b="1" dirty="0" smtClean="0"/>
              <a:t>=M+S </a:t>
            </a:r>
            <a:r>
              <a:rPr lang="ar-OM" sz="1050" b="1" dirty="0" smtClean="0"/>
              <a:t>الطين والثلج</a:t>
            </a:r>
          </a:p>
          <a:p>
            <a:pPr algn="r" rtl="1">
              <a:buFontTx/>
              <a:buChar char="-"/>
            </a:pPr>
            <a:endParaRPr lang="en-US" sz="1050" b="1" dirty="0" smtClean="0"/>
          </a:p>
          <a:p>
            <a:pPr algn="r" rtl="1">
              <a:buFontTx/>
              <a:buChar char="-"/>
            </a:pPr>
            <a:r>
              <a:rPr lang="en-US" sz="1050" b="1" dirty="0" smtClean="0"/>
              <a:t>=A/T  </a:t>
            </a:r>
            <a:r>
              <a:rPr lang="ar-OM" sz="1050" b="1" dirty="0" smtClean="0"/>
              <a:t>جميع أنواع الطرق</a:t>
            </a:r>
            <a:r>
              <a:rPr lang="en-US" sz="1050" b="1" dirty="0" smtClean="0"/>
              <a:t> </a:t>
            </a:r>
            <a:endParaRPr lang="ar-OM" sz="1050" b="1" dirty="0" smtClean="0"/>
          </a:p>
          <a:p>
            <a:pPr algn="r" rtl="1">
              <a:buFontTx/>
              <a:buChar char="-"/>
            </a:pPr>
            <a:r>
              <a:rPr lang="ar-OM" sz="1050" b="1" dirty="0" smtClean="0"/>
              <a:t> (يشمل الطريق المسفلت والمتدرج)</a:t>
            </a:r>
          </a:p>
          <a:p>
            <a:pPr algn="r" rtl="1">
              <a:buFontTx/>
              <a:buChar char="-"/>
            </a:pPr>
            <a:endParaRPr lang="en-US" sz="1050" b="1" dirty="0" smtClean="0"/>
          </a:p>
          <a:p>
            <a:pPr algn="r" rtl="1">
              <a:buFontTx/>
              <a:buChar char="-"/>
            </a:pPr>
            <a:r>
              <a:rPr lang="en-US" sz="1050" b="1" dirty="0" smtClean="0"/>
              <a:t>= H/T</a:t>
            </a:r>
            <a:r>
              <a:rPr lang="ar-OM" sz="1050" b="1" dirty="0" smtClean="0"/>
              <a:t>الطرقات السريعة</a:t>
            </a:r>
            <a:r>
              <a:rPr lang="en-US" sz="1050" b="1" dirty="0" smtClean="0"/>
              <a:t> </a:t>
            </a:r>
            <a:r>
              <a:rPr lang="ar-OM" sz="1050" b="1" dirty="0" smtClean="0"/>
              <a:t>(المسفلتة فقط )</a:t>
            </a:r>
            <a:endParaRPr lang="en-US" sz="1050" b="1" dirty="0" smtClean="0"/>
          </a:p>
        </p:txBody>
      </p:sp>
      <p:pic>
        <p:nvPicPr>
          <p:cNvPr id="50" name="Picture 10" descr="C:\Users\MU61271\Desktop\Tyre Read Related\Ag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3957947">
            <a:off x="5425924" y="2967248"/>
            <a:ext cx="374585" cy="249723"/>
          </a:xfrm>
          <a:prstGeom prst="rect">
            <a:avLst/>
          </a:prstGeom>
          <a:noFill/>
        </p:spPr>
      </p:pic>
      <p:sp>
        <p:nvSpPr>
          <p:cNvPr id="51" name="TextBox 50"/>
          <p:cNvSpPr txBox="1"/>
          <p:nvPr/>
        </p:nvSpPr>
        <p:spPr>
          <a:xfrm>
            <a:off x="3657600" y="3886200"/>
            <a:ext cx="1371600" cy="553998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1000" b="1" dirty="0" smtClean="0"/>
              <a:t>(</a:t>
            </a:r>
            <a:r>
              <a:rPr lang="ar-OM" sz="1000" b="1" dirty="0" smtClean="0"/>
              <a:t>عمر الإطار</a:t>
            </a:r>
            <a:r>
              <a:rPr lang="en-US" sz="1000" b="1" dirty="0" smtClean="0"/>
              <a:t>)</a:t>
            </a:r>
            <a:r>
              <a:rPr lang="ar-OM" sz="1000" b="1" dirty="0" smtClean="0"/>
              <a:t>تاريخ الصنع </a:t>
            </a:r>
            <a:endParaRPr lang="en-US" sz="1000" b="1" dirty="0" smtClean="0"/>
          </a:p>
          <a:p>
            <a:pPr algn="r" rtl="1"/>
            <a:r>
              <a:rPr lang="ar-OM" sz="1000" b="1" dirty="0" smtClean="0"/>
              <a:t>عدد الأسابيع </a:t>
            </a:r>
            <a:r>
              <a:rPr lang="en-US" sz="1000" b="1" dirty="0" smtClean="0"/>
              <a:t> 16 =</a:t>
            </a:r>
          </a:p>
          <a:p>
            <a:pPr algn="r" rtl="1"/>
            <a:r>
              <a:rPr lang="ar-OM" sz="1000" b="1" dirty="0" smtClean="0"/>
              <a:t>عدد السنوات </a:t>
            </a:r>
            <a:r>
              <a:rPr lang="en-US" sz="1000" b="1" dirty="0" smtClean="0"/>
              <a:t> 2012 =</a:t>
            </a:r>
          </a:p>
        </p:txBody>
      </p:sp>
      <p:sp>
        <p:nvSpPr>
          <p:cNvPr id="52" name="Rectangle 51"/>
          <p:cNvSpPr/>
          <p:nvPr/>
        </p:nvSpPr>
        <p:spPr>
          <a:xfrm rot="3931703">
            <a:off x="5439777" y="2933496"/>
            <a:ext cx="426784" cy="273584"/>
          </a:xfrm>
          <a:prstGeom prst="rect">
            <a:avLst/>
          </a:prstGeom>
          <a:solidFill>
            <a:schemeClr val="accent1">
              <a:alpha val="3000"/>
            </a:schemeClr>
          </a:solidFill>
          <a:ln w="349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>
            <a:stCxn id="51" idx="3"/>
            <a:endCxn id="50" idx="2"/>
          </p:cNvCxnSpPr>
          <p:nvPr/>
        </p:nvCxnSpPr>
        <p:spPr>
          <a:xfrm flipV="1">
            <a:off x="5029200" y="3142964"/>
            <a:ext cx="469980" cy="1020235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9" name="Arc 88"/>
          <p:cNvSpPr/>
          <p:nvPr/>
        </p:nvSpPr>
        <p:spPr>
          <a:xfrm rot="10414927" flipH="1" flipV="1">
            <a:off x="5000763" y="1954565"/>
            <a:ext cx="1066800" cy="914400"/>
          </a:xfrm>
          <a:prstGeom prst="arc">
            <a:avLst>
              <a:gd name="adj1" fmla="val 16595364"/>
              <a:gd name="adj2" fmla="val 744426"/>
            </a:avLst>
          </a:prstGeom>
          <a:ln w="254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7" name="Table 176"/>
          <p:cNvGraphicFramePr>
            <a:graphicFrameLocks noGrp="1"/>
          </p:cNvGraphicFramePr>
          <p:nvPr/>
        </p:nvGraphicFramePr>
        <p:xfrm>
          <a:off x="6019800" y="1447800"/>
          <a:ext cx="2971800" cy="381000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297180"/>
                <a:gridCol w="297180"/>
                <a:gridCol w="297180"/>
                <a:gridCol w="297180"/>
                <a:gridCol w="297180"/>
                <a:gridCol w="297180"/>
                <a:gridCol w="297180"/>
                <a:gridCol w="297180"/>
                <a:gridCol w="297180"/>
                <a:gridCol w="297180"/>
              </a:tblGrid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/>
                        <a:t>M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/>
                        <a:t>N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/>
                        <a:t>P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/>
                        <a:t>Q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/>
                        <a:t>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/>
                        <a:t>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/>
                        <a:t>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/>
                        <a:t>U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>
                          <a:solidFill>
                            <a:schemeClr val="tx2"/>
                          </a:solidFill>
                        </a:rPr>
                        <a:t>H</a:t>
                      </a:r>
                      <a:endParaRPr lang="en-US" sz="1000" b="1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/>
                        <a:t>V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/>
                        <a:t>130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/>
                        <a:t>140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/>
                        <a:t>150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/>
                        <a:t>160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/>
                        <a:t>170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/>
                        <a:t>180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/>
                        <a:t>190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/>
                        <a:t>200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>
                          <a:solidFill>
                            <a:schemeClr val="tx2"/>
                          </a:solidFill>
                        </a:rPr>
                        <a:t>210</a:t>
                      </a:r>
                      <a:endParaRPr lang="en-US" sz="1000" b="1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/>
                        <a:t>240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</a:tr>
            </a:tbl>
          </a:graphicData>
        </a:graphic>
      </p:graphicFrame>
      <p:graphicFrame>
        <p:nvGraphicFramePr>
          <p:cNvPr id="179" name="Table 178"/>
          <p:cNvGraphicFramePr>
            <a:graphicFrameLocks noGrp="1"/>
          </p:cNvGraphicFramePr>
          <p:nvPr/>
        </p:nvGraphicFramePr>
        <p:xfrm>
          <a:off x="7391400" y="3733805"/>
          <a:ext cx="1504940" cy="2865678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752470"/>
                <a:gridCol w="752470"/>
              </a:tblGrid>
              <a:tr h="435182">
                <a:tc>
                  <a:txBody>
                    <a:bodyPr/>
                    <a:lstStyle/>
                    <a:p>
                      <a:pPr algn="ctr" rtl="1" fontAlgn="t"/>
                      <a:r>
                        <a:rPr lang="ar-OM" sz="1050" b="1" u="none" strike="noStrike" dirty="0" smtClean="0"/>
                        <a:t>مؤشر</a:t>
                      </a:r>
                      <a:r>
                        <a:rPr lang="ar-OM" sz="1050" b="1" u="none" strike="noStrike" baseline="0" dirty="0" smtClean="0"/>
                        <a:t> الحمولة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OM" sz="1050" b="1" u="none" strike="noStrike" dirty="0" smtClean="0"/>
                        <a:t>الحمولة ب كغم</a:t>
                      </a:r>
                      <a:endParaRPr lang="en-US" sz="1050" b="1" u="none" strike="noStrike" dirty="0" smtClean="0"/>
                    </a:p>
                    <a:p>
                      <a:pPr algn="ctr" rtl="1" fontAlgn="t"/>
                      <a:r>
                        <a:rPr lang="ar-OM" sz="1050" b="1" u="none" strike="noStrike" baseline="0" dirty="0" smtClean="0"/>
                        <a:t>للإطار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/>
                </a:tc>
              </a:tr>
              <a:tr h="184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88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560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84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89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580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84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/>
                        <a:t>90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600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84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/>
                        <a:t>91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615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84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/>
                        <a:t>92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630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84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/>
                        <a:t>93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650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84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/>
                        <a:t>94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670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2194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u="none" strike="noStrike" dirty="0">
                          <a:solidFill>
                            <a:schemeClr val="tx2"/>
                          </a:solidFill>
                        </a:rPr>
                        <a:t>95</a:t>
                      </a:r>
                      <a:endParaRPr lang="en-US" sz="1200" b="1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u="none" strike="noStrike" dirty="0">
                          <a:solidFill>
                            <a:schemeClr val="tx2"/>
                          </a:solidFill>
                        </a:rPr>
                        <a:t>690</a:t>
                      </a:r>
                      <a:endParaRPr lang="en-US" sz="1200" b="1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84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/>
                        <a:t>96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710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84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/>
                        <a:t>97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730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84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/>
                        <a:t>98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750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84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99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775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84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/>
                        <a:t>100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800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</a:tbl>
          </a:graphicData>
        </a:graphic>
      </p:graphicFrame>
      <p:pic>
        <p:nvPicPr>
          <p:cNvPr id="1026" name="Picture 2" descr="C:\Users\MU61271\Desktop\Tyre Read Related\Lbs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6410930">
            <a:off x="2701456" y="3442627"/>
            <a:ext cx="504249" cy="161545"/>
          </a:xfrm>
          <a:prstGeom prst="rect">
            <a:avLst/>
          </a:prstGeom>
          <a:noFill/>
        </p:spPr>
      </p:pic>
      <p:cxnSp>
        <p:nvCxnSpPr>
          <p:cNvPr id="146" name="Straight Arrow Connector 145"/>
          <p:cNvCxnSpPr>
            <a:stCxn id="8" idx="2"/>
          </p:cNvCxnSpPr>
          <p:nvPr/>
        </p:nvCxnSpPr>
        <p:spPr>
          <a:xfrm>
            <a:off x="3467100" y="922095"/>
            <a:ext cx="495300" cy="67810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168"/>
          <p:cNvCxnSpPr>
            <a:stCxn id="42" idx="0"/>
          </p:cNvCxnSpPr>
          <p:nvPr/>
        </p:nvCxnSpPr>
        <p:spPr>
          <a:xfrm flipH="1" flipV="1">
            <a:off x="6400800" y="4343400"/>
            <a:ext cx="38100" cy="1198602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1" name="Rectangle 180"/>
          <p:cNvSpPr/>
          <p:nvPr/>
        </p:nvSpPr>
        <p:spPr>
          <a:xfrm>
            <a:off x="76200" y="76200"/>
            <a:ext cx="8991600" cy="6705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Title 1"/>
          <p:cNvSpPr>
            <a:spLocks noGrp="1"/>
          </p:cNvSpPr>
          <p:nvPr>
            <p:ph type="title"/>
          </p:nvPr>
        </p:nvSpPr>
        <p:spPr>
          <a:xfrm>
            <a:off x="5715000" y="76200"/>
            <a:ext cx="3276600" cy="838200"/>
          </a:xfrm>
        </p:spPr>
        <p:txBody>
          <a:bodyPr>
            <a:noAutofit/>
          </a:bodyPr>
          <a:lstStyle/>
          <a:p>
            <a:pPr algn="r" rtl="1"/>
            <a:r>
              <a:rPr lang="ar-OM" sz="2400" b="1" dirty="0" smtClean="0">
                <a:solidFill>
                  <a:srgbClr val="C00000"/>
                </a:solidFill>
              </a:rPr>
              <a:t>كيف تقرأ معلومات إطار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ar-OM" sz="2400" b="1" dirty="0" smtClean="0">
                <a:solidFill>
                  <a:srgbClr val="C00000"/>
                </a:solidFill>
              </a:rPr>
              <a:t>سيارتك </a:t>
            </a:r>
            <a:br>
              <a:rPr lang="ar-OM" sz="2400" b="1" dirty="0" smtClean="0">
                <a:solidFill>
                  <a:srgbClr val="C00000"/>
                </a:solidFill>
              </a:rPr>
            </a:br>
            <a:r>
              <a:rPr lang="ar-OM" sz="1800" b="1" dirty="0" smtClean="0">
                <a:solidFill>
                  <a:srgbClr val="0070C0"/>
                </a:solidFill>
              </a:rPr>
              <a:t> دليل الجيب</a:t>
            </a:r>
            <a:endParaRPr lang="en-US" sz="2400" b="1" dirty="0">
              <a:solidFill>
                <a:srgbClr val="0070C0"/>
              </a:solidFill>
            </a:endParaRPr>
          </a:p>
        </p:txBody>
      </p:sp>
      <p:cxnSp>
        <p:nvCxnSpPr>
          <p:cNvPr id="54" name="Straight Arrow Connector 53"/>
          <p:cNvCxnSpPr>
            <a:stCxn id="39" idx="0"/>
          </p:cNvCxnSpPr>
          <p:nvPr/>
        </p:nvCxnSpPr>
        <p:spPr>
          <a:xfrm flipV="1">
            <a:off x="1828800" y="5410200"/>
            <a:ext cx="13716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11" idx="1"/>
          </p:cNvCxnSpPr>
          <p:nvPr/>
        </p:nvCxnSpPr>
        <p:spPr>
          <a:xfrm flipH="1">
            <a:off x="5257800" y="1232357"/>
            <a:ext cx="762000" cy="520243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35" idx="0"/>
          </p:cNvCxnSpPr>
          <p:nvPr/>
        </p:nvCxnSpPr>
        <p:spPr>
          <a:xfrm flipV="1">
            <a:off x="1257300" y="4648200"/>
            <a:ext cx="1181100" cy="5659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68" idx="3"/>
          </p:cNvCxnSpPr>
          <p:nvPr/>
        </p:nvCxnSpPr>
        <p:spPr>
          <a:xfrm flipV="1">
            <a:off x="1828800" y="2362204"/>
            <a:ext cx="914400" cy="20005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69" idx="0"/>
          </p:cNvCxnSpPr>
          <p:nvPr/>
        </p:nvCxnSpPr>
        <p:spPr>
          <a:xfrm flipV="1">
            <a:off x="1066800" y="3505200"/>
            <a:ext cx="1143000" cy="5334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143000" y="2362200"/>
            <a:ext cx="685800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en-US" sz="1000" b="1" dirty="0" smtClean="0"/>
              <a:t>P – </a:t>
            </a:r>
            <a:endParaRPr lang="ar-OM" sz="1000" b="1" dirty="0" smtClean="0"/>
          </a:p>
          <a:p>
            <a:pPr algn="r" rtl="1"/>
            <a:r>
              <a:rPr lang="ar-OM" sz="1000" b="1" dirty="0" smtClean="0"/>
              <a:t>إطار للركاب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04800" y="4038600"/>
            <a:ext cx="1524000" cy="707886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OM" sz="1000" b="1" dirty="0" smtClean="0"/>
              <a:t>إسم الإطار</a:t>
            </a:r>
          </a:p>
          <a:p>
            <a:r>
              <a:rPr lang="en-US" sz="1000" b="1" dirty="0" smtClean="0"/>
              <a:t>(Tiger, Taurus, </a:t>
            </a:r>
            <a:r>
              <a:rPr lang="en-US" sz="1000" b="1" dirty="0" err="1" smtClean="0"/>
              <a:t>Fuzion</a:t>
            </a:r>
            <a:r>
              <a:rPr lang="en-US" sz="1000" b="1" dirty="0" smtClean="0"/>
              <a:t>, Firestone, </a:t>
            </a:r>
            <a:r>
              <a:rPr lang="en-US" sz="1000" b="1" dirty="0" err="1" smtClean="0"/>
              <a:t>Geolander</a:t>
            </a:r>
            <a:r>
              <a:rPr lang="en-US" sz="1000" b="1" dirty="0" smtClean="0"/>
              <a:t>, etc.)</a:t>
            </a:r>
          </a:p>
        </p:txBody>
      </p:sp>
      <p:cxnSp>
        <p:nvCxnSpPr>
          <p:cNvPr id="79" name="Straight Arrow Connector 78"/>
          <p:cNvCxnSpPr>
            <a:stCxn id="48" idx="1"/>
          </p:cNvCxnSpPr>
          <p:nvPr/>
        </p:nvCxnSpPr>
        <p:spPr>
          <a:xfrm flipH="1" flipV="1">
            <a:off x="6019800" y="2209800"/>
            <a:ext cx="914400" cy="4593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 txBox="1">
            <a:spLocks/>
          </p:cNvSpPr>
          <p:nvPr/>
        </p:nvSpPr>
        <p:spPr>
          <a:xfrm>
            <a:off x="609600" y="914400"/>
            <a:ext cx="7924800" cy="4572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tyres are for the terrain/road type (H/T – Blacktop only, T/A– Mix graded and blacktop roads)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correct tyre pressures are maintained as improper tyre inflation pressure (over or under) is a leading cause of tyre failure.</a:t>
            </a:r>
            <a:endParaRPr kumimoji="0" lang="en-US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 tyres on the vehicle including spares are of the same manufacturer, type, profile and tread pattern on the same axle.  </a:t>
            </a:r>
            <a:endParaRPr kumimoji="0" lang="en-US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 tyres are radial, with a minimum tread depth of 1.6mm across 75% of the tyre width. </a:t>
            </a:r>
            <a:endParaRPr kumimoji="0" lang="en-US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 tyres have the Temperature Grade A rating. The Grade B (moderate weather condition) is not recommended and Grade C (cold weather condition) should not be used in Oman.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tyres, including spares, must not be used beyond 4 years from date of manufacture.</a:t>
            </a:r>
            <a:endParaRPr kumimoji="0" lang="en-US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tyres may have a shelf-life of up to 2 years from date of manufacture; it is recommended to purchase tyres as new as possible.</a:t>
            </a:r>
            <a:endParaRPr kumimoji="0" lang="en-US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0" y="76200"/>
            <a:ext cx="91440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Check your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tyres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regularly and ensure that:</a:t>
            </a: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 txBox="1">
            <a:spLocks/>
          </p:cNvSpPr>
          <p:nvPr/>
        </p:nvSpPr>
        <p:spPr>
          <a:xfrm>
            <a:off x="609600" y="914400"/>
            <a:ext cx="7924800" cy="4191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lvl="0" indent="-342900" algn="r" rtl="1">
              <a:spcBef>
                <a:spcPct val="20000"/>
              </a:spcBef>
              <a:buFont typeface="Arial" pitchFamily="34" charset="0"/>
              <a:buChar char="•"/>
            </a:pPr>
            <a:r>
              <a:rPr lang="ar-OM" sz="2800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مدى موائمة الإطارات لظروف الطريق.</a:t>
            </a:r>
            <a:endParaRPr lang="en-GB" sz="2800" dirty="0" smtClean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342900" lvl="0" indent="-342900" algn="r" rtl="1">
              <a:spcBef>
                <a:spcPct val="20000"/>
              </a:spcBef>
              <a:buFont typeface="Arial" pitchFamily="34" charset="0"/>
              <a:buChar char="•"/>
            </a:pPr>
            <a:r>
              <a:rPr lang="ar-OM" sz="2800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ضبط ضغط الإطارات حسب تعليمات المصنع لأن زيادة أو نقصان الضغط يؤدي إلى تلف الإطار.</a:t>
            </a:r>
            <a:endParaRPr lang="en-US" sz="2800" dirty="0" smtClean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342900" lvl="0" indent="-342900" algn="r" rtl="1">
              <a:spcBef>
                <a:spcPct val="20000"/>
              </a:spcBef>
              <a:buFont typeface="Arial" pitchFamily="34" charset="0"/>
              <a:buChar char="•"/>
            </a:pPr>
            <a:r>
              <a:rPr lang="ar-OM" sz="2800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ينبغي أن تكون جميع الإطارات بما فيها الإحتياط من نفس الماركة.</a:t>
            </a:r>
            <a:endParaRPr lang="en-US" sz="2800" dirty="0" smtClean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342900" lvl="0" indent="-342900" algn="r" rtl="1">
              <a:spcBef>
                <a:spcPct val="20000"/>
              </a:spcBef>
              <a:buFont typeface="Arial" pitchFamily="34" charset="0"/>
              <a:buChar char="•"/>
            </a:pPr>
            <a:r>
              <a:rPr lang="ar-OM" sz="2800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تأكد من أن عمق النقشه في الإطار لا تقل عن 1.6 ملم.</a:t>
            </a:r>
          </a:p>
          <a:p>
            <a:pPr marL="342900" lvl="0" indent="-342900" algn="r" rtl="1">
              <a:spcBef>
                <a:spcPct val="20000"/>
              </a:spcBef>
              <a:buFont typeface="Arial" pitchFamily="34" charset="0"/>
              <a:buChar char="•"/>
            </a:pPr>
            <a:r>
              <a:rPr lang="ar-OM" sz="2800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تأكد من أن كل الإطارات تحمل مؤشر الحرارة </a:t>
            </a:r>
            <a:r>
              <a:rPr lang="en-US" sz="2800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A</a:t>
            </a:r>
            <a:r>
              <a:rPr lang="ar-OM" sz="2800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 والمؤشر </a:t>
            </a:r>
            <a:r>
              <a:rPr lang="en-US" sz="2800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B</a:t>
            </a:r>
            <a:r>
              <a:rPr lang="ar-OM" sz="2800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 لا يوصى به والمؤشر </a:t>
            </a:r>
            <a:r>
              <a:rPr lang="en-US" sz="2800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C</a:t>
            </a:r>
            <a:r>
              <a:rPr lang="ar-OM" sz="2800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 يجب عدم استخدامه في عمان.</a:t>
            </a:r>
            <a:endParaRPr lang="en-US" sz="2800" dirty="0" smtClean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342900" lvl="0" indent="-342900" algn="r" rtl="1">
              <a:spcBef>
                <a:spcPct val="20000"/>
              </a:spcBef>
              <a:buFont typeface="Arial" pitchFamily="34" charset="0"/>
              <a:buChar char="•"/>
            </a:pPr>
            <a:r>
              <a:rPr lang="ar-OM" sz="2800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جميع الإطارات بما فيها الإحتياط يجب أن لا تستخدم إذا مضى عليها أربع سنوات من تاريخ الصنع.</a:t>
            </a:r>
            <a:endParaRPr lang="en-US" sz="2800" dirty="0" smtClean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342900" lvl="0" indent="-342900" algn="r" rtl="1">
              <a:spcBef>
                <a:spcPct val="20000"/>
              </a:spcBef>
              <a:buFont typeface="Arial" pitchFamily="34" charset="0"/>
              <a:buChar char="•"/>
            </a:pPr>
            <a:r>
              <a:rPr lang="ar-OM" sz="2800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الفترة التخزينية للإطارات سنتين ولكن ننصح بشراء إطارات حديثة التصنيع.</a:t>
            </a:r>
            <a:endParaRPr lang="en-US" sz="2800" dirty="0" smtClean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0" y="76200"/>
            <a:ext cx="9144000" cy="76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lvl="0" indent="-342900" algn="r" rtl="1">
              <a:spcBef>
                <a:spcPct val="2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 </a:t>
            </a:r>
            <a:r>
              <a:rPr lang="ar-OM" sz="36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افحص الإطارات باستمرار وتأكد من الآتي</a:t>
            </a:r>
            <a:r>
              <a:rPr lang="en-US" sz="36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OM" sz="36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91609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4250CF-7593-4743-8EF5-F4CB3858DE8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DF39DAA-0133-4B3A-BB7D-8D06AFED0973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4880E4F8-4B7D-4BDD-91E3-E10D47036ECA"/>
    <ds:schemaRef ds:uri="http://schemas.microsoft.com/sharepoint/v3/fields"/>
    <ds:schemaRef ds:uri="4880e4f8-4b7d-4bdd-91e3-e10d47036eca"/>
    <ds:schemaRef ds:uri="http://schemas.openxmlformats.org/package/2006/metadata/core-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383976A-F422-446E-95F3-7F628A49C60D}"/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765</Words>
  <Application>Microsoft Office PowerPoint</Application>
  <PresentationFormat>On-screen Show (4:3)</PresentationFormat>
  <Paragraphs>168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Know To Read Your Tyre Pocket Guide</vt:lpstr>
      <vt:lpstr>كيف تقرأ معلومات إطار سيارتك   دليل الجيب</vt:lpstr>
      <vt:lpstr>Slide 3</vt:lpstr>
      <vt:lpstr>Slide 4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mu42689</dc:creator>
  <cp:lastModifiedBy>mu95018</cp:lastModifiedBy>
  <cp:revision>124</cp:revision>
  <dcterms:created xsi:type="dcterms:W3CDTF">2015-11-23T12:22:48Z</dcterms:created>
  <dcterms:modified xsi:type="dcterms:W3CDTF">2017-05-10T10:00:04Z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