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9" r:id="rId3"/>
  </p:sldIdLst>
  <p:sldSz cx="9144000" cy="6858000" type="screen4x3"/>
  <p:notesSz cx="6670675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7" autoAdjust="0"/>
    <p:restoredTop sz="94693" autoAdjust="0"/>
  </p:normalViewPr>
  <p:slideViewPr>
    <p:cSldViewPr>
      <p:cViewPr>
        <p:scale>
          <a:sx n="110" d="100"/>
          <a:sy n="110" d="100"/>
        </p:scale>
        <p:origin x="-162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B6A2-EEBA-444A-A42E-FA0BB01F6CD8}" type="datetimeFigureOut">
              <a:rPr lang="en-US" smtClean="0"/>
              <a:pPr/>
              <a:t>28/12/2015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A1DB6-5501-4383-BCC9-4E25F4E6C84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C:\Ruchi\Ruchi\PDO\2012\Corporate Identity\PDO ppt 4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95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B6A2-EEBA-444A-A42E-FA0BB01F6CD8}" type="datetimeFigureOut">
              <a:rPr lang="en-US" smtClean="0"/>
              <a:pPr/>
              <a:t>28/12/2015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A1DB6-5501-4383-BCC9-4E25F4E6C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5B6A2-EEBA-444A-A42E-FA0BB01F6CD8}" type="datetimeFigureOut">
              <a:rPr lang="en-US" smtClean="0"/>
              <a:pPr/>
              <a:t>28/12/2015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A1DB6-5501-4383-BCC9-4E25F4E6C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143000"/>
            <a:ext cx="4981575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04800" y="1790700"/>
            <a:ext cx="1866900" cy="43088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OM" sz="1050" b="1" dirty="0" smtClean="0"/>
              <a:t>215</a:t>
            </a:r>
            <a:r>
              <a:rPr lang="en-US" sz="1050" b="1" dirty="0" smtClean="0"/>
              <a:t> millimeters </a:t>
            </a:r>
            <a:endParaRPr lang="ar-OM" sz="1050" dirty="0" smtClean="0"/>
          </a:p>
          <a:p>
            <a:pPr algn="ctr" rtl="1"/>
            <a:r>
              <a:rPr lang="ar-OM" sz="1050" b="1" dirty="0" smtClean="0"/>
              <a:t>القطاع العرضي للإطار</a:t>
            </a:r>
            <a:r>
              <a:rPr lang="en-US" sz="1050" b="1" dirty="0" smtClean="0"/>
              <a:t> </a:t>
            </a:r>
            <a:endParaRPr lang="en-US" sz="105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228600"/>
            <a:ext cx="2133600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en-US" sz="1050" b="1" dirty="0" smtClean="0"/>
              <a:t>65%</a:t>
            </a:r>
          </a:p>
          <a:p>
            <a:pPr algn="r" rtl="1"/>
            <a:r>
              <a:rPr lang="ar-OM" sz="1050" b="1" dirty="0" smtClean="0"/>
              <a:t>إرتفاع القطاع الجانبي للإطار كنسبة من القطاع العرضي</a:t>
            </a:r>
            <a:endParaRPr lang="en-US" sz="105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048000" y="668179"/>
            <a:ext cx="838200" cy="2539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OM" sz="1050" b="1" dirty="0" smtClean="0"/>
              <a:t>البناء القُطري</a:t>
            </a:r>
            <a:endParaRPr lang="en-US" sz="1050" b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4572000" y="533400"/>
            <a:ext cx="1238250" cy="58477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050" b="1" dirty="0" smtClean="0"/>
              <a:t>15 inches </a:t>
            </a:r>
          </a:p>
          <a:p>
            <a:pPr algn="r" rtl="1"/>
            <a:r>
              <a:rPr lang="ar-OM" sz="1050" b="1" dirty="0" smtClean="0"/>
              <a:t> القطر الدائري الداخلي للإطار بوحدة البوصة</a:t>
            </a:r>
            <a:endParaRPr lang="en-US" sz="1050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4114800" y="2693313"/>
            <a:ext cx="914400" cy="43088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en-US" sz="1200" b="1" dirty="0" smtClean="0"/>
              <a:t>95 = 690 Kg </a:t>
            </a:r>
            <a:r>
              <a:rPr lang="ar-OM" sz="1000" b="1" dirty="0" smtClean="0"/>
              <a:t>مؤشر الحمولة</a:t>
            </a:r>
            <a:endParaRPr lang="en-US" sz="1000" b="1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6019800" y="1016913"/>
            <a:ext cx="2971800" cy="430887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H = 210 Km/h</a:t>
            </a:r>
          </a:p>
          <a:p>
            <a:pPr algn="r" rtl="1"/>
            <a:r>
              <a:rPr lang="ar-OM" sz="1000" b="1" dirty="0" smtClean="0"/>
              <a:t>مؤشر السرعة القصوى للإطار مع الحمولة القصوى </a:t>
            </a:r>
            <a:endParaRPr lang="en-US" sz="1000" b="1" dirty="0"/>
          </a:p>
        </p:txBody>
      </p:sp>
      <p:pic>
        <p:nvPicPr>
          <p:cNvPr id="12" name="Picture 3" descr="C:\Users\MU61271\Desktop\Tyre Safety - How to Read\Tyre 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533400"/>
            <a:ext cx="615267" cy="60007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  <p:pic>
        <p:nvPicPr>
          <p:cNvPr id="13" name="Picture 4" descr="C:\Users\MU61271\Desktop\Tyre Safety - How to Read\Tyre 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2247900"/>
            <a:ext cx="628650" cy="1028700"/>
          </a:xfrm>
          <a:prstGeom prst="rect">
            <a:avLst/>
          </a:prstGeom>
          <a:noFill/>
          <a:ln w="25400">
            <a:solidFill>
              <a:schemeClr val="accent4">
                <a:lumMod val="60000"/>
                <a:lumOff val="40000"/>
              </a:schemeClr>
            </a:solidFill>
          </a:ln>
        </p:spPr>
      </p:pic>
      <p:pic>
        <p:nvPicPr>
          <p:cNvPr id="14" name="Picture 5" descr="C:\Users\MU61271\Desktop\Tyre Safety - How to Read\Tyre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62125" y="838200"/>
            <a:ext cx="676275" cy="742950"/>
          </a:xfrm>
          <a:prstGeom prst="rect">
            <a:avLst/>
          </a:prstGeom>
          <a:noFill/>
          <a:ln w="25400">
            <a:solidFill>
              <a:schemeClr val="accent6">
                <a:lumMod val="75000"/>
              </a:schemeClr>
            </a:solidFill>
          </a:ln>
        </p:spPr>
      </p:pic>
      <p:sp>
        <p:nvSpPr>
          <p:cNvPr id="15" name="Rectangle 14"/>
          <p:cNvSpPr/>
          <p:nvPr/>
        </p:nvSpPr>
        <p:spPr>
          <a:xfrm>
            <a:off x="4114800" y="1457325"/>
            <a:ext cx="381000" cy="381000"/>
          </a:xfrm>
          <a:prstGeom prst="rect">
            <a:avLst/>
          </a:prstGeom>
          <a:solidFill>
            <a:schemeClr val="accent1">
              <a:alpha val="3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>
            <a:stCxn id="12" idx="2"/>
            <a:endCxn id="15" idx="0"/>
          </p:cNvCxnSpPr>
          <p:nvPr/>
        </p:nvCxnSpPr>
        <p:spPr>
          <a:xfrm>
            <a:off x="4270034" y="1133475"/>
            <a:ext cx="35266" cy="32385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7" idx="3"/>
            <a:endCxn id="19" idx="0"/>
          </p:cNvCxnSpPr>
          <p:nvPr/>
        </p:nvCxnSpPr>
        <p:spPr>
          <a:xfrm>
            <a:off x="2438400" y="520988"/>
            <a:ext cx="1033805" cy="891046"/>
          </a:xfrm>
          <a:prstGeom prst="line">
            <a:avLst/>
          </a:prstGeom>
          <a:ln w="254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 rot="20152465">
            <a:off x="3368987" y="1386641"/>
            <a:ext cx="444085" cy="581425"/>
          </a:xfrm>
          <a:prstGeom prst="rect">
            <a:avLst/>
          </a:prstGeom>
          <a:solidFill>
            <a:schemeClr val="accent1">
              <a:alpha val="3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 rot="19137128">
            <a:off x="2815020" y="1735266"/>
            <a:ext cx="580630" cy="546622"/>
          </a:xfrm>
          <a:prstGeom prst="rect">
            <a:avLst/>
          </a:prstGeom>
          <a:solidFill>
            <a:schemeClr val="accent1">
              <a:alpha val="3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>
            <a:stCxn id="6" idx="3"/>
            <a:endCxn id="20" idx="0"/>
          </p:cNvCxnSpPr>
          <p:nvPr/>
        </p:nvCxnSpPr>
        <p:spPr>
          <a:xfrm flipV="1">
            <a:off x="2171700" y="1802456"/>
            <a:ext cx="754155" cy="203688"/>
          </a:xfrm>
          <a:prstGeom prst="line">
            <a:avLst/>
          </a:prstGeom>
          <a:ln w="254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 rot="1364285">
            <a:off x="4645039" y="1592908"/>
            <a:ext cx="422065" cy="325776"/>
          </a:xfrm>
          <a:prstGeom prst="rect">
            <a:avLst/>
          </a:prstGeom>
          <a:solidFill>
            <a:schemeClr val="lt1">
              <a:alpha val="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stCxn id="10" idx="0"/>
            <a:endCxn id="23" idx="2"/>
          </p:cNvCxnSpPr>
          <p:nvPr/>
        </p:nvCxnSpPr>
        <p:spPr>
          <a:xfrm flipV="1">
            <a:off x="4572000" y="1906025"/>
            <a:ext cx="221113" cy="787288"/>
          </a:xfrm>
          <a:prstGeom prst="line">
            <a:avLst/>
          </a:prstGeom>
          <a:ln w="254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hord 28"/>
          <p:cNvSpPr/>
          <p:nvPr/>
        </p:nvSpPr>
        <p:spPr>
          <a:xfrm rot="3352131">
            <a:off x="2905954" y="2159919"/>
            <a:ext cx="725081" cy="1247525"/>
          </a:xfrm>
          <a:prstGeom prst="chord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3276600" y="3276600"/>
            <a:ext cx="1295400" cy="40011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00" b="1" dirty="0" smtClean="0"/>
              <a:t>35 PSI – </a:t>
            </a:r>
            <a:r>
              <a:rPr lang="ar-OM" sz="1000" b="1" dirty="0" smtClean="0"/>
              <a:t>أقصى معدل ضغط هوائي مسموح</a:t>
            </a:r>
            <a:endParaRPr lang="en-US" sz="1000" b="1" dirty="0" smtClean="0"/>
          </a:p>
        </p:txBody>
      </p:sp>
      <p:cxnSp>
        <p:nvCxnSpPr>
          <p:cNvPr id="31" name="Straight Connector 30"/>
          <p:cNvCxnSpPr>
            <a:stCxn id="29" idx="2"/>
            <a:endCxn id="30" idx="0"/>
          </p:cNvCxnSpPr>
          <p:nvPr/>
        </p:nvCxnSpPr>
        <p:spPr>
          <a:xfrm>
            <a:off x="3484863" y="2826350"/>
            <a:ext cx="439437" cy="450250"/>
          </a:xfrm>
          <a:prstGeom prst="line">
            <a:avLst/>
          </a:prstGeom>
          <a:ln w="254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 flipV="1">
            <a:off x="5181600" y="1676400"/>
            <a:ext cx="228600" cy="114300"/>
          </a:xfrm>
          <a:prstGeom prst="line">
            <a:avLst/>
          </a:prstGeom>
          <a:ln w="539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04800" y="5214119"/>
            <a:ext cx="1905000" cy="57708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OM" sz="1050" b="1" dirty="0" smtClean="0"/>
              <a:t>تصنيفات الحرارة توضح مقاومة الإطار </a:t>
            </a:r>
            <a:r>
              <a:rPr lang="en-US" sz="1050" b="1" dirty="0" smtClean="0"/>
              <a:t> </a:t>
            </a:r>
            <a:r>
              <a:rPr lang="ar-OM" sz="1050" b="1" dirty="0" smtClean="0"/>
              <a:t>  للحرارة ، التصنيف </a:t>
            </a:r>
            <a:r>
              <a:rPr lang="en-US" sz="1050" b="1" dirty="0" smtClean="0"/>
              <a:t> A</a:t>
            </a:r>
            <a:r>
              <a:rPr lang="ar-OM" sz="1050" b="1" dirty="0" smtClean="0"/>
              <a:t>يوضح أفضل مقاومة للحرارة المتراكمة.</a:t>
            </a:r>
            <a:endParaRPr lang="en-US" sz="1050" b="1" dirty="0" smtClean="0"/>
          </a:p>
        </p:txBody>
      </p:sp>
      <p:sp>
        <p:nvSpPr>
          <p:cNvPr id="36" name="Arc 35"/>
          <p:cNvSpPr/>
          <p:nvPr/>
        </p:nvSpPr>
        <p:spPr>
          <a:xfrm rot="10800000">
            <a:off x="2286000" y="3429000"/>
            <a:ext cx="1676400" cy="1524000"/>
          </a:xfrm>
          <a:prstGeom prst="arc">
            <a:avLst>
              <a:gd name="adj1" fmla="val 16886775"/>
              <a:gd name="adj2" fmla="val 189645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Arc 37"/>
          <p:cNvSpPr/>
          <p:nvPr/>
        </p:nvSpPr>
        <p:spPr>
          <a:xfrm rot="9207192">
            <a:off x="2871741" y="4087851"/>
            <a:ext cx="2422048" cy="1226776"/>
          </a:xfrm>
          <a:prstGeom prst="arc">
            <a:avLst>
              <a:gd name="adj1" fmla="val 19052447"/>
              <a:gd name="adj2" fmla="val 835392"/>
            </a:avLst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304800" y="6019800"/>
            <a:ext cx="3048000" cy="577081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 rtl="1"/>
            <a:r>
              <a:rPr lang="ar-OM" sz="1050" b="1" dirty="0" smtClean="0"/>
              <a:t>تصنيف الإحتكاك الإلتصاقي:</a:t>
            </a:r>
          </a:p>
          <a:p>
            <a:pPr algn="just" rtl="1"/>
            <a:r>
              <a:rPr lang="ar-OM" sz="1050" b="1" dirty="0" smtClean="0"/>
              <a:t>يوضح مقدرة الإطار على التوقف على الأسطح المبللة.</a:t>
            </a:r>
            <a:r>
              <a:rPr lang="en-US" sz="1050" b="1" u="sng" dirty="0" smtClean="0"/>
              <a:t>"AA“ </a:t>
            </a:r>
            <a:r>
              <a:rPr lang="ar-OM" sz="1050" b="1" u="sng" dirty="0" smtClean="0"/>
              <a:t> يوفر أداء إحتكاك أفضل</a:t>
            </a:r>
            <a:r>
              <a:rPr lang="ar-OM" sz="1050" dirty="0" smtClean="0"/>
              <a:t> من التصنيفات الأخرى.</a:t>
            </a:r>
            <a:r>
              <a:rPr lang="en-US" sz="1050" dirty="0" smtClean="0"/>
              <a:t>(“A”, “B” or “C”)</a:t>
            </a:r>
            <a:r>
              <a:rPr lang="ar-OM" sz="1050" dirty="0" smtClean="0"/>
              <a:t>  </a:t>
            </a:r>
            <a:endParaRPr lang="en-US" sz="1050" b="1" dirty="0" smtClean="0"/>
          </a:p>
        </p:txBody>
      </p:sp>
      <p:sp>
        <p:nvSpPr>
          <p:cNvPr id="41" name="Arc 40"/>
          <p:cNvSpPr/>
          <p:nvPr/>
        </p:nvSpPr>
        <p:spPr>
          <a:xfrm rot="3809155">
            <a:off x="2545261" y="1631607"/>
            <a:ext cx="3939454" cy="4051988"/>
          </a:xfrm>
          <a:prstGeom prst="arc">
            <a:avLst>
              <a:gd name="adj1" fmla="val 16115676"/>
              <a:gd name="adj2" fmla="val 28866"/>
            </a:avLst>
          </a:prstGeom>
          <a:ln w="25400">
            <a:solidFill>
              <a:srgbClr val="00B05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5791200" y="5542002"/>
            <a:ext cx="1295400" cy="577081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OM" sz="1050" b="1" dirty="0" smtClean="0"/>
              <a:t>إسم مُصنّع الإطار:</a:t>
            </a:r>
          </a:p>
          <a:p>
            <a:pPr algn="r" rtl="1"/>
            <a:r>
              <a:rPr lang="ar-OM" sz="1050" b="1" dirty="0" smtClean="0"/>
              <a:t>(بريجستون، ميشلين،</a:t>
            </a:r>
            <a:r>
              <a:rPr lang="en-US" sz="1050" b="1" dirty="0" smtClean="0"/>
              <a:t> </a:t>
            </a:r>
            <a:r>
              <a:rPr lang="ar-OM" sz="1050" b="1" dirty="0" smtClean="0"/>
              <a:t>دنلوب، يوكوهاما، إلخ..</a:t>
            </a:r>
            <a:r>
              <a:rPr lang="en-US" sz="1050" b="1" dirty="0" smtClean="0"/>
              <a:t>.</a:t>
            </a:r>
            <a:r>
              <a:rPr lang="ar-OM" sz="1050" b="1" dirty="0" smtClean="0"/>
              <a:t>)</a:t>
            </a:r>
            <a:endParaRPr lang="en-US" sz="1050" b="1" dirty="0" smtClean="0"/>
          </a:p>
        </p:txBody>
      </p:sp>
      <p:sp>
        <p:nvSpPr>
          <p:cNvPr id="48" name="TextBox 47"/>
          <p:cNvSpPr txBox="1"/>
          <p:nvPr/>
        </p:nvSpPr>
        <p:spPr>
          <a:xfrm>
            <a:off x="6934200" y="2057400"/>
            <a:ext cx="1981200" cy="1223412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OM" sz="1050" b="1" dirty="0" smtClean="0"/>
              <a:t>نوع التضاريس</a:t>
            </a:r>
            <a:endParaRPr lang="en-US" sz="1050" b="1" dirty="0" smtClean="0"/>
          </a:p>
          <a:p>
            <a:pPr algn="r" rtl="1">
              <a:buFontTx/>
              <a:buChar char="-"/>
            </a:pPr>
            <a:r>
              <a:rPr lang="en-US" sz="1050" b="1" dirty="0" smtClean="0"/>
              <a:t>=M+S </a:t>
            </a:r>
            <a:r>
              <a:rPr lang="ar-OM" sz="1050" b="1" dirty="0" smtClean="0"/>
              <a:t>الطين والثلج</a:t>
            </a:r>
          </a:p>
          <a:p>
            <a:pPr algn="r" rtl="1">
              <a:buFontTx/>
              <a:buChar char="-"/>
            </a:pPr>
            <a:endParaRPr lang="en-US" sz="1050" b="1" dirty="0" smtClean="0"/>
          </a:p>
          <a:p>
            <a:pPr algn="r" rtl="1">
              <a:buFontTx/>
              <a:buChar char="-"/>
            </a:pPr>
            <a:r>
              <a:rPr lang="en-US" sz="1050" b="1" dirty="0" smtClean="0"/>
              <a:t>=A/T  </a:t>
            </a:r>
            <a:r>
              <a:rPr lang="ar-OM" sz="1050" b="1" dirty="0" smtClean="0"/>
              <a:t>جميع أنواع الطرق</a:t>
            </a:r>
            <a:r>
              <a:rPr lang="en-US" sz="1050" b="1" dirty="0" smtClean="0"/>
              <a:t> </a:t>
            </a:r>
            <a:endParaRPr lang="ar-OM" sz="1050" b="1" dirty="0" smtClean="0"/>
          </a:p>
          <a:p>
            <a:pPr algn="r" rtl="1">
              <a:buFontTx/>
              <a:buChar char="-"/>
            </a:pPr>
            <a:r>
              <a:rPr lang="ar-OM" sz="1050" b="1" dirty="0" smtClean="0"/>
              <a:t> (يشمل الطريق المسفلت والمتدرج)</a:t>
            </a:r>
          </a:p>
          <a:p>
            <a:pPr algn="r" rtl="1">
              <a:buFontTx/>
              <a:buChar char="-"/>
            </a:pPr>
            <a:endParaRPr lang="en-US" sz="1050" b="1" dirty="0" smtClean="0"/>
          </a:p>
          <a:p>
            <a:pPr algn="r" rtl="1">
              <a:buFontTx/>
              <a:buChar char="-"/>
            </a:pPr>
            <a:r>
              <a:rPr lang="en-US" sz="1050" b="1" dirty="0" smtClean="0"/>
              <a:t>= H/T</a:t>
            </a:r>
            <a:r>
              <a:rPr lang="ar-OM" sz="1050" b="1" dirty="0" smtClean="0"/>
              <a:t>الطرقات السريعة</a:t>
            </a:r>
            <a:r>
              <a:rPr lang="en-US" sz="1050" b="1" dirty="0" smtClean="0"/>
              <a:t> </a:t>
            </a:r>
            <a:r>
              <a:rPr lang="ar-OM" sz="1050" b="1" dirty="0" smtClean="0"/>
              <a:t>(المسفلتة فقط )</a:t>
            </a:r>
            <a:endParaRPr lang="en-US" sz="1050" b="1" dirty="0" smtClean="0"/>
          </a:p>
        </p:txBody>
      </p:sp>
      <p:pic>
        <p:nvPicPr>
          <p:cNvPr id="50" name="Picture 10" descr="C:\Users\MU61271\Desktop\Tyre Read Related\Ag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3957947">
            <a:off x="5425924" y="2967248"/>
            <a:ext cx="374585" cy="249723"/>
          </a:xfrm>
          <a:prstGeom prst="rect">
            <a:avLst/>
          </a:prstGeom>
          <a:noFill/>
        </p:spPr>
      </p:pic>
      <p:sp>
        <p:nvSpPr>
          <p:cNvPr id="51" name="TextBox 50"/>
          <p:cNvSpPr txBox="1"/>
          <p:nvPr/>
        </p:nvSpPr>
        <p:spPr>
          <a:xfrm>
            <a:off x="3657600" y="3886200"/>
            <a:ext cx="1371600" cy="553998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1000" b="1" dirty="0" smtClean="0"/>
              <a:t>(</a:t>
            </a:r>
            <a:r>
              <a:rPr lang="ar-OM" sz="1000" b="1" dirty="0" smtClean="0"/>
              <a:t>عمر الإطار</a:t>
            </a:r>
            <a:r>
              <a:rPr lang="en-US" sz="1000" b="1" dirty="0" smtClean="0"/>
              <a:t>)</a:t>
            </a:r>
            <a:r>
              <a:rPr lang="ar-OM" sz="1000" b="1" dirty="0" smtClean="0"/>
              <a:t>تاريخ الصنع </a:t>
            </a:r>
            <a:endParaRPr lang="en-US" sz="1000" b="1" dirty="0" smtClean="0"/>
          </a:p>
          <a:p>
            <a:pPr algn="r" rtl="1"/>
            <a:r>
              <a:rPr lang="ar-OM" sz="1000" b="1" dirty="0" smtClean="0"/>
              <a:t>عدد الأسابيع </a:t>
            </a:r>
            <a:r>
              <a:rPr lang="en-US" sz="1000" b="1" dirty="0" smtClean="0"/>
              <a:t> 16 =</a:t>
            </a:r>
          </a:p>
          <a:p>
            <a:pPr algn="r" rtl="1"/>
            <a:r>
              <a:rPr lang="ar-OM" sz="1000" b="1" dirty="0" smtClean="0"/>
              <a:t>عدد السنوات </a:t>
            </a:r>
            <a:r>
              <a:rPr lang="en-US" sz="1000" b="1" dirty="0" smtClean="0"/>
              <a:t> 2012 =</a:t>
            </a:r>
          </a:p>
        </p:txBody>
      </p:sp>
      <p:sp>
        <p:nvSpPr>
          <p:cNvPr id="52" name="Rectangle 51"/>
          <p:cNvSpPr/>
          <p:nvPr/>
        </p:nvSpPr>
        <p:spPr>
          <a:xfrm rot="3931703">
            <a:off x="5439777" y="2933496"/>
            <a:ext cx="426784" cy="273584"/>
          </a:xfrm>
          <a:prstGeom prst="rect">
            <a:avLst/>
          </a:prstGeom>
          <a:solidFill>
            <a:schemeClr val="accent1">
              <a:alpha val="3000"/>
            </a:schemeClr>
          </a:solidFill>
          <a:ln w="349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/>
          <p:cNvCxnSpPr>
            <a:stCxn id="51" idx="3"/>
            <a:endCxn id="50" idx="2"/>
          </p:cNvCxnSpPr>
          <p:nvPr/>
        </p:nvCxnSpPr>
        <p:spPr>
          <a:xfrm flipV="1">
            <a:off x="5029200" y="3142964"/>
            <a:ext cx="469980" cy="1020235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9" name="Arc 88"/>
          <p:cNvSpPr/>
          <p:nvPr/>
        </p:nvSpPr>
        <p:spPr>
          <a:xfrm rot="10414927" flipH="1" flipV="1">
            <a:off x="5000763" y="1954565"/>
            <a:ext cx="1066800" cy="914400"/>
          </a:xfrm>
          <a:prstGeom prst="arc">
            <a:avLst>
              <a:gd name="adj1" fmla="val 16595364"/>
              <a:gd name="adj2" fmla="val 744426"/>
            </a:avLst>
          </a:prstGeom>
          <a:ln w="254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7" name="Table 176"/>
          <p:cNvGraphicFramePr>
            <a:graphicFrameLocks noGrp="1"/>
          </p:cNvGraphicFramePr>
          <p:nvPr/>
        </p:nvGraphicFramePr>
        <p:xfrm>
          <a:off x="6019800" y="1447800"/>
          <a:ext cx="2971800" cy="381000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297180"/>
                <a:gridCol w="297180"/>
                <a:gridCol w="297180"/>
                <a:gridCol w="297180"/>
                <a:gridCol w="297180"/>
                <a:gridCol w="297180"/>
                <a:gridCol w="297180"/>
                <a:gridCol w="297180"/>
                <a:gridCol w="297180"/>
                <a:gridCol w="297180"/>
              </a:tblGrid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/>
                        <a:t>M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/>
                        <a:t>N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/>
                        <a:t>P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/>
                        <a:t>Q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/>
                        <a:t>R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/>
                        <a:t>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/>
                        <a:t>T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/>
                        <a:t>U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>
                          <a:solidFill>
                            <a:schemeClr val="tx2"/>
                          </a:solidFill>
                        </a:rPr>
                        <a:t>H</a:t>
                      </a:r>
                      <a:endParaRPr lang="en-US" sz="1000" b="1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/>
                        <a:t>V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/>
                        <a:t>130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/>
                        <a:t>140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/>
                        <a:t>150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/>
                        <a:t>160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/>
                        <a:t>170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/>
                        <a:t>180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/>
                        <a:t>190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/>
                        <a:t>200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>
                          <a:solidFill>
                            <a:schemeClr val="tx2"/>
                          </a:solidFill>
                        </a:rPr>
                        <a:t>210</a:t>
                      </a:r>
                      <a:endParaRPr lang="en-US" sz="1000" b="1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/>
                        <a:t>240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R="5292" marT="5292" marB="0" anchor="ctr"/>
                </a:tc>
              </a:tr>
            </a:tbl>
          </a:graphicData>
        </a:graphic>
      </p:graphicFrame>
      <p:graphicFrame>
        <p:nvGraphicFramePr>
          <p:cNvPr id="179" name="Table 178"/>
          <p:cNvGraphicFramePr>
            <a:graphicFrameLocks noGrp="1"/>
          </p:cNvGraphicFramePr>
          <p:nvPr/>
        </p:nvGraphicFramePr>
        <p:xfrm>
          <a:off x="7391400" y="3733805"/>
          <a:ext cx="1504940" cy="2865678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752470"/>
                <a:gridCol w="752470"/>
              </a:tblGrid>
              <a:tr h="435182">
                <a:tc>
                  <a:txBody>
                    <a:bodyPr/>
                    <a:lstStyle/>
                    <a:p>
                      <a:pPr algn="ctr" rtl="1" fontAlgn="t"/>
                      <a:r>
                        <a:rPr lang="ar-OM" sz="1050" b="1" u="none" strike="noStrike" dirty="0" smtClean="0"/>
                        <a:t>مؤشر</a:t>
                      </a:r>
                      <a:r>
                        <a:rPr lang="ar-OM" sz="1050" b="1" u="none" strike="noStrike" baseline="0" dirty="0" smtClean="0"/>
                        <a:t> الحمولة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OM" sz="1050" b="1" u="none" strike="noStrike" dirty="0" smtClean="0"/>
                        <a:t>الحمولة ب كغم</a:t>
                      </a:r>
                      <a:endParaRPr lang="en-US" sz="1050" b="1" u="none" strike="noStrike" dirty="0" smtClean="0"/>
                    </a:p>
                    <a:p>
                      <a:pPr algn="ctr" rtl="1" fontAlgn="t"/>
                      <a:r>
                        <a:rPr lang="ar-OM" sz="1050" b="1" u="none" strike="noStrike" baseline="0" dirty="0" smtClean="0"/>
                        <a:t>للإطار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/>
                </a:tc>
              </a:tr>
              <a:tr h="1842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88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560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</a:tr>
              <a:tr h="1842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89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580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</a:tr>
              <a:tr h="1842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/>
                        <a:t>90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600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</a:tr>
              <a:tr h="1842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/>
                        <a:t>91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615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</a:tr>
              <a:tr h="1842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/>
                        <a:t>92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630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</a:tr>
              <a:tr h="1842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/>
                        <a:t>93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650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</a:tr>
              <a:tr h="1842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/>
                        <a:t>94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670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</a:tr>
              <a:tr h="21948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u="none" strike="noStrike" dirty="0">
                          <a:solidFill>
                            <a:schemeClr val="tx2"/>
                          </a:solidFill>
                        </a:rPr>
                        <a:t>95</a:t>
                      </a:r>
                      <a:endParaRPr lang="en-US" sz="1200" b="1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u="none" strike="noStrike" dirty="0">
                          <a:solidFill>
                            <a:schemeClr val="tx2"/>
                          </a:solidFill>
                        </a:rPr>
                        <a:t>690</a:t>
                      </a:r>
                      <a:endParaRPr lang="en-US" sz="1200" b="1" i="0" u="none" strike="noStrike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</a:tr>
              <a:tr h="1842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/>
                        <a:t>96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710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</a:tr>
              <a:tr h="1842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/>
                        <a:t>97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730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</a:tr>
              <a:tr h="1842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/>
                        <a:t>98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750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</a:tr>
              <a:tr h="1842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99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775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</a:tr>
              <a:tr h="1842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/>
                        <a:t>100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/>
                        <a:t>800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95" marR="6995" marT="6995" marB="0" anchor="ctr"/>
                </a:tc>
              </a:tr>
            </a:tbl>
          </a:graphicData>
        </a:graphic>
      </p:graphicFrame>
      <p:pic>
        <p:nvPicPr>
          <p:cNvPr id="1026" name="Picture 2" descr="C:\Users\MU61271\Desktop\Tyre Read Related\Lbs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6410930">
            <a:off x="2701456" y="3442627"/>
            <a:ext cx="504249" cy="161545"/>
          </a:xfrm>
          <a:prstGeom prst="rect">
            <a:avLst/>
          </a:prstGeom>
          <a:noFill/>
        </p:spPr>
      </p:pic>
      <p:cxnSp>
        <p:nvCxnSpPr>
          <p:cNvPr id="146" name="Straight Arrow Connector 145"/>
          <p:cNvCxnSpPr>
            <a:stCxn id="8" idx="2"/>
          </p:cNvCxnSpPr>
          <p:nvPr/>
        </p:nvCxnSpPr>
        <p:spPr>
          <a:xfrm>
            <a:off x="3467100" y="922095"/>
            <a:ext cx="495300" cy="67810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Arrow Connector 168"/>
          <p:cNvCxnSpPr>
            <a:stCxn id="42" idx="0"/>
          </p:cNvCxnSpPr>
          <p:nvPr/>
        </p:nvCxnSpPr>
        <p:spPr>
          <a:xfrm flipH="1" flipV="1">
            <a:off x="6400800" y="4343400"/>
            <a:ext cx="38100" cy="1198602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1" name="Rectangle 180"/>
          <p:cNvSpPr/>
          <p:nvPr/>
        </p:nvSpPr>
        <p:spPr>
          <a:xfrm>
            <a:off x="76200" y="76200"/>
            <a:ext cx="8991600" cy="6705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3" name="Title 1"/>
          <p:cNvSpPr>
            <a:spLocks noGrp="1"/>
          </p:cNvSpPr>
          <p:nvPr>
            <p:ph type="title"/>
          </p:nvPr>
        </p:nvSpPr>
        <p:spPr>
          <a:xfrm>
            <a:off x="5715000" y="76200"/>
            <a:ext cx="3276600" cy="838200"/>
          </a:xfrm>
        </p:spPr>
        <p:txBody>
          <a:bodyPr>
            <a:noAutofit/>
          </a:bodyPr>
          <a:lstStyle/>
          <a:p>
            <a:pPr algn="r" rtl="1"/>
            <a:r>
              <a:rPr lang="ar-OM" sz="2400" b="1" dirty="0" smtClean="0">
                <a:solidFill>
                  <a:srgbClr val="C00000"/>
                </a:solidFill>
              </a:rPr>
              <a:t>كيف تقرأ معلومات إطار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ar-OM" sz="2400" b="1" dirty="0" smtClean="0">
                <a:solidFill>
                  <a:srgbClr val="C00000"/>
                </a:solidFill>
              </a:rPr>
              <a:t>سيارتك </a:t>
            </a:r>
            <a:br>
              <a:rPr lang="ar-OM" sz="2400" b="1" dirty="0" smtClean="0">
                <a:solidFill>
                  <a:srgbClr val="C00000"/>
                </a:solidFill>
              </a:rPr>
            </a:br>
            <a:r>
              <a:rPr lang="ar-OM" sz="1800" b="1" dirty="0" smtClean="0">
                <a:solidFill>
                  <a:srgbClr val="0070C0"/>
                </a:solidFill>
              </a:rPr>
              <a:t> دليل الجيب</a:t>
            </a:r>
            <a:endParaRPr lang="en-US" sz="2400" b="1" dirty="0">
              <a:solidFill>
                <a:srgbClr val="0070C0"/>
              </a:solidFill>
            </a:endParaRPr>
          </a:p>
        </p:txBody>
      </p:sp>
      <p:cxnSp>
        <p:nvCxnSpPr>
          <p:cNvPr id="54" name="Straight Arrow Connector 53"/>
          <p:cNvCxnSpPr>
            <a:stCxn id="39" idx="0"/>
          </p:cNvCxnSpPr>
          <p:nvPr/>
        </p:nvCxnSpPr>
        <p:spPr>
          <a:xfrm flipV="1">
            <a:off x="1828800" y="5410200"/>
            <a:ext cx="137160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11" idx="1"/>
          </p:cNvCxnSpPr>
          <p:nvPr/>
        </p:nvCxnSpPr>
        <p:spPr>
          <a:xfrm flipH="1">
            <a:off x="5257800" y="1232357"/>
            <a:ext cx="762000" cy="520243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35" idx="0"/>
          </p:cNvCxnSpPr>
          <p:nvPr/>
        </p:nvCxnSpPr>
        <p:spPr>
          <a:xfrm flipV="1">
            <a:off x="1257300" y="4648200"/>
            <a:ext cx="1181100" cy="56591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68" idx="3"/>
          </p:cNvCxnSpPr>
          <p:nvPr/>
        </p:nvCxnSpPr>
        <p:spPr>
          <a:xfrm flipV="1">
            <a:off x="1828800" y="2362204"/>
            <a:ext cx="914400" cy="20005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69" idx="0"/>
          </p:cNvCxnSpPr>
          <p:nvPr/>
        </p:nvCxnSpPr>
        <p:spPr>
          <a:xfrm flipV="1">
            <a:off x="1066800" y="3505200"/>
            <a:ext cx="1143000" cy="5334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1143000" y="2362200"/>
            <a:ext cx="685800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en-US" sz="1000" b="1" dirty="0" smtClean="0"/>
              <a:t>P – </a:t>
            </a:r>
            <a:endParaRPr lang="ar-OM" sz="1000" b="1" dirty="0" smtClean="0"/>
          </a:p>
          <a:p>
            <a:pPr algn="r" rtl="1"/>
            <a:r>
              <a:rPr lang="ar-OM" sz="1000" b="1" dirty="0" smtClean="0"/>
              <a:t>إطار للركاب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04800" y="4038600"/>
            <a:ext cx="1524000" cy="707886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OM" sz="1000" b="1" dirty="0" smtClean="0"/>
              <a:t>إسم الإطار</a:t>
            </a:r>
          </a:p>
          <a:p>
            <a:r>
              <a:rPr lang="en-US" sz="1000" b="1" dirty="0" smtClean="0"/>
              <a:t>(Tiger, Taurus, </a:t>
            </a:r>
            <a:r>
              <a:rPr lang="en-US" sz="1000" b="1" dirty="0" err="1" smtClean="0"/>
              <a:t>Fuzion</a:t>
            </a:r>
            <a:r>
              <a:rPr lang="en-US" sz="1000" b="1" dirty="0" smtClean="0"/>
              <a:t>, Firestone, </a:t>
            </a:r>
            <a:r>
              <a:rPr lang="en-US" sz="1000" b="1" dirty="0" err="1" smtClean="0"/>
              <a:t>Geolander</a:t>
            </a:r>
            <a:r>
              <a:rPr lang="en-US" sz="1000" b="1" dirty="0" smtClean="0"/>
              <a:t>, etc.)</a:t>
            </a:r>
          </a:p>
        </p:txBody>
      </p:sp>
      <p:cxnSp>
        <p:nvCxnSpPr>
          <p:cNvPr id="79" name="Straight Arrow Connector 78"/>
          <p:cNvCxnSpPr>
            <a:stCxn id="48" idx="1"/>
          </p:cNvCxnSpPr>
          <p:nvPr/>
        </p:nvCxnSpPr>
        <p:spPr>
          <a:xfrm flipH="1" flipV="1">
            <a:off x="6019800" y="2209800"/>
            <a:ext cx="914400" cy="45930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 txBox="1">
            <a:spLocks/>
          </p:cNvSpPr>
          <p:nvPr/>
        </p:nvSpPr>
        <p:spPr>
          <a:xfrm>
            <a:off x="609600" y="914400"/>
            <a:ext cx="7924800" cy="4191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lvl="0" indent="-342900" algn="r" rtl="1">
              <a:spcBef>
                <a:spcPct val="20000"/>
              </a:spcBef>
              <a:buFont typeface="Arial" pitchFamily="34" charset="0"/>
              <a:buChar char="•"/>
            </a:pPr>
            <a:r>
              <a:rPr lang="ar-OM" sz="2800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مدى موائمة الإطارات لظروف الطريق.</a:t>
            </a:r>
            <a:endParaRPr lang="en-GB" sz="2800" dirty="0" smtClean="0">
              <a:solidFill>
                <a:srgbClr val="00206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342900" lvl="0" indent="-342900" algn="r" rtl="1">
              <a:spcBef>
                <a:spcPct val="20000"/>
              </a:spcBef>
              <a:buFont typeface="Arial" pitchFamily="34" charset="0"/>
              <a:buChar char="•"/>
            </a:pPr>
            <a:r>
              <a:rPr lang="ar-OM" sz="2800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ضبط ضغط الإطارات حسب تعليمات المصنع لأن زيادة أو نقصان الضغط يؤدي إلى تلف الإطار.</a:t>
            </a:r>
            <a:endParaRPr lang="en-US" sz="2800" dirty="0" smtClean="0">
              <a:solidFill>
                <a:srgbClr val="00206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342900" lvl="0" indent="-342900" algn="r" rtl="1">
              <a:spcBef>
                <a:spcPct val="20000"/>
              </a:spcBef>
              <a:buFont typeface="Arial" pitchFamily="34" charset="0"/>
              <a:buChar char="•"/>
            </a:pPr>
            <a:r>
              <a:rPr lang="ar-OM" sz="2800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ينبغي أن تكون جميع الإطارات بما فيها الإحتياط من نفس الماركة.</a:t>
            </a:r>
            <a:endParaRPr lang="en-US" sz="2800" dirty="0" smtClean="0">
              <a:solidFill>
                <a:srgbClr val="00206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342900" lvl="0" indent="-342900" algn="r" rtl="1">
              <a:spcBef>
                <a:spcPct val="20000"/>
              </a:spcBef>
              <a:buFont typeface="Arial" pitchFamily="34" charset="0"/>
              <a:buChar char="•"/>
            </a:pPr>
            <a:r>
              <a:rPr lang="ar-OM" sz="2800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تأكد من أن عمق النقشه في الإطار لا تقل عن 1.6 ملم.</a:t>
            </a:r>
          </a:p>
          <a:p>
            <a:pPr marL="342900" lvl="0" indent="-342900" algn="r" rtl="1">
              <a:spcBef>
                <a:spcPct val="20000"/>
              </a:spcBef>
              <a:buFont typeface="Arial" pitchFamily="34" charset="0"/>
              <a:buChar char="•"/>
            </a:pPr>
            <a:r>
              <a:rPr lang="ar-OM" sz="2800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تأكد من أن كل الإطارات تحمل مؤشر الحرارة </a:t>
            </a:r>
            <a:r>
              <a:rPr lang="en-US" sz="2800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A</a:t>
            </a:r>
            <a:r>
              <a:rPr lang="ar-OM" sz="2800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 والمؤشر </a:t>
            </a:r>
            <a:r>
              <a:rPr lang="en-US" sz="2800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B</a:t>
            </a:r>
            <a:r>
              <a:rPr lang="ar-OM" sz="2800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 لا يوصى به والمؤشر </a:t>
            </a:r>
            <a:r>
              <a:rPr lang="en-US" sz="2800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C</a:t>
            </a:r>
            <a:r>
              <a:rPr lang="ar-OM" sz="2800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 يجب عدم استخدامه في عمان.</a:t>
            </a:r>
            <a:endParaRPr lang="en-US" sz="2800" dirty="0" smtClean="0">
              <a:solidFill>
                <a:srgbClr val="00206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342900" lvl="0" indent="-342900" algn="r" rtl="1">
              <a:spcBef>
                <a:spcPct val="20000"/>
              </a:spcBef>
              <a:buFont typeface="Arial" pitchFamily="34" charset="0"/>
              <a:buChar char="•"/>
            </a:pPr>
            <a:r>
              <a:rPr lang="ar-OM" sz="2800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جميع الإطارات بما فيها الإحتياط يجب أن لا تستخدم إذا مضى عليها أربع سنوات من تاريخ الصنع.</a:t>
            </a:r>
            <a:endParaRPr lang="en-US" sz="2800" dirty="0" smtClean="0">
              <a:solidFill>
                <a:srgbClr val="00206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marL="342900" lvl="0" indent="-342900" algn="r" rtl="1">
              <a:spcBef>
                <a:spcPct val="20000"/>
              </a:spcBef>
              <a:buFont typeface="Arial" pitchFamily="34" charset="0"/>
              <a:buChar char="•"/>
            </a:pPr>
            <a:r>
              <a:rPr lang="ar-OM" sz="2800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الفترة التخزينية للإطارات سنتين ولكن ننصح بشراء إطارات حديثة التصنيع.</a:t>
            </a:r>
            <a:endParaRPr lang="en-US" sz="2800" dirty="0" smtClean="0">
              <a:solidFill>
                <a:srgbClr val="00206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0" y="76200"/>
            <a:ext cx="9144000" cy="76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lvl="0" indent="-342900" algn="r" rtl="1">
              <a:spcBef>
                <a:spcPct val="2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 </a:t>
            </a:r>
            <a:r>
              <a:rPr lang="ar-OM" sz="36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افحص </a:t>
            </a:r>
            <a:r>
              <a:rPr lang="ar-OM" sz="36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الإطارات باستمرار وتأكد من </a:t>
            </a:r>
            <a:r>
              <a:rPr lang="ar-OM" sz="36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الآتي</a:t>
            </a:r>
            <a:r>
              <a:rPr lang="en-US" sz="36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OM" sz="36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:</a:t>
            </a:r>
            <a:endParaRPr lang="ar-OM" sz="3600" b="1" dirty="0" smtClean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Arabic 1</Language>
    <DocId xmlns="4880e4f8-4b7d-4bdd-91e3-e10d47036eca">91609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B2338E0F-E65F-4CDB-B19A-B7D11E1958D9}"/>
</file>

<file path=customXml/itemProps2.xml><?xml version="1.0" encoding="utf-8"?>
<ds:datastoreItem xmlns:ds="http://schemas.openxmlformats.org/officeDocument/2006/customXml" ds:itemID="{70DA89D1-3F46-4A97-B5D7-92C96949A10E}"/>
</file>

<file path=customXml/itemProps3.xml><?xml version="1.0" encoding="utf-8"?>
<ds:datastoreItem xmlns:ds="http://schemas.openxmlformats.org/officeDocument/2006/customXml" ds:itemID="{AA317D86-73E2-4B5D-A745-078F0A59D7BB}"/>
</file>

<file path=docProps/app.xml><?xml version="1.0" encoding="utf-8"?>
<Properties xmlns="http://schemas.openxmlformats.org/officeDocument/2006/extended-properties" xmlns:vt="http://schemas.openxmlformats.org/officeDocument/2006/docPropsVTypes">
  <TotalTime>909</TotalTime>
  <Words>339</Words>
  <Application>Microsoft Office PowerPoint</Application>
  <PresentationFormat>On-screen Show (4:3)</PresentationFormat>
  <Paragraphs>88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كيف تقرأ معلومات إطار سيارتك   دليل الجيب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mu42689</dc:creator>
  <cp:lastModifiedBy>Al Khatib MU95018</cp:lastModifiedBy>
  <cp:revision>125</cp:revision>
  <dcterms:created xsi:type="dcterms:W3CDTF">2015-11-23T12:22:48Z</dcterms:created>
  <dcterms:modified xsi:type="dcterms:W3CDTF">2015-12-28T05:24:25Z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