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2712082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extLst>
      <p:ext uri="{BB962C8B-B14F-4D97-AF65-F5344CB8AC3E}">
        <p14:creationId xmlns:p14="http://schemas.microsoft.com/office/powerpoint/2010/main" val="22328554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0" y="1841718"/>
            <a:ext cx="5562600" cy="1261884"/>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 </a:t>
            </a:r>
          </a:p>
          <a:p>
            <a:pPr algn="just"/>
            <a:r>
              <a:rPr lang="en-US" sz="1200" dirty="0">
                <a:latin typeface="+mj-lt"/>
              </a:rPr>
              <a:t>A fitter was operating a magnetic drilling machine to enlarge a hole connected to a flexible cable. He was holding the cable with his left hand and operating the drilling machine with his right hand while operating the drill on the floor. The drill bit got stuck in the hole resulting in the cable rotating around the drill bit, pulling his left hand around the machine resulting in a fractured forearm. </a:t>
            </a:r>
            <a:endParaRPr lang="en-US" sz="1200" dirty="0">
              <a:latin typeface="+mj-lt"/>
              <a:cs typeface="Calibri" pitchFamily="34" charset="0"/>
            </a:endParaRPr>
          </a:p>
        </p:txBody>
      </p:sp>
      <p:sp>
        <p:nvSpPr>
          <p:cNvPr id="18" name="Rectangle 4"/>
          <p:cNvSpPr>
            <a:spLocks noChangeArrowheads="1"/>
          </p:cNvSpPr>
          <p:nvPr/>
        </p:nvSpPr>
        <p:spPr bwMode="auto">
          <a:xfrm>
            <a:off x="381000" y="33496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486400" y="4432047"/>
            <a:ext cx="914400" cy="2184906"/>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2086096155"/>
              </p:ext>
            </p:extLst>
          </p:nvPr>
        </p:nvGraphicFramePr>
        <p:xfrm>
          <a:off x="1524001" y="762000"/>
          <a:ext cx="7467599" cy="914400"/>
        </p:xfrm>
        <a:graphic>
          <a:graphicData uri="http://schemas.openxmlformats.org/drawingml/2006/table">
            <a:tbl>
              <a:tblPr firstRow="1" bandRow="1">
                <a:tableStyleId>{5C22544A-7EE6-4342-B048-85BDC9FD1C3A}</a:tableStyleId>
              </a:tblPr>
              <a:tblGrid>
                <a:gridCol w="1459916">
                  <a:extLst>
                    <a:ext uri="{9D8B030D-6E8A-4147-A177-3AD203B41FA5}">
                      <a16:colId xmlns:a16="http://schemas.microsoft.com/office/drawing/2014/main" val="20000"/>
                    </a:ext>
                  </a:extLst>
                </a:gridCol>
                <a:gridCol w="2856355">
                  <a:extLst>
                    <a:ext uri="{9D8B030D-6E8A-4147-A177-3AD203B41FA5}">
                      <a16:colId xmlns:a16="http://schemas.microsoft.com/office/drawing/2014/main" val="20001"/>
                    </a:ext>
                  </a:extLst>
                </a:gridCol>
                <a:gridCol w="1060399">
                  <a:extLst>
                    <a:ext uri="{9D8B030D-6E8A-4147-A177-3AD203B41FA5}">
                      <a16:colId xmlns:a16="http://schemas.microsoft.com/office/drawing/2014/main" val="20002"/>
                    </a:ext>
                  </a:extLst>
                </a:gridCol>
                <a:gridCol w="2090929">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 (#50)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1092001</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30/12/2015 (09:52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strike="sngStrike"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Marmul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73325" y="3962400"/>
            <a:ext cx="4879675" cy="990600"/>
          </a:xfrm>
          <a:prstGeom prst="wedgeRoundRectCallout">
            <a:avLst>
              <a:gd name="adj1" fmla="val 68949"/>
              <a:gd name="adj2" fmla="val 58695"/>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latin typeface="Calibri" pitchFamily="34" charset="0"/>
                <a:cs typeface="Calibri" pitchFamily="34" charset="0"/>
              </a:rPr>
              <a:t>Do you  always secure the object when drilling?</a:t>
            </a:r>
          </a:p>
          <a:p>
            <a:pPr marL="342900" indent="-342900">
              <a:buFont typeface="Arial" charset="0"/>
              <a:buAutoNum type="arabicPeriod"/>
            </a:pPr>
            <a:r>
              <a:rPr lang="en-GB" sz="1200" dirty="0">
                <a:latin typeface="Calibri" pitchFamily="34" charset="0"/>
                <a:cs typeface="Calibri" pitchFamily="34" charset="0"/>
              </a:rPr>
              <a:t>Do you ensure your equipment is properly positioned and secure before operating?</a:t>
            </a:r>
          </a:p>
          <a:p>
            <a:pPr marL="342900" indent="-342900">
              <a:buFont typeface="Arial" charset="0"/>
              <a:buAutoNum type="arabicPeriod"/>
            </a:pPr>
            <a:r>
              <a:rPr lang="en-US" sz="1200" dirty="0">
                <a:latin typeface="Calibri" pitchFamily="34" charset="0"/>
                <a:cs typeface="Calibri" pitchFamily="34" charset="0"/>
              </a:rPr>
              <a:t>Do you keep your hand and fingers out of the line of fire? </a:t>
            </a:r>
            <a:endParaRPr lang="en-GB" sz="1200" dirty="0">
              <a:latin typeface="Calibri" pitchFamily="34" charset="0"/>
              <a:cs typeface="Calibri" pitchFamily="34" charset="0"/>
            </a:endParaRPr>
          </a:p>
        </p:txBody>
      </p:sp>
      <p:pic>
        <p:nvPicPr>
          <p:cNvPr id="38" name="Picture 37" descr="C:\Users\hse1imc\Desktop\WPAI-IMC-Incidents\IMC-Marmul\Hand Injury 301215\Incident Snaps\030116-Workshop\IMG_3861.JPG"/>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5638800" y="1828800"/>
            <a:ext cx="3362960" cy="2514600"/>
          </a:xfrm>
          <a:prstGeom prst="rect">
            <a:avLst/>
          </a:prstGeom>
          <a:noFill/>
          <a:ln>
            <a:noFill/>
          </a:ln>
        </p:spPr>
      </p:pic>
      <p:pic>
        <p:nvPicPr>
          <p:cNvPr id="1026" name="Picture 2" descr="G:\MSE3\Mr Musleh\All Mr Musleh Images\LOF\MACHINERY.png"/>
          <p:cNvPicPr>
            <a:picLocks noChangeAspect="1" noChangeArrowheads="1"/>
          </p:cNvPicPr>
          <p:nvPr/>
        </p:nvPicPr>
        <p:blipFill>
          <a:blip r:embed="rId6" cstate="email"/>
          <a:srcRect/>
          <a:stretch>
            <a:fillRect/>
          </a:stretch>
        </p:blipFill>
        <p:spPr bwMode="auto">
          <a:xfrm>
            <a:off x="152400" y="763905"/>
            <a:ext cx="1066800" cy="1064895"/>
          </a:xfrm>
          <a:prstGeom prst="rect">
            <a:avLst/>
          </a:prstGeom>
          <a:noFill/>
        </p:spPr>
      </p:pic>
      <p:sp>
        <p:nvSpPr>
          <p:cNvPr id="19" name="Curved Down Arrow 18"/>
          <p:cNvSpPr/>
          <p:nvPr/>
        </p:nvSpPr>
        <p:spPr bwMode="auto">
          <a:xfrm>
            <a:off x="7162800" y="2286000"/>
            <a:ext cx="914400" cy="457200"/>
          </a:xfrm>
          <a:prstGeom prst="curvedDown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91615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3A8EFF5-7AE3-4701-86E5-3009A88FB072}"/>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4880E4F8-4B7D-4BDD-91E3-E10D47036ECA"/>
    <ds:schemaRef ds:uri="http://purl.org/dc/elements/1.1/"/>
    <ds:schemaRef ds:uri="http://purl.org/dc/dcmitype/"/>
    <ds:schemaRef ds:uri="http://schemas.microsoft.com/office/2006/metadata/properties"/>
    <ds:schemaRef ds:uri="9d51eac6-a7d5-47f5-a119-63d146adb134"/>
    <ds:schemaRef ds:uri="http://schemas.microsoft.com/sharepoint/v3/fields"/>
    <ds:schemaRef ds:uri="4880e4f8-4b7d-4bdd-91e3-e10d47036eca"/>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4922</TotalTime>
  <Words>177</Words>
  <Application>Microsoft Office PowerPoint</Application>
  <PresentationFormat>On-screen Show (4:3)</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415</cp:revision>
  <dcterms:created xsi:type="dcterms:W3CDTF">2001-05-03T06:07:08Z</dcterms:created>
  <dcterms:modified xsi:type="dcterms:W3CDTF">2024-04-21T07:02:22Z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