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261" r:id="rId5"/>
  </p:sldIdLst>
  <p:sldSz cx="9144000" cy="6858000" type="screen4x3"/>
  <p:notesSz cx="6670675" cy="99298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747" autoAdjust="0"/>
  </p:normalViewPr>
  <p:slideViewPr>
    <p:cSldViewPr>
      <p:cViewPr varScale="1">
        <p:scale>
          <a:sx n="69" d="100"/>
          <a:sy n="69" d="100"/>
        </p:scale>
        <p:origin x="118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8"/>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219" name="Rectangle 3"/>
          <p:cNvSpPr>
            <a:spLocks noGrp="1" noChangeArrowheads="1"/>
          </p:cNvSpPr>
          <p:nvPr>
            <p:ph type="dt" sz="quarter"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9220" name="Rectangle 4"/>
          <p:cNvSpPr>
            <a:spLocks noGrp="1" noChangeArrowheads="1"/>
          </p:cNvSpPr>
          <p:nvPr>
            <p:ph type="ftr" sz="quarter" idx="2"/>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221" name="Rectangle 5"/>
          <p:cNvSpPr>
            <a:spLocks noGrp="1" noChangeArrowheads="1"/>
          </p:cNvSpPr>
          <p:nvPr>
            <p:ph type="sldNum" sz="quarter" idx="3"/>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47850DC-4B7B-4DDB-AF95-BE45BC800185}" type="slidenum">
              <a:rPr lang="en-US"/>
              <a:pPr>
                <a:defRPr/>
              </a:pPr>
              <a:t>‹#›</a:t>
            </a:fld>
            <a:endParaRPr lang="en-US" dirty="0"/>
          </a:p>
        </p:txBody>
      </p:sp>
    </p:spTree>
    <p:extLst>
      <p:ext uri="{BB962C8B-B14F-4D97-AF65-F5344CB8AC3E}">
        <p14:creationId xmlns:p14="http://schemas.microsoft.com/office/powerpoint/2010/main" val="27120823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7172" name="Rectangle 4"/>
          <p:cNvSpPr>
            <a:spLocks noGrp="1" noRot="1" noChangeAspect="1" noChangeArrowheads="1" noTextEdit="1"/>
          </p:cNvSpPr>
          <p:nvPr>
            <p:ph type="sldImg" idx="2"/>
          </p:nvPr>
        </p:nvSpPr>
        <p:spPr bwMode="auto">
          <a:xfrm>
            <a:off x="852488" y="744538"/>
            <a:ext cx="4965700" cy="372427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716463"/>
            <a:ext cx="4892675" cy="4468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8199" name="Rectangle 7"/>
          <p:cNvSpPr>
            <a:spLocks noGrp="1" noChangeArrowheads="1"/>
          </p:cNvSpPr>
          <p:nvPr>
            <p:ph type="sldNum" sz="quarter" idx="5"/>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D9F01EB-EC81-47AB-BA30-57B692915657}" type="slidenum">
              <a:rPr lang="en-US"/>
              <a:pPr>
                <a:defRPr/>
              </a:pPr>
              <a:t>‹#›</a:t>
            </a:fld>
            <a:endParaRPr lang="en-US" dirty="0"/>
          </a:p>
        </p:txBody>
      </p:sp>
    </p:spTree>
    <p:extLst>
      <p:ext uri="{BB962C8B-B14F-4D97-AF65-F5344CB8AC3E}">
        <p14:creationId xmlns:p14="http://schemas.microsoft.com/office/powerpoint/2010/main" val="223285543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D641B58E-A7C1-4628-991B-46E81AD7F1F5}" type="slidenum">
              <a:rPr lang="en-US" smtClean="0"/>
              <a:pPr/>
              <a:t>1</a:t>
            </a:fld>
            <a:endParaRPr lang="en-US"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lgn="ctr">
              <a:defRPr/>
            </a:lvl1pPr>
          </a:lstStyle>
          <a:p>
            <a:pPr>
              <a:defRPr/>
            </a:pPr>
            <a:fld id="{4F40A6A1-EDEA-49E7-9EBE-CCE48D7C39A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p:txBody>
          <a:bodyPr/>
          <a:lstStyle>
            <a:lvl1pPr algn="ctr">
              <a:defRPr/>
            </a:lvl1pPr>
          </a:lstStyle>
          <a:p>
            <a:pPr>
              <a:defRPr/>
            </a:pPr>
            <a:fld id="{08737962-356F-4FE4-81D9-35F7017D157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p:txBody>
          <a:bodyPr/>
          <a:lstStyle>
            <a:lvl1pPr algn="ctr">
              <a:defRPr/>
            </a:lvl1pPr>
          </a:lstStyle>
          <a:p>
            <a:pPr>
              <a:defRPr/>
            </a:pPr>
            <a:fld id="{AEA803EE-8FA3-4F22-9D29-81750D76E98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lgn="ctr">
              <a:defRPr/>
            </a:lvl1pPr>
          </a:lstStyle>
          <a:p>
            <a:pPr>
              <a:defRPr/>
            </a:pPr>
            <a:fld id="{3D438053-C4AA-4E08-BCC6-BC89ADAA5D9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6026161-7E6D-47DA-9480-04F3657FA99F}" type="slidenum">
              <a:rPr lang="en-US"/>
              <a:pPr>
                <a:defRPr/>
              </a:pPr>
              <a:t>‹#›</a:t>
            </a:fld>
            <a:endParaRPr lang="en-US" dirty="0"/>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6"/>
          <p:cNvSpPr>
            <a:spLocks noChangeArrowheads="1"/>
          </p:cNvSpPr>
          <p:nvPr/>
        </p:nvSpPr>
        <p:spPr bwMode="auto">
          <a:xfrm>
            <a:off x="609600" y="0"/>
            <a:ext cx="7772400" cy="1143000"/>
          </a:xfrm>
          <a:prstGeom prst="rect">
            <a:avLst/>
          </a:prstGeom>
          <a:noFill/>
          <a:ln w="9525">
            <a:noFill/>
            <a:miter lim="800000"/>
            <a:headEnd/>
            <a:tailEnd/>
          </a:ln>
        </p:spPr>
        <p:txBody>
          <a:bodyPr anchor="ctr"/>
          <a:lstStyle/>
          <a:p>
            <a:pPr algn="ctr"/>
            <a:endParaRPr lang="en-US" sz="2800" b="1" dirty="0">
              <a:solidFill>
                <a:schemeClr val="hlink"/>
              </a:solidFill>
              <a:latin typeface="Arial" charset="0"/>
              <a:cs typeface="Arial" charset="0"/>
            </a:endParaRPr>
          </a:p>
        </p:txBody>
      </p:sp>
      <p:sp>
        <p:nvSpPr>
          <p:cNvPr id="6" name="TextBox 5"/>
          <p:cNvSpPr txBox="1"/>
          <p:nvPr/>
        </p:nvSpPr>
        <p:spPr>
          <a:xfrm>
            <a:off x="1143000" y="1600200"/>
            <a:ext cx="8153400" cy="1570038"/>
          </a:xfrm>
          <a:prstGeom prst="rect">
            <a:avLst/>
          </a:prstGeom>
          <a:noFill/>
        </p:spPr>
        <p:txBody>
          <a:bodyPr>
            <a:spAutoFit/>
          </a:bodyPr>
          <a:lstStyle/>
          <a:p>
            <a:pPr>
              <a:buFont typeface="Arial" pitchFamily="34" charset="0"/>
              <a:buChar char="•"/>
              <a:defRPr/>
            </a:pPr>
            <a:endParaRPr lang="en-US" sz="1600" dirty="0">
              <a:solidFill>
                <a:schemeClr val="accent2">
                  <a:lumMod val="60000"/>
                  <a:lumOff val="40000"/>
                </a:schemeClr>
              </a:solidFill>
              <a:latin typeface="Calibri" pitchFamily="34" charset="0"/>
              <a:cs typeface="Calibri" pitchFamily="34" charset="0"/>
            </a:endParaRPr>
          </a:p>
          <a:p>
            <a:pPr>
              <a:buFont typeface="Arial" pitchFamily="34" charset="0"/>
              <a:buChar char="•"/>
              <a:defRPr/>
            </a:pPr>
            <a:endParaRPr lang="en-US" sz="1600" dirty="0">
              <a:solidFill>
                <a:schemeClr val="accent2">
                  <a:lumMod val="60000"/>
                  <a:lumOff val="40000"/>
                </a:schemeClr>
              </a:solidFill>
              <a:latin typeface="Calibri" pitchFamily="34" charset="0"/>
              <a:cs typeface="Calibri" pitchFamily="34" charset="0"/>
            </a:endParaRPr>
          </a:p>
          <a:p>
            <a:pPr>
              <a:defRPr/>
            </a:pPr>
            <a:endParaRPr lang="en-US" sz="1600" dirty="0">
              <a:solidFill>
                <a:schemeClr val="accent2">
                  <a:lumMod val="60000"/>
                  <a:lumOff val="40000"/>
                </a:schemeClr>
              </a:solidFill>
              <a:latin typeface="Calibri" pitchFamily="34" charset="0"/>
              <a:cs typeface="Calibri" pitchFamily="34" charset="0"/>
            </a:endParaRPr>
          </a:p>
          <a:p>
            <a:pPr>
              <a:defRPr/>
            </a:pPr>
            <a:endParaRPr lang="en-US" dirty="0">
              <a:latin typeface="Calibri" pitchFamily="34" charset="0"/>
              <a:cs typeface="Calibri" pitchFamily="34" charset="0"/>
            </a:endParaRPr>
          </a:p>
          <a:p>
            <a:pPr>
              <a:defRPr/>
            </a:pPr>
            <a:r>
              <a:rPr lang="en-US" dirty="0">
                <a:latin typeface="Calibri" pitchFamily="34" charset="0"/>
                <a:cs typeface="Calibri" pitchFamily="34" charset="0"/>
              </a:rPr>
              <a:t> </a:t>
            </a:r>
          </a:p>
        </p:txBody>
      </p:sp>
      <p:sp>
        <p:nvSpPr>
          <p:cNvPr id="6148" name="Rectangle 5"/>
          <p:cNvSpPr>
            <a:spLocks noChangeArrowheads="1"/>
          </p:cNvSpPr>
          <p:nvPr/>
        </p:nvSpPr>
        <p:spPr bwMode="auto">
          <a:xfrm>
            <a:off x="0" y="152400"/>
            <a:ext cx="9144000" cy="609600"/>
          </a:xfrm>
          <a:prstGeom prst="rect">
            <a:avLst/>
          </a:prstGeom>
          <a:noFill/>
          <a:ln w="9525">
            <a:noFill/>
            <a:miter lim="800000"/>
            <a:headEnd/>
            <a:tailEnd/>
          </a:ln>
        </p:spPr>
        <p:txBody>
          <a:bodyPr/>
          <a:lstStyle/>
          <a:p>
            <a:pPr algn="ctr"/>
            <a:endParaRPr lang="en-GB" b="1" dirty="0">
              <a:solidFill>
                <a:srgbClr val="FFFFFF"/>
              </a:solidFill>
              <a:latin typeface="Calibri" pitchFamily="34" charset="0"/>
              <a:cs typeface="Calibri" pitchFamily="34" charset="0"/>
            </a:endParaRPr>
          </a:p>
        </p:txBody>
      </p:sp>
      <p:sp>
        <p:nvSpPr>
          <p:cNvPr id="6149" name="Rectangle 4"/>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pPr eaLnBrk="1" hangingPunct="1"/>
            <a:endParaRPr lang="en-US" sz="1800" dirty="0">
              <a:latin typeface="Calibri" pitchFamily="34" charset="0"/>
              <a:cs typeface="Calibri" pitchFamily="34" charset="0"/>
            </a:endParaRPr>
          </a:p>
        </p:txBody>
      </p:sp>
      <p:sp>
        <p:nvSpPr>
          <p:cNvPr id="6150" name="Rectangle 5"/>
          <p:cNvSpPr>
            <a:spLocks noChangeArrowheads="1"/>
          </p:cNvSpPr>
          <p:nvPr/>
        </p:nvSpPr>
        <p:spPr bwMode="auto">
          <a:xfrm>
            <a:off x="0" y="227013"/>
            <a:ext cx="396875" cy="460375"/>
          </a:xfrm>
          <a:prstGeom prst="rect">
            <a:avLst/>
          </a:prstGeom>
          <a:noFill/>
          <a:ln w="9525">
            <a:noFill/>
            <a:miter lim="800000"/>
            <a:headEnd/>
            <a:tailEnd/>
          </a:ln>
        </p:spPr>
        <p:txBody>
          <a:bodyPr wrap="none" anchor="ctr">
            <a:spAutoFit/>
          </a:bodyPr>
          <a:lstStyle/>
          <a:p>
            <a:pPr eaLnBrk="1" hangingPunct="1"/>
            <a:endParaRPr lang="en-US" sz="600" dirty="0">
              <a:latin typeface="Calibri" pitchFamily="34" charset="0"/>
              <a:cs typeface="Calibri" pitchFamily="34" charset="0"/>
            </a:endParaRPr>
          </a:p>
          <a:p>
            <a:r>
              <a:rPr lang="en-US" sz="1800" dirty="0">
                <a:latin typeface="Calibri" pitchFamily="34" charset="0"/>
                <a:cs typeface="Calibri" pitchFamily="34" charset="0"/>
              </a:rPr>
              <a:t>    </a:t>
            </a:r>
          </a:p>
        </p:txBody>
      </p:sp>
      <p:sp>
        <p:nvSpPr>
          <p:cNvPr id="6153" name="Rectangle 17"/>
          <p:cNvSpPr>
            <a:spLocks noChangeArrowheads="1"/>
          </p:cNvSpPr>
          <p:nvPr/>
        </p:nvSpPr>
        <p:spPr bwMode="auto">
          <a:xfrm>
            <a:off x="0" y="1841718"/>
            <a:ext cx="5562600" cy="1261884"/>
          </a:xfrm>
          <a:prstGeom prst="rect">
            <a:avLst/>
          </a:prstGeom>
          <a:noFill/>
          <a:ln w="9525">
            <a:noFill/>
            <a:miter lim="800000"/>
            <a:headEnd/>
            <a:tailEnd/>
          </a:ln>
        </p:spPr>
        <p:txBody>
          <a:bodyPr wrap="square">
            <a:spAutoFit/>
          </a:bodyPr>
          <a:lstStyle/>
          <a:p>
            <a:r>
              <a:rPr lang="en-US" sz="1600" b="1" dirty="0">
                <a:solidFill>
                  <a:schemeClr val="accent2"/>
                </a:solidFill>
                <a:latin typeface="+mj-lt"/>
                <a:cs typeface="Calibri" pitchFamily="34" charset="0"/>
              </a:rPr>
              <a:t>What happened </a:t>
            </a:r>
          </a:p>
          <a:p>
            <a:pPr algn="just"/>
            <a:r>
              <a:rPr lang="en-US" sz="1200" dirty="0">
                <a:latin typeface="+mj-lt"/>
              </a:rPr>
              <a:t>A fitter was operating a magnetic drilling machine to enlarge a hole connected to a flexible cable. He was holding the cable with his left hand and operating the drilling machine with his right hand while operating the drill on the floor. The drill bit got stuck in the hole resulting in the cable rotating around the drill bit, pulling his left hand around the machine resulting in a fractured forearm. </a:t>
            </a:r>
            <a:endParaRPr lang="en-US" sz="1200" dirty="0">
              <a:latin typeface="+mj-lt"/>
              <a:cs typeface="Calibri" pitchFamily="34" charset="0"/>
            </a:endParaRPr>
          </a:p>
        </p:txBody>
      </p:sp>
      <p:sp>
        <p:nvSpPr>
          <p:cNvPr id="18" name="Rectangle 4"/>
          <p:cNvSpPr>
            <a:spLocks noChangeArrowheads="1"/>
          </p:cNvSpPr>
          <p:nvPr/>
        </p:nvSpPr>
        <p:spPr bwMode="auto">
          <a:xfrm>
            <a:off x="381000" y="3349625"/>
            <a:ext cx="4343400" cy="307975"/>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marL="342900" indent="-342900">
              <a:defRPr/>
            </a:pPr>
            <a:r>
              <a:rPr lang="en-GB" sz="1400" b="1" dirty="0">
                <a:solidFill>
                  <a:srgbClr val="000000"/>
                </a:solidFill>
                <a:latin typeface="Calibri" pitchFamily="34" charset="0"/>
                <a:cs typeface="Calibri" pitchFamily="34" charset="0"/>
              </a:rPr>
              <a:t>Mr. Musleh asks the questions of can it happen to you?</a:t>
            </a:r>
          </a:p>
        </p:txBody>
      </p:sp>
      <p:pic>
        <p:nvPicPr>
          <p:cNvPr id="6178" name="Picture 18" descr="speakers-beu.png"/>
          <p:cNvPicPr>
            <a:picLocks noChangeAspect="1"/>
          </p:cNvPicPr>
          <p:nvPr/>
        </p:nvPicPr>
        <p:blipFill>
          <a:blip r:embed="rId3" cstate="email"/>
          <a:srcRect/>
          <a:stretch>
            <a:fillRect/>
          </a:stretch>
        </p:blipFill>
        <p:spPr bwMode="auto">
          <a:xfrm>
            <a:off x="152400" y="5562600"/>
            <a:ext cx="1016000" cy="762000"/>
          </a:xfrm>
          <a:prstGeom prst="rect">
            <a:avLst/>
          </a:prstGeom>
          <a:noFill/>
          <a:ln w="9525">
            <a:noFill/>
            <a:miter lim="800000"/>
            <a:headEnd/>
            <a:tailEnd/>
          </a:ln>
        </p:spPr>
      </p:pic>
      <p:sp>
        <p:nvSpPr>
          <p:cNvPr id="20" name="Curved Down Arrow 19"/>
          <p:cNvSpPr/>
          <p:nvPr/>
        </p:nvSpPr>
        <p:spPr bwMode="auto">
          <a:xfrm>
            <a:off x="1066800" y="5410200"/>
            <a:ext cx="609600" cy="228600"/>
          </a:xfrm>
          <a:prstGeom prst="curvedDown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a:lstStyle/>
          <a:p>
            <a:pPr>
              <a:defRPr/>
            </a:pPr>
            <a:endParaRPr lang="en-US" dirty="0">
              <a:solidFill>
                <a:schemeClr val="tx1"/>
              </a:solidFill>
            </a:endParaRPr>
          </a:p>
        </p:txBody>
      </p:sp>
      <p:sp>
        <p:nvSpPr>
          <p:cNvPr id="6183" name="Rounded Rectangle 20"/>
          <p:cNvSpPr>
            <a:spLocks noChangeArrowheads="1"/>
          </p:cNvSpPr>
          <p:nvPr/>
        </p:nvSpPr>
        <p:spPr bwMode="auto">
          <a:xfrm>
            <a:off x="1295400" y="5715000"/>
            <a:ext cx="3276600" cy="609600"/>
          </a:xfrm>
          <a:prstGeom prst="roundRect">
            <a:avLst>
              <a:gd name="adj" fmla="val 16667"/>
            </a:avLst>
          </a:prstGeom>
          <a:solidFill>
            <a:schemeClr val="bg1">
              <a:alpha val="0"/>
            </a:schemeClr>
          </a:solidFill>
          <a:ln w="15875" algn="ctr">
            <a:solidFill>
              <a:srgbClr val="0070C0"/>
            </a:solidFill>
            <a:round/>
            <a:headEnd/>
            <a:tailEnd/>
          </a:ln>
        </p:spPr>
        <p:txBody>
          <a:bodyPr/>
          <a:lstStyle/>
          <a:p>
            <a:pPr algn="justLow"/>
            <a:r>
              <a:rPr lang="en-US" sz="1000" b="1" dirty="0">
                <a:solidFill>
                  <a:srgbClr val="000000"/>
                </a:solidFill>
                <a:latin typeface="Calibri" pitchFamily="34" charset="0"/>
                <a:cs typeface="Calibri" pitchFamily="34" charset="0"/>
              </a:rPr>
              <a:t>Please disseminate this LTI notification to your teams and use it in your tool box talks and HSE meetings and notice boards.</a:t>
            </a:r>
            <a:endParaRPr lang="en-US" sz="1000" dirty="0">
              <a:solidFill>
                <a:srgbClr val="000000"/>
              </a:solidFill>
              <a:latin typeface="Calibri" pitchFamily="34" charset="0"/>
              <a:cs typeface="Calibri" pitchFamily="34" charset="0"/>
            </a:endParaRPr>
          </a:p>
        </p:txBody>
      </p:sp>
      <p:pic>
        <p:nvPicPr>
          <p:cNvPr id="31" name="Picture 30" descr="sad.png"/>
          <p:cNvPicPr>
            <a:picLocks noChangeAspect="1"/>
          </p:cNvPicPr>
          <p:nvPr/>
        </p:nvPicPr>
        <p:blipFill>
          <a:blip r:embed="rId4" cstate="email"/>
          <a:stretch>
            <a:fillRect/>
          </a:stretch>
        </p:blipFill>
        <p:spPr>
          <a:xfrm>
            <a:off x="5486400" y="4432047"/>
            <a:ext cx="914400" cy="2184906"/>
          </a:xfrm>
          <a:prstGeom prst="rect">
            <a:avLst/>
          </a:prstGeom>
        </p:spPr>
      </p:pic>
      <p:graphicFrame>
        <p:nvGraphicFramePr>
          <p:cNvPr id="32" name="Table 31"/>
          <p:cNvGraphicFramePr>
            <a:graphicFrameLocks noGrp="1"/>
          </p:cNvGraphicFramePr>
          <p:nvPr>
            <p:extLst>
              <p:ext uri="{D42A27DB-BD31-4B8C-83A1-F6EECF244321}">
                <p14:modId xmlns:p14="http://schemas.microsoft.com/office/powerpoint/2010/main" val="2086096155"/>
              </p:ext>
            </p:extLst>
          </p:nvPr>
        </p:nvGraphicFramePr>
        <p:xfrm>
          <a:off x="1524001" y="762000"/>
          <a:ext cx="7467599" cy="914400"/>
        </p:xfrm>
        <a:graphic>
          <a:graphicData uri="http://schemas.openxmlformats.org/drawingml/2006/table">
            <a:tbl>
              <a:tblPr firstRow="1" bandRow="1">
                <a:tableStyleId>{5C22544A-7EE6-4342-B048-85BDC9FD1C3A}</a:tableStyleId>
              </a:tblPr>
              <a:tblGrid>
                <a:gridCol w="1459916">
                  <a:extLst>
                    <a:ext uri="{9D8B030D-6E8A-4147-A177-3AD203B41FA5}">
                      <a16:colId xmlns:a16="http://schemas.microsoft.com/office/drawing/2014/main" val="20000"/>
                    </a:ext>
                  </a:extLst>
                </a:gridCol>
                <a:gridCol w="2856355">
                  <a:extLst>
                    <a:ext uri="{9D8B030D-6E8A-4147-A177-3AD203B41FA5}">
                      <a16:colId xmlns:a16="http://schemas.microsoft.com/office/drawing/2014/main" val="20001"/>
                    </a:ext>
                  </a:extLst>
                </a:gridCol>
                <a:gridCol w="1060399">
                  <a:extLst>
                    <a:ext uri="{9D8B030D-6E8A-4147-A177-3AD203B41FA5}">
                      <a16:colId xmlns:a16="http://schemas.microsoft.com/office/drawing/2014/main" val="20002"/>
                    </a:ext>
                  </a:extLst>
                </a:gridCol>
                <a:gridCol w="2090929">
                  <a:extLst>
                    <a:ext uri="{9D8B030D-6E8A-4147-A177-3AD203B41FA5}">
                      <a16:colId xmlns:a16="http://schemas.microsoft.com/office/drawing/2014/main" val="20003"/>
                    </a:ext>
                  </a:extLst>
                </a:gridCol>
              </a:tblGrid>
              <a:tr h="185351">
                <a:tc>
                  <a:txBody>
                    <a:bodyPr/>
                    <a:lstStyle/>
                    <a:p>
                      <a:r>
                        <a:rPr lang="en-US" sz="1400" b="1" dirty="0">
                          <a:solidFill>
                            <a:srgbClr val="C00000"/>
                          </a:solidFill>
                          <a:latin typeface="Calibri" pitchFamily="34" charset="0"/>
                          <a:cs typeface="Calibri" pitchFamily="34" charset="0"/>
                        </a:rPr>
                        <a:t>Incident type </a:t>
                      </a:r>
                      <a:endParaRPr lang="en-US" sz="1200" b="1" dirty="0">
                        <a:solidFill>
                          <a:srgbClr val="C00000"/>
                        </a:solidFill>
                        <a:latin typeface="Calibri" pitchFamily="34" charset="0"/>
                        <a:cs typeface="Calibri" pitchFamily="34" charset="0"/>
                      </a:endParaRPr>
                    </a:p>
                  </a:txBody>
                  <a:tcPr>
                    <a:noFill/>
                  </a:tcPr>
                </a:tc>
                <a:tc>
                  <a:txBody>
                    <a:bodyPr/>
                    <a:lstStyle/>
                    <a:p>
                      <a:r>
                        <a:rPr lang="en-US" sz="1400" b="0" kern="1200" dirty="0">
                          <a:solidFill>
                            <a:schemeClr val="dk1"/>
                          </a:solidFill>
                          <a:latin typeface="Calibri" pitchFamily="34" charset="0"/>
                          <a:ea typeface="+mn-ea"/>
                          <a:cs typeface="Calibri" pitchFamily="34" charset="0"/>
                        </a:rPr>
                        <a:t>LTI (#50) </a:t>
                      </a: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PIM ID </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tx1"/>
                          </a:solidFill>
                          <a:latin typeface="Calibri" pitchFamily="34" charset="0"/>
                          <a:ea typeface="+mn-ea"/>
                          <a:cs typeface="Calibri" pitchFamily="34" charset="0"/>
                        </a:rPr>
                        <a:t>1092001</a:t>
                      </a:r>
                    </a:p>
                  </a:txBody>
                  <a:tcPr>
                    <a:noFill/>
                  </a:tcPr>
                </a:tc>
                <a:extLst>
                  <a:ext uri="{0D108BD9-81ED-4DB2-BD59-A6C34878D82A}">
                    <a16:rowId xmlns:a16="http://schemas.microsoft.com/office/drawing/2014/main" val="10000"/>
                  </a:ext>
                </a:extLst>
              </a:tr>
              <a:tr h="185351">
                <a:tc>
                  <a:txBody>
                    <a:bodyPr/>
                    <a:lstStyle/>
                    <a:p>
                      <a:r>
                        <a:rPr lang="en-US" sz="1400" b="1" dirty="0">
                          <a:latin typeface="Calibri" pitchFamily="34" charset="0"/>
                          <a:cs typeface="Calibri" pitchFamily="34" charset="0"/>
                        </a:rPr>
                        <a:t>Date/</a:t>
                      </a:r>
                      <a:r>
                        <a:rPr lang="en-US" sz="1400" b="1" baseline="0" dirty="0">
                          <a:latin typeface="Calibri" pitchFamily="34" charset="0"/>
                          <a:cs typeface="Calibri" pitchFamily="34" charset="0"/>
                        </a:rPr>
                        <a:t> time </a:t>
                      </a:r>
                      <a:endParaRPr lang="en-US" sz="1400" b="1" dirty="0">
                        <a:latin typeface="Calibri" pitchFamily="34" charset="0"/>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30/12/2015 (09:52 hrs)</a:t>
                      </a: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Directorate</a:t>
                      </a:r>
                    </a:p>
                  </a:txBody>
                  <a:tcPr>
                    <a:noFill/>
                  </a:tcPr>
                </a:tc>
                <a:tc>
                  <a:txBody>
                    <a:bodyPr/>
                    <a:lstStyle/>
                    <a:p>
                      <a:pPr marL="0" algn="l" defTabSz="914400" rtl="0" eaLnBrk="1" latinLnBrk="0" hangingPunct="1"/>
                      <a:endParaRPr lang="en-US" sz="1400" b="0" strike="sngStrike"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1"/>
                  </a:ext>
                </a:extLst>
              </a:tr>
              <a:tr h="30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latin typeface="Calibri" pitchFamily="34" charset="0"/>
                          <a:cs typeface="Calibri" pitchFamily="34" charset="0"/>
                        </a:rPr>
                        <a:t>Location</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Marmul </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dk1"/>
                          </a:solidFill>
                          <a:latin typeface="Calibri" pitchFamily="34" charset="0"/>
                          <a:ea typeface="+mn-ea"/>
                          <a:cs typeface="Calibri" pitchFamily="34" charset="0"/>
                        </a:rPr>
                        <a:t>Dept</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2"/>
                  </a:ext>
                </a:extLst>
              </a:tr>
            </a:tbl>
          </a:graphicData>
        </a:graphic>
      </p:graphicFrame>
      <p:sp>
        <p:nvSpPr>
          <p:cNvPr id="34" name="Rectangle 15"/>
          <p:cNvSpPr>
            <a:spLocks noChangeArrowheads="1"/>
          </p:cNvSpPr>
          <p:nvPr/>
        </p:nvSpPr>
        <p:spPr bwMode="auto">
          <a:xfrm>
            <a:off x="152400" y="152400"/>
            <a:ext cx="8991600" cy="461963"/>
          </a:xfrm>
          <a:prstGeom prst="rect">
            <a:avLst/>
          </a:prstGeom>
          <a:noFill/>
          <a:ln w="9525">
            <a:noFill/>
            <a:miter lim="800000"/>
            <a:headEnd/>
            <a:tailEnd/>
          </a:ln>
        </p:spPr>
        <p:txBody>
          <a:bodyPr>
            <a:spAutoFit/>
          </a:bodyPr>
          <a:lstStyle/>
          <a:p>
            <a:pPr algn="ctr"/>
            <a:r>
              <a:rPr lang="en-GB" b="1" dirty="0">
                <a:solidFill>
                  <a:srgbClr val="FFC000"/>
                </a:solidFill>
                <a:latin typeface="Calibri" pitchFamily="34" charset="0"/>
                <a:cs typeface="Calibri" pitchFamily="34" charset="0"/>
              </a:rPr>
              <a:t>PDO Incident First </a:t>
            </a:r>
            <a:r>
              <a:rPr lang="en-GB" b="1">
                <a:solidFill>
                  <a:srgbClr val="FFC000"/>
                </a:solidFill>
                <a:latin typeface="Calibri" pitchFamily="34" charset="0"/>
                <a:cs typeface="Calibri" pitchFamily="34" charset="0"/>
              </a:rPr>
              <a:t>Alert </a:t>
            </a:r>
            <a:endParaRPr lang="en-GB" sz="1600" b="1" dirty="0">
              <a:solidFill>
                <a:schemeClr val="bg1"/>
              </a:solidFill>
              <a:latin typeface="Calibri" pitchFamily="34" charset="0"/>
              <a:cs typeface="Calibri" pitchFamily="34" charset="0"/>
            </a:endParaRPr>
          </a:p>
        </p:txBody>
      </p:sp>
      <p:sp>
        <p:nvSpPr>
          <p:cNvPr id="36" name="Rounded Rectangular Callout 20"/>
          <p:cNvSpPr>
            <a:spLocks noChangeArrowheads="1"/>
          </p:cNvSpPr>
          <p:nvPr/>
        </p:nvSpPr>
        <p:spPr bwMode="auto">
          <a:xfrm>
            <a:off x="73325" y="3962400"/>
            <a:ext cx="4879675" cy="990600"/>
          </a:xfrm>
          <a:prstGeom prst="wedgeRoundRectCallout">
            <a:avLst>
              <a:gd name="adj1" fmla="val 68949"/>
              <a:gd name="adj2" fmla="val 58695"/>
              <a:gd name="adj3" fmla="val 16667"/>
            </a:avLst>
          </a:prstGeom>
          <a:solidFill>
            <a:srgbClr val="FFC000">
              <a:alpha val="59999"/>
            </a:srgbClr>
          </a:solidFill>
          <a:ln w="9525" algn="ctr">
            <a:solidFill>
              <a:schemeClr val="tx1"/>
            </a:solidFill>
            <a:round/>
            <a:headEnd/>
            <a:tailEnd/>
          </a:ln>
        </p:spPr>
        <p:txBody>
          <a:bodyPr/>
          <a:lstStyle/>
          <a:p>
            <a:pPr marL="342900" indent="-342900">
              <a:buFont typeface="Arial" charset="0"/>
              <a:buAutoNum type="arabicPeriod"/>
            </a:pPr>
            <a:r>
              <a:rPr lang="en-GB" sz="1200" dirty="0">
                <a:latin typeface="Calibri" pitchFamily="34" charset="0"/>
                <a:cs typeface="Calibri" pitchFamily="34" charset="0"/>
              </a:rPr>
              <a:t>Do you  always secure the object when drilling?</a:t>
            </a:r>
          </a:p>
          <a:p>
            <a:pPr marL="342900" indent="-342900">
              <a:buFont typeface="Arial" charset="0"/>
              <a:buAutoNum type="arabicPeriod"/>
            </a:pPr>
            <a:r>
              <a:rPr lang="en-GB" sz="1200" dirty="0">
                <a:latin typeface="Calibri" pitchFamily="34" charset="0"/>
                <a:cs typeface="Calibri" pitchFamily="34" charset="0"/>
              </a:rPr>
              <a:t>Do you ensure your equipment is properly positioned and secure before operating?</a:t>
            </a:r>
          </a:p>
          <a:p>
            <a:pPr marL="342900" indent="-342900">
              <a:buFont typeface="Arial" charset="0"/>
              <a:buAutoNum type="arabicPeriod"/>
            </a:pPr>
            <a:r>
              <a:rPr lang="en-US" sz="1200" dirty="0">
                <a:latin typeface="Calibri" pitchFamily="34" charset="0"/>
                <a:cs typeface="Calibri" pitchFamily="34" charset="0"/>
              </a:rPr>
              <a:t>Do you keep your hand and fingers out of the line of fire? </a:t>
            </a:r>
            <a:endParaRPr lang="en-GB" sz="1200" dirty="0">
              <a:latin typeface="Calibri" pitchFamily="34" charset="0"/>
              <a:cs typeface="Calibri" pitchFamily="34" charset="0"/>
            </a:endParaRPr>
          </a:p>
        </p:txBody>
      </p:sp>
      <p:pic>
        <p:nvPicPr>
          <p:cNvPr id="38" name="Picture 37" descr="C:\Users\hse1imc\Desktop\WPAI-IMC-Incidents\IMC-Marmul\Hand Injury 301215\Incident Snaps\030116-Workshop\IMG_3861.JPG"/>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5638800" y="1828800"/>
            <a:ext cx="3362960" cy="2514600"/>
          </a:xfrm>
          <a:prstGeom prst="rect">
            <a:avLst/>
          </a:prstGeom>
          <a:noFill/>
          <a:ln>
            <a:noFill/>
          </a:ln>
        </p:spPr>
      </p:pic>
      <p:pic>
        <p:nvPicPr>
          <p:cNvPr id="1026" name="Picture 2" descr="G:\MSE3\Mr Musleh\All Mr Musleh Images\LOF\MACHINERY.png"/>
          <p:cNvPicPr>
            <a:picLocks noChangeAspect="1" noChangeArrowheads="1"/>
          </p:cNvPicPr>
          <p:nvPr/>
        </p:nvPicPr>
        <p:blipFill>
          <a:blip r:embed="rId6" cstate="email"/>
          <a:srcRect/>
          <a:stretch>
            <a:fillRect/>
          </a:stretch>
        </p:blipFill>
        <p:spPr bwMode="auto">
          <a:xfrm>
            <a:off x="152400" y="763905"/>
            <a:ext cx="1066800" cy="1064895"/>
          </a:xfrm>
          <a:prstGeom prst="rect">
            <a:avLst/>
          </a:prstGeom>
          <a:noFill/>
        </p:spPr>
      </p:pic>
      <p:sp>
        <p:nvSpPr>
          <p:cNvPr id="19" name="Curved Down Arrow 18"/>
          <p:cNvSpPr/>
          <p:nvPr/>
        </p:nvSpPr>
        <p:spPr bwMode="auto">
          <a:xfrm>
            <a:off x="7162800" y="2286000"/>
            <a:ext cx="914400" cy="457200"/>
          </a:xfrm>
          <a:prstGeom prst="curvedDownArrow">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Times New Roman" pitchFamily="18" charset="0"/>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91615</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33A8EFF5-7AE3-4701-86E5-3009A88FB072}"/>
</file>

<file path=customXml/itemProps2.xml><?xml version="1.0" encoding="utf-8"?>
<ds:datastoreItem xmlns:ds="http://schemas.openxmlformats.org/officeDocument/2006/customXml" ds:itemID="{85FDC16C-F63C-417A-BF49-6BFDCAFEB574}">
  <ds:schemaRefs>
    <ds:schemaRef ds:uri="http://schemas.microsoft.com/sharepoint/v3/contenttype/forms"/>
  </ds:schemaRefs>
</ds:datastoreItem>
</file>

<file path=customXml/itemProps3.xml><?xml version="1.0" encoding="utf-8"?>
<ds:datastoreItem xmlns:ds="http://schemas.openxmlformats.org/officeDocument/2006/customXml" ds:itemID="{3A5D88EA-5F43-417B-8A80-9407E5803871}">
  <ds:schemaRefs>
    <ds:schemaRef ds:uri="http://schemas.openxmlformats.org/package/2006/metadata/core-properties"/>
    <ds:schemaRef ds:uri="http://schemas.microsoft.com/office/2006/documentManagement/types"/>
    <ds:schemaRef ds:uri="http://www.w3.org/XML/1998/namespace"/>
    <ds:schemaRef ds:uri="http://schemas.microsoft.com/office/infopath/2007/PartnerControls"/>
    <ds:schemaRef ds:uri="4880E4F8-4B7D-4BDD-91E3-E10D47036ECA"/>
    <ds:schemaRef ds:uri="http://purl.org/dc/elements/1.1/"/>
    <ds:schemaRef ds:uri="http://purl.org/dc/dcmitype/"/>
    <ds:schemaRef ds:uri="http://schemas.microsoft.com/office/2006/metadata/properties"/>
    <ds:schemaRef ds:uri="9d51eac6-a7d5-47f5-a119-63d146adb134"/>
    <ds:schemaRef ds:uri="http://schemas.microsoft.com/sharepoint/v3/fields"/>
    <ds:schemaRef ds:uri="4880e4f8-4b7d-4bdd-91e3-e10d47036eca"/>
    <ds:schemaRef ds:uri="http://schemas.microsoft.com/sharepoint/v3"/>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4922</TotalTime>
  <Words>177</Words>
  <Application>Microsoft Office PowerPoint</Application>
  <PresentationFormat>On-screen Show (4:3)</PresentationFormat>
  <Paragraphs>26</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Konduru, Raju IDI63X</cp:lastModifiedBy>
  <cp:revision>415</cp:revision>
  <dcterms:created xsi:type="dcterms:W3CDTF">2001-05-03T06:07:08Z</dcterms:created>
  <dcterms:modified xsi:type="dcterms:W3CDTF">2024-04-21T07:02:22Z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