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308" r:id="rId2"/>
    <p:sldId id="309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1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25860C-9795-499D-93AB-29B3F0FD23DE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09538" y="1143001"/>
            <a:ext cx="5453062" cy="466281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943100" lvl="4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Date:22.10.2015</a:t>
            </a: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			LTI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: Fractured thumb</a:t>
            </a:r>
          </a:p>
          <a:p>
            <a:pPr marL="114300" indent="-114300" algn="ctr">
              <a:defRPr/>
            </a:pPr>
            <a:endParaRPr lang="en-US" sz="1600" b="1" dirty="0" smtClean="0">
              <a:solidFill>
                <a:srgbClr val="333399"/>
              </a:solidFill>
              <a:latin typeface="+mj-lt"/>
            </a:endParaRPr>
          </a:p>
          <a:p>
            <a:pPr marL="114300" indent="-114300" algn="ctr">
              <a:defRPr/>
            </a:pPr>
            <a:endParaRPr lang="en-US" sz="1600" b="1" dirty="0" smtClean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900" b="1" dirty="0" smtClean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+mj-lt"/>
              </a:rPr>
              <a:t>What happened?</a:t>
            </a:r>
          </a:p>
          <a:p>
            <a:pPr marL="114300" indent="-114300" algn="just"/>
            <a:endParaRPr lang="en-US" altLang="en-US" sz="800" b="1" dirty="0">
              <a:latin typeface="+mj-lt"/>
            </a:endParaRPr>
          </a:p>
          <a:p>
            <a:pPr marL="114300" indent="-114300" algn="just"/>
            <a:r>
              <a:rPr lang="en-US" sz="1400" dirty="0" smtClean="0">
                <a:latin typeface="+mj-lt"/>
                <a:cs typeface="Arial" pitchFamily="34" charset="0"/>
              </a:rPr>
              <a:t>   During rigging up, an assistant was opening the flange bolts using a wrench and hammer inside the cellar.  While hammering with right hand he was holding the wrench with left hand. After hammering a couple of times, the assistant’s right leg slipped on the uneven sands and as a result he lost balance causing the hammer to deviate and hit his left thumb resulting in a fractured thumb.</a:t>
            </a:r>
          </a:p>
          <a:p>
            <a:pPr marL="114300" indent="-114300" algn="just"/>
            <a:endParaRPr lang="en-US" altLang="en-US" sz="1400" dirty="0">
              <a:latin typeface="+mj-lt"/>
            </a:endParaRPr>
          </a:p>
          <a:p>
            <a:pPr marL="114300" indent="-114300" algn="just"/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learning from this incident:</a:t>
            </a:r>
            <a:endParaRPr lang="en-US" altLang="en-US" sz="16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buFont typeface="Arial" pitchFamily="34" charset="0"/>
              <a:buChar char="•"/>
            </a:pPr>
            <a:r>
              <a:rPr lang="en-US" altLang="en-US" sz="1400" dirty="0" smtClean="0">
                <a:latin typeface="+mj-lt"/>
              </a:rPr>
              <a:t>Ensure a finger saver tool is available and used.</a:t>
            </a:r>
          </a:p>
          <a:p>
            <a:pPr marL="114300" indent="-114300" algn="just">
              <a:buFont typeface="Arial" pitchFamily="34" charset="0"/>
              <a:buChar char="•"/>
            </a:pPr>
            <a:r>
              <a:rPr lang="en-US" altLang="en-US" sz="1400" dirty="0" smtClean="0">
                <a:latin typeface="+mj-lt"/>
              </a:rPr>
              <a:t>Ensure impact gloves are used to reduce the effect of such injuries.</a:t>
            </a:r>
          </a:p>
          <a:p>
            <a:pPr marL="114300" indent="-114300" algn="just">
              <a:buFont typeface="Arial" pitchFamily="34" charset="0"/>
              <a:buChar char="•"/>
            </a:pPr>
            <a:r>
              <a:rPr lang="en-US" altLang="en-US" sz="1400" dirty="0" smtClean="0">
                <a:latin typeface="+mj-lt"/>
              </a:rPr>
              <a:t>If the tools/equipments are not suitable for the job, STOP and conduct a risk assessment.</a:t>
            </a:r>
          </a:p>
          <a:p>
            <a:pPr marL="114300" indent="-114300" algn="just">
              <a:buFont typeface="Arial" pitchFamily="34" charset="0"/>
              <a:buChar char="•"/>
            </a:pPr>
            <a:r>
              <a:rPr lang="en-US" altLang="en-US" sz="1400" dirty="0" smtClean="0">
                <a:latin typeface="+mj-lt"/>
              </a:rPr>
              <a:t>Stay out of the “Line of Fire”</a:t>
            </a:r>
            <a:endParaRPr lang="en-US" altLang="en-US" sz="1400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1507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fld id="{924B6256-9FC8-40C1-A38B-755E7A5F9DCC}" type="slidenum">
              <a:rPr lang="en-US" altLang="en-US" sz="1100" smtClean="0"/>
              <a:pPr>
                <a:spcBef>
                  <a:spcPct val="20000"/>
                </a:spcBef>
                <a:buFontTx/>
                <a:buChar char="•"/>
              </a:pPr>
              <a:t>1</a:t>
            </a:fld>
            <a:endParaRPr lang="en-US" altLang="en-US" sz="3200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76200" y="5791200"/>
            <a:ext cx="5562600" cy="286232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altLang="en-US" sz="1400" b="1" kern="13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Stay out of the “Line of Fire”  </a:t>
            </a:r>
            <a:endParaRPr lang="en-US" altLang="en-US" sz="1400" b="1" kern="1300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                                        Learning No 51                                                                                  22/10/2015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pic>
        <p:nvPicPr>
          <p:cNvPr id="17" name="Picture 16" descr="SQASHED Finger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914400"/>
            <a:ext cx="1437916" cy="1600200"/>
          </a:xfrm>
          <a:prstGeom prst="rect">
            <a:avLst/>
          </a:prstGeom>
        </p:spPr>
      </p:pic>
      <p:pic>
        <p:nvPicPr>
          <p:cNvPr id="16" name="Picture 1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914399"/>
            <a:ext cx="3276600" cy="213902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18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0" y="3124200"/>
            <a:ext cx="3276600" cy="250181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8458200" y="1066800"/>
            <a:ext cx="336550" cy="544513"/>
            <a:chOff x="3504" y="544"/>
            <a:chExt cx="2287" cy="1855"/>
          </a:xfrm>
        </p:grpSpPr>
        <p:sp>
          <p:nvSpPr>
            <p:cNvPr id="21514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3" name="Freeform 12"/>
          <p:cNvSpPr>
            <a:spLocks/>
          </p:cNvSpPr>
          <p:nvPr/>
        </p:nvSpPr>
        <p:spPr bwMode="auto">
          <a:xfrm>
            <a:off x="8382000" y="49530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04801" y="1196975"/>
            <a:ext cx="8305800" cy="29238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Date:22.10.2015</a:t>
            </a:r>
          </a:p>
          <a:p>
            <a:pPr marL="114300" indent="-114300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LTI: Fractured thumb.</a:t>
            </a:r>
          </a:p>
          <a:p>
            <a:pPr marL="342900" indent="-342900"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indent="-342900" algn="just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a learning from this incident and to ensure continual improvement all contract managers are to review their HSE HEMP against the questions asked below:</a:t>
            </a:r>
          </a:p>
          <a:p>
            <a:pPr marL="342900" indent="-342900"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</a:p>
          <a:p>
            <a:pPr marL="342900" indent="-342900" eaLnBrk="1" hangingPunct="1">
              <a:defRPr/>
            </a:pPr>
            <a:endParaRPr lang="en-US" alt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Do you ensure the correct tools are provided prior to the task?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Do you ensure your crew are implementing hands-off methodology?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  <a:cs typeface="Arial" pitchFamily="34" charset="0"/>
              </a:rPr>
              <a:t>Do you ensure effective onsite supervision is provided to the inexperienced hands?</a:t>
            </a:r>
            <a:endParaRPr lang="en-US" altLang="en-US" sz="1600" dirty="0" smtClean="0">
              <a:latin typeface="+mj-lt"/>
              <a:sym typeface="Wingdings" pitchFamily="2" charset="2"/>
            </a:endParaRPr>
          </a:p>
        </p:txBody>
      </p:sp>
      <p:sp>
        <p:nvSpPr>
          <p:cNvPr id="2253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3B9441-0403-4263-A828-DCE958A6BA58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                                        Learning No 51                                                                                  22/10/2015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91625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11D5BFB4-A340-486B-95BB-7C9FD14C52F8}"/>
</file>

<file path=customXml/itemProps2.xml><?xml version="1.0" encoding="utf-8"?>
<ds:datastoreItem xmlns:ds="http://schemas.openxmlformats.org/officeDocument/2006/customXml" ds:itemID="{66773C9C-213A-40F2-B76A-35D7DFAC4D81}"/>
</file>

<file path=customXml/itemProps3.xml><?xml version="1.0" encoding="utf-8"?>
<ds:datastoreItem xmlns:ds="http://schemas.openxmlformats.org/officeDocument/2006/customXml" ds:itemID="{431F3026-0BE6-4CAA-86C7-9D944D5EBCDD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3520</TotalTime>
  <Words>132</Words>
  <Application>Microsoft Office PowerPoint</Application>
  <PresentationFormat>On-screen Show (4:3)</PresentationFormat>
  <Paragraphs>35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AlKhatib MU95018</cp:lastModifiedBy>
  <cp:revision>262</cp:revision>
  <dcterms:created xsi:type="dcterms:W3CDTF">2001-05-03T06:07:08Z</dcterms:created>
  <dcterms:modified xsi:type="dcterms:W3CDTF">2016-01-28T13:28:25Z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