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84" r:id="rId1"/>
  </p:sldMasterIdLst>
  <p:notesMasterIdLst>
    <p:notesMasterId r:id="rId4"/>
  </p:notesMasterIdLst>
  <p:handoutMasterIdLst>
    <p:handoutMasterId r:id="rId5"/>
  </p:handoutMasterIdLst>
  <p:sldIdLst>
    <p:sldId id="308" r:id="rId2"/>
    <p:sldId id="309" r:id="rId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38BA85"/>
    <a:srgbClr val="9A85D7"/>
    <a:srgbClr val="5DD5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81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C5A89C-F310-4B09-BFF9-9AE7E9730137}"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0C7E593-5981-4A10-A638-46ED3433BB8A}"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endParaRPr lang="en-US" altLang="en-US" smtClean="0"/>
          </a:p>
        </p:txBody>
      </p:sp>
      <p:sp>
        <p:nvSpPr>
          <p:cNvPr id="35844" name="Slide Number Placeholder 3"/>
          <p:cNvSpPr>
            <a:spLocks noGrp="1"/>
          </p:cNvSpPr>
          <p:nvPr>
            <p:ph type="sldNum" sz="quarter" idx="5"/>
          </p:nvPr>
        </p:nvSpPr>
        <p:spPr>
          <a:noFill/>
        </p:spPr>
        <p:txBody>
          <a:bodyPr/>
          <a:lstStyle/>
          <a:p>
            <a:fld id="{7425860C-9795-499D-93AB-29B3F0FD23DE}" type="slidenum">
              <a:rPr lang="en-US" altLang="en-US" smtClean="0"/>
              <a:pPr/>
              <a:t>1</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ECC799C-25FE-4C08-8A12-B3B3E526506B}"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44EB0343-92F4-423D-84C1-8B26F61D2401}"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3B2CDF5-6674-432C-8BEB-FD9BC991DE45}" type="slidenum">
              <a:rPr lang="en-US" smtClean="0"/>
              <a:pPr>
                <a:defRPr/>
              </a:pPr>
              <a:t>‹#›</a:t>
            </a:fld>
            <a:endParaRPr lang="en-US" dirty="0"/>
          </a:p>
        </p:txBody>
      </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93B2CDF5-6674-432C-8BEB-FD9BC991DE45}"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3B2CDF5-6674-432C-8BEB-FD9BC991DE45}"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
        <p:nvSpPr>
          <p:cNvPr id="14" name="TextBox 13"/>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15" name="Rectangle 1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6" name="Content Placeholder 3" descr="PPT option1.jpg"/>
          <p:cNvPicPr>
            <a:picLocks noChangeAspect="1"/>
          </p:cNvPicPr>
          <p:nvPr userDrawn="1"/>
        </p:nvPicPr>
        <p:blipFill>
          <a:blip r:embed="rId15"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79" r:id="rId12"/>
    <p:sldLayoutId id="2147483782" r:id="rId13"/>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152400" y="990600"/>
            <a:ext cx="5562600" cy="4370427"/>
          </a:xfrm>
          <a:prstGeom prst="rect">
            <a:avLst/>
          </a:prstGeom>
          <a:noFill/>
          <a:ln w="19050">
            <a:noFill/>
            <a:miter lim="800000"/>
            <a:headEnd/>
            <a:tailEnd/>
          </a:ln>
        </p:spPr>
        <p:txBody>
          <a:bodyPr wrap="square">
            <a:spAutoFit/>
          </a:bodyPr>
          <a:lstStyle/>
          <a:p>
            <a:pPr marL="114300" indent="-114300" algn="ctr">
              <a:defRPr/>
            </a:pPr>
            <a:r>
              <a:rPr lang="en-US" sz="1600" b="1" dirty="0" smtClean="0">
                <a:solidFill>
                  <a:srgbClr val="333399"/>
                </a:solidFill>
                <a:latin typeface="Tahoma" pitchFamily="34" charset="0"/>
              </a:rPr>
              <a:t>Date:26.10.2015</a:t>
            </a:r>
          </a:p>
          <a:p>
            <a:pPr marL="114300" indent="-114300" algn="ctr">
              <a:defRPr/>
            </a:pPr>
            <a:r>
              <a:rPr lang="en-US" sz="1600" b="1" dirty="0" smtClean="0">
                <a:solidFill>
                  <a:srgbClr val="333399"/>
                </a:solidFill>
                <a:latin typeface="Tahoma" pitchFamily="34" charset="0"/>
              </a:rPr>
              <a:t>  LTI</a:t>
            </a:r>
            <a:r>
              <a:rPr lang="en-US" sz="1600" b="1" dirty="0" smtClean="0">
                <a:solidFill>
                  <a:srgbClr val="333399"/>
                </a:solidFill>
                <a:latin typeface="Tahoma" pitchFamily="34" charset="0"/>
              </a:rPr>
              <a:t>: Finger injury</a:t>
            </a:r>
          </a:p>
          <a:p>
            <a:pPr marL="114300" indent="-114300" algn="ctr">
              <a:defRPr/>
            </a:pPr>
            <a:endParaRPr lang="en-US" sz="1600" b="1" dirty="0" smtClean="0">
              <a:solidFill>
                <a:srgbClr val="333399"/>
              </a:solidFill>
              <a:latin typeface="+mj-lt"/>
            </a:endParaRPr>
          </a:p>
          <a:p>
            <a:pPr marL="114300" indent="-114300" algn="ctr">
              <a:defRPr/>
            </a:pPr>
            <a:endParaRPr lang="en-US" sz="1600" b="1" dirty="0" smtClean="0">
              <a:solidFill>
                <a:srgbClr val="333399"/>
              </a:solidFill>
              <a:latin typeface="+mj-lt"/>
            </a:endParaRPr>
          </a:p>
          <a:p>
            <a:pPr marL="114300" indent="-114300" algn="just">
              <a:defRPr/>
            </a:pPr>
            <a:endParaRPr lang="en-US" sz="1600" b="1" dirty="0" smtClean="0">
              <a:solidFill>
                <a:srgbClr val="FF0000"/>
              </a:solidFill>
              <a:latin typeface="+mj-lt"/>
            </a:endParaRPr>
          </a:p>
          <a:p>
            <a:pPr marL="114300" indent="-114300" algn="just">
              <a:defRPr/>
            </a:pPr>
            <a:r>
              <a:rPr lang="en-US" sz="1600" b="1" dirty="0" smtClean="0">
                <a:solidFill>
                  <a:srgbClr val="FF0000"/>
                </a:solidFill>
                <a:latin typeface="+mj-lt"/>
              </a:rPr>
              <a:t>What happened?</a:t>
            </a:r>
          </a:p>
          <a:p>
            <a:pPr marL="114300" indent="-114300" algn="just"/>
            <a:endParaRPr lang="en-US" altLang="en-US" sz="800" b="1" dirty="0">
              <a:latin typeface="+mj-lt"/>
            </a:endParaRPr>
          </a:p>
          <a:p>
            <a:pPr marL="114300" indent="-114300" algn="just"/>
            <a:r>
              <a:rPr lang="en-US" sz="1400" dirty="0" smtClean="0">
                <a:latin typeface="+mj-lt"/>
                <a:cs typeface="Arial" pitchFamily="34" charset="0"/>
              </a:rPr>
              <a:t>   </a:t>
            </a:r>
            <a:r>
              <a:rPr lang="en-US" sz="1400" kern="1400" dirty="0" smtClean="0">
                <a:latin typeface="+mj-lt"/>
                <a:ea typeface="Times New Roman" panose="02020603050405020304" pitchFamily="18" charset="0"/>
                <a:cs typeface="Arial" panose="020B0604020202020204" pitchFamily="34" charset="0"/>
              </a:rPr>
              <a:t>The Operation was making 5‘’ DP connection into mouse hole using the pipe spinner. The two floor men involved were in the process of latching the pipe spinner on drill pipe. The pipe spinner was not fully engaged on drill pipe and swung back, trapping the </a:t>
            </a:r>
            <a:r>
              <a:rPr lang="en-US" sz="1400" kern="1400" dirty="0" err="1" smtClean="0">
                <a:latin typeface="+mj-lt"/>
                <a:ea typeface="Times New Roman" panose="02020603050405020304" pitchFamily="18" charset="0"/>
                <a:cs typeface="Arial" panose="020B0604020202020204" pitchFamily="34" charset="0"/>
              </a:rPr>
              <a:t>floorman’s</a:t>
            </a:r>
            <a:r>
              <a:rPr lang="en-US" sz="1400" kern="1400" dirty="0" smtClean="0">
                <a:latin typeface="+mj-lt"/>
                <a:ea typeface="Times New Roman" panose="02020603050405020304" pitchFamily="18" charset="0"/>
                <a:cs typeface="Arial" panose="020B0604020202020204" pitchFamily="34" charset="0"/>
              </a:rPr>
              <a:t> right hand between the rear side of pipe spinner and the manual tong handle. </a:t>
            </a:r>
          </a:p>
          <a:p>
            <a:pPr marL="114300" indent="-114300" algn="just"/>
            <a:endParaRPr lang="en-US" sz="1400" dirty="0" smtClean="0">
              <a:latin typeface="+mj-lt"/>
              <a:cs typeface="Arial" pitchFamily="34" charset="0"/>
            </a:endParaRPr>
          </a:p>
          <a:p>
            <a:pPr marL="114300" indent="-114300" algn="just"/>
            <a:r>
              <a:rPr lang="en-US" sz="2000" b="1" dirty="0" smtClean="0">
                <a:solidFill>
                  <a:srgbClr val="333399"/>
                </a:solidFill>
                <a:latin typeface="+mj-lt"/>
                <a:cs typeface="Arial"/>
              </a:rPr>
              <a:t>Your learning from this incident:</a:t>
            </a:r>
            <a:endParaRPr lang="en-US" altLang="en-US" sz="2000" dirty="0">
              <a:solidFill>
                <a:srgbClr val="00B050"/>
              </a:solidFill>
              <a:latin typeface="+mj-lt"/>
              <a:cs typeface="Tahoma" pitchFamily="34" charset="0"/>
            </a:endParaRPr>
          </a:p>
          <a:p>
            <a:pPr marL="114300" indent="-114300" algn="just">
              <a:buFont typeface="Arial" pitchFamily="34" charset="0"/>
              <a:buChar char="•"/>
            </a:pPr>
            <a:r>
              <a:rPr lang="en-US" altLang="en-US" sz="1400" dirty="0" smtClean="0">
                <a:latin typeface="+mj-lt"/>
              </a:rPr>
              <a:t>Ensure hands and fingers are kept away from pinch points</a:t>
            </a:r>
          </a:p>
          <a:p>
            <a:pPr marL="114300" indent="-114300" algn="just">
              <a:buFont typeface="Arial" pitchFamily="34" charset="0"/>
              <a:buChar char="•"/>
            </a:pPr>
            <a:r>
              <a:rPr lang="en-US" altLang="en-US" sz="1400" dirty="0" smtClean="0">
                <a:latin typeface="+mj-lt"/>
              </a:rPr>
              <a:t>Ensure correct PPE is provided and used </a:t>
            </a:r>
          </a:p>
          <a:p>
            <a:pPr marL="114300" indent="-114300" algn="just">
              <a:buFont typeface="Arial" pitchFamily="34" charset="0"/>
              <a:buChar char="•"/>
            </a:pPr>
            <a:r>
              <a:rPr lang="en-US" altLang="en-US" sz="1400" dirty="0" smtClean="0">
                <a:latin typeface="+mj-lt"/>
              </a:rPr>
              <a:t>Ensure you follow the work instructions/procedures</a:t>
            </a:r>
          </a:p>
          <a:p>
            <a:pPr marL="114300" indent="-114300" algn="just">
              <a:buFont typeface="Arial" pitchFamily="34" charset="0"/>
              <a:buChar char="•"/>
            </a:pPr>
            <a:r>
              <a:rPr lang="en-US" altLang="en-US" sz="1400" dirty="0" smtClean="0">
                <a:latin typeface="+mj-lt"/>
              </a:rPr>
              <a:t>Intervene and STOP if you witness unsafe acts</a:t>
            </a:r>
          </a:p>
          <a:p>
            <a:pPr marL="114300" indent="-114300" algn="just">
              <a:buFont typeface="Arial" pitchFamily="34" charset="0"/>
              <a:buChar char="•"/>
            </a:pPr>
            <a:r>
              <a:rPr lang="en-US" altLang="en-US" sz="1400" dirty="0" smtClean="0">
                <a:latin typeface="+mj-lt"/>
              </a:rPr>
              <a:t>Stay out of the “Line of Fire” </a:t>
            </a:r>
            <a:endParaRPr lang="en-US" altLang="en-US" sz="1400" dirty="0">
              <a:latin typeface="+mj-lt"/>
            </a:endParaRPr>
          </a:p>
        </p:txBody>
      </p:sp>
      <p:sp>
        <p:nvSpPr>
          <p:cNvPr id="21507" name="Slide Number Placeholder 12"/>
          <p:cNvSpPr>
            <a:spLocks noGrp="1"/>
          </p:cNvSpPr>
          <p:nvPr>
            <p:ph type="sldNum" sz="quarter" idx="12"/>
          </p:nvPr>
        </p:nvSpPr>
        <p:spPr>
          <a:noFill/>
        </p:spPr>
        <p:txBody>
          <a:bodyPr/>
          <a:lstStyle/>
          <a:p>
            <a:pPr>
              <a:spcBef>
                <a:spcPct val="20000"/>
              </a:spcBef>
              <a:buFontTx/>
              <a:buChar char="•"/>
            </a:pPr>
            <a:fld id="{924B6256-9FC8-40C1-A38B-755E7A5F9DCC}" type="slidenum">
              <a:rPr lang="en-US" altLang="en-US" sz="1100" smtClean="0"/>
              <a:pPr>
                <a:spcBef>
                  <a:spcPct val="20000"/>
                </a:spcBef>
                <a:buFontTx/>
                <a:buChar char="•"/>
              </a:pPr>
              <a:t>1</a:t>
            </a:fld>
            <a:endParaRPr lang="en-US" altLang="en-US" sz="3200" smtClean="0"/>
          </a:p>
        </p:txBody>
      </p:sp>
      <p:sp>
        <p:nvSpPr>
          <p:cNvPr id="21508" name="Text Box 4"/>
          <p:cNvSpPr txBox="1">
            <a:spLocks noChangeArrowheads="1"/>
          </p:cNvSpPr>
          <p:nvPr/>
        </p:nvSpPr>
        <p:spPr bwMode="auto">
          <a:xfrm>
            <a:off x="76200" y="5791200"/>
            <a:ext cx="5562600" cy="286232"/>
          </a:xfrm>
          <a:prstGeom prst="rect">
            <a:avLst/>
          </a:prstGeom>
          <a:solidFill>
            <a:srgbClr val="3333CC"/>
          </a:solidFill>
          <a:ln w="38100">
            <a:solidFill>
              <a:srgbClr val="FFFF00"/>
            </a:solidFill>
            <a:miter lim="800000"/>
            <a:headEnd/>
            <a:tailEnd/>
          </a:ln>
        </p:spPr>
        <p:txBody>
          <a:bodyPr wrap="square">
            <a:spAutoFit/>
          </a:bodyPr>
          <a:lstStyle/>
          <a:p>
            <a:pPr algn="ctr">
              <a:lnSpc>
                <a:spcPct val="90000"/>
              </a:lnSpc>
              <a:spcBef>
                <a:spcPct val="50000"/>
              </a:spcBef>
              <a:buSzPct val="90000"/>
              <a:tabLst>
                <a:tab pos="287338" algn="l"/>
              </a:tabLst>
              <a:defRPr/>
            </a:pPr>
            <a:r>
              <a:rPr lang="en-US" sz="1400" b="1" kern="1400" dirty="0" smtClean="0">
                <a:solidFill>
                  <a:srgbClr val="FFFF00"/>
                </a:solidFill>
                <a:latin typeface="Tahoma" pitchFamily="34" charset="0"/>
                <a:ea typeface="Tahoma" pitchFamily="34" charset="0"/>
                <a:cs typeface="Tahoma" pitchFamily="34" charset="0"/>
              </a:rPr>
              <a:t>Always use proper handles of the pipe spinner</a:t>
            </a:r>
          </a:p>
        </p:txBody>
      </p:sp>
      <p:sp>
        <p:nvSpPr>
          <p:cNvPr id="13" name="Rectangle 12"/>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a:solidFill>
                  <a:schemeClr val="tx2">
                    <a:lumMod val="75000"/>
                  </a:schemeClr>
                </a:solidFill>
                <a:cs typeface="Calibri" pitchFamily="34" charset="0"/>
              </a:rPr>
              <a:t>Use this </a:t>
            </a:r>
            <a:r>
              <a:rPr lang="en-US" sz="1050" b="1" dirty="0" smtClean="0">
                <a:solidFill>
                  <a:schemeClr val="tx2">
                    <a:lumMod val="75000"/>
                  </a:schemeClr>
                </a:solidFill>
                <a:cs typeface="Calibri" pitchFamily="34" charset="0"/>
              </a:rPr>
              <a:t>Advice: </a:t>
            </a:r>
            <a:r>
              <a:rPr lang="en-US" sz="1050" b="1" dirty="0">
                <a:solidFill>
                  <a:schemeClr val="tx2">
                    <a:lumMod val="75000"/>
                  </a:schemeClr>
                </a:solidFill>
                <a:cs typeface="Calibri" pitchFamily="34" charset="0"/>
              </a:rPr>
              <a:t>Discuss in Tool Box Talks and HSE Meetings </a:t>
            </a:r>
            <a:r>
              <a:rPr lang="en-US" sz="1050" b="1" dirty="0">
                <a:solidFill>
                  <a:schemeClr val="tx2">
                    <a:lumMod val="75000"/>
                  </a:schemeClr>
                </a:solidFill>
                <a:cs typeface="Calibri" pitchFamily="34" charset="0"/>
                <a:sym typeface="Wingdings" pitchFamily="2" charset="2"/>
              </a:rPr>
              <a:t> Distribute 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4"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a:r>
              <a:rPr lang="en-GB" sz="3200" b="1" dirty="0" smtClean="0">
                <a:solidFill>
                  <a:srgbClr val="0000FF"/>
                </a:solidFill>
              </a:rPr>
              <a:t>PDO Safety Advice</a:t>
            </a:r>
          </a:p>
        </p:txBody>
      </p:sp>
      <p:sp>
        <p:nvSpPr>
          <p:cNvPr id="15"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52                                                                                  26/10/2015</a:t>
            </a:r>
            <a:endParaRPr lang="en-US" sz="1000" b="0" dirty="0" smtClean="0">
              <a:latin typeface="+mn-lt"/>
              <a:cs typeface="Calibri" pitchFamily="34" charset="0"/>
            </a:endParaRPr>
          </a:p>
        </p:txBody>
      </p:sp>
      <p:pic>
        <p:nvPicPr>
          <p:cNvPr id="17" name="Picture 16" descr="SQASHED Fingers.png"/>
          <p:cNvPicPr>
            <a:picLocks noChangeAspect="1"/>
          </p:cNvPicPr>
          <p:nvPr/>
        </p:nvPicPr>
        <p:blipFill>
          <a:blip r:embed="rId3" cstate="print"/>
          <a:stretch>
            <a:fillRect/>
          </a:stretch>
        </p:blipFill>
        <p:spPr>
          <a:xfrm>
            <a:off x="304800" y="914400"/>
            <a:ext cx="1300970" cy="1447800"/>
          </a:xfrm>
          <a:prstGeom prst="rect">
            <a:avLst/>
          </a:prstGeom>
        </p:spPr>
      </p:pic>
      <p:pic>
        <p:nvPicPr>
          <p:cNvPr id="1026" name="Picture 2" descr="D:\Alerts 2015\LTI#43\DSC01668.jpg"/>
          <p:cNvPicPr>
            <a:picLocks noChangeAspect="1" noChangeArrowheads="1"/>
          </p:cNvPicPr>
          <p:nvPr/>
        </p:nvPicPr>
        <p:blipFill>
          <a:blip r:embed="rId4" cstate="print"/>
          <a:srcRect/>
          <a:stretch>
            <a:fillRect/>
          </a:stretch>
        </p:blipFill>
        <p:spPr bwMode="auto">
          <a:xfrm>
            <a:off x="5943600" y="990600"/>
            <a:ext cx="3048000" cy="2578301"/>
          </a:xfrm>
          <a:prstGeom prst="rect">
            <a:avLst/>
          </a:prstGeom>
          <a:noFill/>
          <a:ln>
            <a:solidFill>
              <a:srgbClr val="FF0000"/>
            </a:solidFill>
          </a:ln>
        </p:spPr>
      </p:pic>
      <p:sp>
        <p:nvSpPr>
          <p:cNvPr id="16" name="Explosion 1 15"/>
          <p:cNvSpPr/>
          <p:nvPr/>
        </p:nvSpPr>
        <p:spPr>
          <a:xfrm>
            <a:off x="8610600" y="2209800"/>
            <a:ext cx="381000" cy="838200"/>
          </a:xfrm>
          <a:prstGeom prst="irregularSeal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 name="Picture 3"/>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5943600" y="3657600"/>
            <a:ext cx="3048000" cy="2641046"/>
          </a:xfrm>
          <a:prstGeom prst="rect">
            <a:avLst/>
          </a:prstGeom>
          <a:ln w="28575" cap="sq" cmpd="thickThin">
            <a:solidFill>
              <a:srgbClr val="006C00"/>
            </a:solidFill>
            <a:prstDash val="solid"/>
            <a:miter lim="800000"/>
          </a:ln>
          <a:effectLst>
            <a:innerShdw blurRad="76200">
              <a:srgbClr val="000000"/>
            </a:innerShdw>
          </a:effectLst>
          <a:scene3d>
            <a:camera prst="orthographicFront">
              <a:rot lat="0" lon="0" rev="0"/>
            </a:camera>
            <a:lightRig rig="threePt" dir="t">
              <a:rot lat="0" lon="0" rev="1200000"/>
            </a:lightRig>
          </a:scene3d>
          <a:sp3d>
            <a:bevelT w="63500" h="25400"/>
          </a:sp3d>
        </p:spPr>
        <p:style>
          <a:lnRef idx="0">
            <a:schemeClr val="accent2"/>
          </a:lnRef>
          <a:fillRef idx="3">
            <a:schemeClr val="accent2"/>
          </a:fillRef>
          <a:effectRef idx="3">
            <a:schemeClr val="accent2"/>
          </a:effectRef>
          <a:fontRef idx="minor">
            <a:schemeClr val="lt1"/>
          </a:fontRef>
        </p:style>
      </p:pic>
      <p:grpSp>
        <p:nvGrpSpPr>
          <p:cNvPr id="2" name="Group 7"/>
          <p:cNvGrpSpPr>
            <a:grpSpLocks/>
          </p:cNvGrpSpPr>
          <p:nvPr/>
        </p:nvGrpSpPr>
        <p:grpSpPr bwMode="auto">
          <a:xfrm>
            <a:off x="8610600" y="1066800"/>
            <a:ext cx="336550" cy="544513"/>
            <a:chOff x="3504" y="544"/>
            <a:chExt cx="2287" cy="1855"/>
          </a:xfrm>
        </p:grpSpPr>
        <p:sp>
          <p:nvSpPr>
            <p:cNvPr id="21514"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1515"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1513" name="Freeform 12"/>
          <p:cNvSpPr>
            <a:spLocks/>
          </p:cNvSpPr>
          <p:nvPr/>
        </p:nvSpPr>
        <p:spPr bwMode="auto">
          <a:xfrm>
            <a:off x="8534400" y="56388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304799" y="1196975"/>
            <a:ext cx="8305801" cy="3170099"/>
          </a:xfrm>
          <a:prstGeom prst="rect">
            <a:avLst/>
          </a:prstGeom>
          <a:noFill/>
          <a:ln w="19050">
            <a:noFill/>
            <a:miter lim="800000"/>
            <a:headEnd/>
            <a:tailEnd/>
          </a:ln>
        </p:spPr>
        <p:txBody>
          <a:bodyPr wrap="square">
            <a:spAutoFit/>
          </a:bodyPr>
          <a:lstStyle/>
          <a:p>
            <a:pPr marL="114300" indent="-114300" algn="just">
              <a:defRPr/>
            </a:pPr>
            <a:r>
              <a:rPr lang="en-US" sz="1200" b="1" dirty="0" smtClean="0">
                <a:solidFill>
                  <a:srgbClr val="333399"/>
                </a:solidFill>
                <a:latin typeface="Tahoma" pitchFamily="34" charset="0"/>
              </a:rPr>
              <a:t>Date:26.10.2015</a:t>
            </a:r>
          </a:p>
          <a:p>
            <a:pPr marL="114300" indent="-114300" algn="just">
              <a:defRPr/>
            </a:pPr>
            <a:r>
              <a:rPr lang="en-US" sz="1200" b="1" dirty="0" smtClean="0">
                <a:solidFill>
                  <a:srgbClr val="333399"/>
                </a:solidFill>
                <a:latin typeface="Tahoma" pitchFamily="34" charset="0"/>
              </a:rPr>
              <a:t>LTI: Finger injury.</a:t>
            </a:r>
          </a:p>
          <a:p>
            <a:pPr marL="342900" indent="-342900" algn="just" eaLnBrk="1" hangingPunct="1">
              <a:defRPr/>
            </a:pPr>
            <a:endParaRPr lang="en-US" sz="1600" b="1" dirty="0" smtClean="0">
              <a:solidFill>
                <a:srgbClr val="FF0000"/>
              </a:solidFill>
              <a:latin typeface="Tahoma" pitchFamily="34" charset="0"/>
            </a:endParaRPr>
          </a:p>
          <a:p>
            <a:pPr indent="-342900" algn="just" eaLnBrk="1" hangingPunct="1">
              <a:defRPr/>
            </a:pPr>
            <a:r>
              <a:rPr lang="en-US" sz="1600" b="1" dirty="0" smtClean="0">
                <a:solidFill>
                  <a:srgbClr val="FF0000"/>
                </a:solidFill>
                <a:latin typeface="Tahoma" pitchFamily="34" charset="0"/>
              </a:rPr>
              <a:t>As a learning from this incident and to ensure continual improvement all contract managers are to review their HSE HEMP against the questions asked below:</a:t>
            </a:r>
          </a:p>
          <a:p>
            <a:pPr marL="342900" indent="-342900" algn="just" eaLnBrk="1" hangingPunct="1">
              <a:defRPr/>
            </a:pPr>
            <a:endParaRPr lang="en-US" sz="1600" b="1" dirty="0" smtClean="0">
              <a:solidFill>
                <a:srgbClr val="FF0000"/>
              </a:solidFill>
              <a:latin typeface="Tahoma" pitchFamily="34" charset="0"/>
            </a:endParaRPr>
          </a:p>
          <a:p>
            <a:pPr marL="342900" indent="-342900" algn="just" eaLnBrk="1" hangingPunct="1">
              <a:defRPr/>
            </a:pPr>
            <a:r>
              <a:rPr lang="en-US" sz="1600" b="1" dirty="0" smtClean="0">
                <a:solidFill>
                  <a:srgbClr val="0000FF"/>
                </a:solidFill>
                <a:latin typeface="Tahoma" pitchFamily="34" charset="0"/>
              </a:rPr>
              <a:t>Confirm the following:</a:t>
            </a:r>
          </a:p>
          <a:p>
            <a:pPr marL="342900" indent="-342900" algn="just" eaLnBrk="1" hangingPunct="1">
              <a:defRPr/>
            </a:pPr>
            <a:endParaRPr lang="en-US" altLang="en-US" sz="1600" dirty="0">
              <a:solidFill>
                <a:srgbClr val="FF0000"/>
              </a:solidFill>
              <a:latin typeface="Tahoma" pitchFamily="34" charset="0"/>
            </a:endParaRPr>
          </a:p>
          <a:p>
            <a:pPr marL="342900" indent="-342900" algn="just">
              <a:buFont typeface="Arial" pitchFamily="34" charset="0"/>
              <a:buChar char="•"/>
              <a:defRPr/>
            </a:pPr>
            <a:r>
              <a:rPr lang="en-US" sz="1600" dirty="0" smtClean="0">
                <a:latin typeface="+mj-lt"/>
              </a:rPr>
              <a:t>Do you ensure all hazards are identified for each task?</a:t>
            </a:r>
          </a:p>
          <a:p>
            <a:pPr marL="342900" indent="-342900" algn="just">
              <a:buFont typeface="Arial" pitchFamily="34" charset="0"/>
              <a:buChar char="•"/>
              <a:defRPr/>
            </a:pPr>
            <a:r>
              <a:rPr lang="en-US" sz="1600" dirty="0" smtClean="0">
                <a:latin typeface="+mj-lt"/>
              </a:rPr>
              <a:t>Do you ensure hands and fingers related hazards are effectively addressed?</a:t>
            </a:r>
          </a:p>
          <a:p>
            <a:pPr marL="342900" indent="-342900" algn="just">
              <a:buFont typeface="Arial" pitchFamily="34" charset="0"/>
              <a:buChar char="•"/>
              <a:defRPr/>
            </a:pPr>
            <a:r>
              <a:rPr lang="en-US" sz="1600" dirty="0" smtClean="0">
                <a:latin typeface="+mj-lt"/>
                <a:cs typeface="Arial" pitchFamily="34" charset="0"/>
              </a:rPr>
              <a:t>Do you monitor compliance with TRIC,  Job Safety Procedures &amp; Job Safety Analysis?</a:t>
            </a:r>
          </a:p>
          <a:p>
            <a:pPr marL="342900" indent="-342900" algn="just">
              <a:buFont typeface="Arial" pitchFamily="34" charset="0"/>
              <a:buChar char="•"/>
              <a:defRPr/>
            </a:pPr>
            <a:r>
              <a:rPr lang="en-US" sz="1600" dirty="0" smtClean="0">
                <a:latin typeface="+mj-lt"/>
                <a:cs typeface="Arial" pitchFamily="34" charset="0"/>
              </a:rPr>
              <a:t>Do you ensure these topics/issues are adequately covered in your</a:t>
            </a:r>
            <a:r>
              <a:rPr lang="en-US" sz="1600" dirty="0" smtClean="0">
                <a:solidFill>
                  <a:srgbClr val="FF0000"/>
                </a:solidFill>
                <a:latin typeface="+mj-lt"/>
                <a:cs typeface="Arial" pitchFamily="34" charset="0"/>
              </a:rPr>
              <a:t> </a:t>
            </a:r>
            <a:r>
              <a:rPr lang="en-US" sz="1600" dirty="0" smtClean="0">
                <a:latin typeface="+mj-lt"/>
                <a:cs typeface="Arial" pitchFamily="34" charset="0"/>
              </a:rPr>
              <a:t>TBT’s ? </a:t>
            </a:r>
            <a:endParaRPr lang="en-US" altLang="en-US" sz="1600" dirty="0" smtClean="0">
              <a:latin typeface="+mj-lt"/>
              <a:sym typeface="Wingdings" pitchFamily="2" charset="2"/>
            </a:endParaRPr>
          </a:p>
        </p:txBody>
      </p:sp>
      <p:sp>
        <p:nvSpPr>
          <p:cNvPr id="22532" name="Slide Number Placeholder 8"/>
          <p:cNvSpPr>
            <a:spLocks noGrp="1"/>
          </p:cNvSpPr>
          <p:nvPr>
            <p:ph type="sldNum" sz="quarter" idx="12"/>
          </p:nvPr>
        </p:nvSpPr>
        <p:spPr>
          <a:noFill/>
        </p:spPr>
        <p:txBody>
          <a:bodyPr/>
          <a:lstStyle/>
          <a:p>
            <a:fld id="{993B9441-0403-4263-A828-DCE958A6BA58}" type="slidenum">
              <a:rPr lang="en-US" altLang="en-US" smtClean="0"/>
              <a:pPr/>
              <a:t>2</a:t>
            </a:fld>
            <a:endParaRPr lang="en-US" altLang="en-US" smtClean="0"/>
          </a:p>
        </p:txBody>
      </p:sp>
      <p:sp>
        <p:nvSpPr>
          <p:cNvPr id="9" name="Rectangle 8"/>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eaLnBrk="0" fontAlgn="auto" hangingPunct="0">
              <a:spcBef>
                <a:spcPts val="0"/>
              </a:spcBef>
              <a:spcAft>
                <a:spcPts val="0"/>
              </a:spcAft>
              <a:defRPr/>
            </a:pPr>
            <a:r>
              <a:rPr lang="en-US" sz="1050" b="1" dirty="0" smtClean="0">
                <a:solidFill>
                  <a:schemeClr val="tx2">
                    <a:lumMod val="75000"/>
                  </a:schemeClr>
                </a:solidFill>
                <a:cs typeface="Calibri" pitchFamily="34" charset="0"/>
              </a:rPr>
              <a:t> </a:t>
            </a:r>
            <a:r>
              <a:rPr lang="en-US" sz="1050" b="1" dirty="0" smtClean="0">
                <a:solidFill>
                  <a:schemeClr val="tx2">
                    <a:lumMod val="75000"/>
                  </a:schemeClr>
                </a:solidFill>
                <a:cs typeface="Calibri" pitchFamily="34" charset="0"/>
                <a:sym typeface="Wingdings" pitchFamily="2" charset="2"/>
              </a:rPr>
              <a:t>Distribute </a:t>
            </a:r>
            <a:r>
              <a:rPr lang="en-US" sz="1050" b="1" dirty="0">
                <a:solidFill>
                  <a:schemeClr val="tx2">
                    <a:lumMod val="75000"/>
                  </a:schemeClr>
                </a:solidFill>
                <a:cs typeface="Calibri" pitchFamily="34" charset="0"/>
                <a:sym typeface="Wingdings" pitchFamily="2" charset="2"/>
              </a:rPr>
              <a:t>to contractors  Post on HSE Notice </a:t>
            </a:r>
            <a:r>
              <a:rPr lang="en-US" sz="1050" b="1" dirty="0" smtClean="0">
                <a:solidFill>
                  <a:schemeClr val="tx2">
                    <a:lumMod val="75000"/>
                  </a:schemeClr>
                </a:solidFill>
                <a:cs typeface="Calibri" pitchFamily="34" charset="0"/>
                <a:sym typeface="Wingdings" pitchFamily="2" charset="2"/>
              </a:rPr>
              <a:t>Boards</a:t>
            </a:r>
            <a:endParaRPr lang="en-US" sz="1050" b="1" dirty="0">
              <a:solidFill>
                <a:schemeClr val="tx2">
                  <a:lumMod val="75000"/>
                </a:schemeClr>
              </a:solidFill>
              <a:cs typeface="Calibri" pitchFamily="34" charset="0"/>
            </a:endParaRPr>
          </a:p>
        </p:txBody>
      </p:sp>
      <p:sp>
        <p:nvSpPr>
          <p:cNvPr id="10"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a:defRPr/>
            </a:pPr>
            <a:r>
              <a:rPr lang="en-GB" sz="3200" b="1" dirty="0" smtClean="0">
                <a:solidFill>
                  <a:srgbClr val="0000FF"/>
                </a:solidFill>
              </a:rPr>
              <a:t>Management learning's</a:t>
            </a:r>
            <a:endParaRPr lang="en-GB" sz="3200" dirty="0"/>
          </a:p>
        </p:txBody>
      </p:sp>
      <p:sp>
        <p:nvSpPr>
          <p:cNvPr id="1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fontAlgn="auto">
              <a:spcBef>
                <a:spcPts val="0"/>
              </a:spcBef>
              <a:spcAft>
                <a:spcPts val="0"/>
              </a:spcAft>
              <a:defRPr/>
            </a:pPr>
            <a:r>
              <a:rPr lang="en-US" sz="1000" dirty="0" smtClean="0">
                <a:cs typeface="Calibri" pitchFamily="34" charset="0"/>
              </a:rPr>
              <a:t>Contact MSE34 for further information 	                                        Learning No 52                                                                                  26/10/2015</a:t>
            </a:r>
            <a:endParaRPr lang="en-US" sz="1000" b="0" dirty="0" smtClean="0">
              <a:latin typeface="+mn-lt"/>
              <a:cs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91626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175E60F3-8A98-4E6B-A568-935DEE5EE760}"/>
</file>

<file path=customXml/itemProps2.xml><?xml version="1.0" encoding="utf-8"?>
<ds:datastoreItem xmlns:ds="http://schemas.openxmlformats.org/officeDocument/2006/customXml" ds:itemID="{32FE3B58-F14D-4EAD-9CBC-2684A7BEDCD5}"/>
</file>

<file path=customXml/itemProps3.xml><?xml version="1.0" encoding="utf-8"?>
<ds:datastoreItem xmlns:ds="http://schemas.openxmlformats.org/officeDocument/2006/customXml" ds:itemID="{998AC751-3CCF-4EB9-8EC9-BF940F56C184}"/>
</file>

<file path=docProps/app.xml><?xml version="1.0" encoding="utf-8"?>
<Properties xmlns="http://schemas.openxmlformats.org/officeDocument/2006/extended-properties" xmlns:vt="http://schemas.openxmlformats.org/officeDocument/2006/docPropsVTypes">
  <Template>Flow</Template>
  <TotalTime>3522</TotalTime>
  <Words>266</Words>
  <Application>Microsoft Office PowerPoint</Application>
  <PresentationFormat>On-screen Show (4:3)</PresentationFormat>
  <Paragraphs>36</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Flow</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AlKhatib MU95018</cp:lastModifiedBy>
  <cp:revision>264</cp:revision>
  <dcterms:created xsi:type="dcterms:W3CDTF">2001-05-03T06:07:08Z</dcterms:created>
  <dcterms:modified xsi:type="dcterms:W3CDTF">2016-01-28T13:28:19Z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