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8" r:id="rId2"/>
    <p:sldId id="30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5860C-9795-499D-93AB-29B3F0FD23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990599"/>
            <a:ext cx="5757862" cy="47859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Date:11.11.2015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LTI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: Amputated thumb</a:t>
            </a: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</a:p>
          <a:p>
            <a:pPr marL="114300" indent="-114300" algn="just"/>
            <a:endParaRPr lang="en-US" altLang="en-US" sz="800" b="1" dirty="0">
              <a:latin typeface="+mj-lt"/>
            </a:endParaRPr>
          </a:p>
          <a:p>
            <a:pPr marL="114300" indent="-114300" algn="just"/>
            <a:r>
              <a:rPr lang="en-US" sz="1400" dirty="0" smtClean="0">
                <a:latin typeface="+mj-lt"/>
                <a:cs typeface="Arial" pitchFamily="34" charset="0"/>
              </a:rPr>
              <a:t>   </a:t>
            </a:r>
            <a:r>
              <a:rPr lang="en-US" sz="1400" dirty="0" smtClean="0">
                <a:latin typeface="+mj-lt"/>
                <a:cs typeface="Calibri" pitchFamily="34" charset="0"/>
              </a:rPr>
              <a:t>A crane was rigging a new traveling block up to the rig floor.  The driller – thinking the travelling block swivel was stuck – tried to free it by hand and as it came free it rotated trapping his thumb against the body of traveling block resulting in the amputation of his thumb. </a:t>
            </a:r>
            <a:endParaRPr lang="en-US" sz="1400" kern="1400" dirty="0" smtClean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4300" indent="-114300" algn="just"/>
            <a:endParaRPr lang="en-US" sz="1400" dirty="0" smtClean="0">
              <a:latin typeface="+mj-lt"/>
              <a:cs typeface="Arial" pitchFamily="34" charset="0"/>
            </a:endParaRPr>
          </a:p>
          <a:p>
            <a:pPr marL="114300" indent="-114300" algn="just"/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  <a:endParaRPr lang="en-US" alt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if a supervisor is directly involved in the task that another person is appointed to ensure adequate supervision.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hands and fingers are clear of</a:t>
            </a:r>
            <a:r>
              <a:rPr lang="en-US" altLang="en-US" sz="1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1400" dirty="0" smtClean="0">
                <a:latin typeface="+mj-lt"/>
              </a:rPr>
              <a:t>moving/rotating parts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newly identified hazards are risk assessed and controls put in place.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Always consider hands off work methodology.</a:t>
            </a:r>
            <a:endParaRPr lang="en-US" altLang="en-US" sz="1400" i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Stay out of the “Line of Fire”</a:t>
            </a:r>
          </a:p>
          <a:p>
            <a:pPr marL="114300" indent="-114300" algn="just"/>
            <a:endParaRPr lang="en-US" altLang="en-US" sz="1400" dirty="0">
              <a:latin typeface="+mj-lt"/>
            </a:endParaRPr>
          </a:p>
        </p:txBody>
      </p:sp>
      <p:sp>
        <p:nvSpPr>
          <p:cNvPr id="2150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fld id="{924B6256-9FC8-40C1-A38B-755E7A5F9DCC}" type="slidenum">
              <a:rPr lang="en-US" altLang="en-US" sz="1100" smtClean="0"/>
              <a:pPr>
                <a:spcBef>
                  <a:spcPct val="20000"/>
                </a:spcBef>
                <a:buFontTx/>
                <a:buChar char="•"/>
              </a:pPr>
              <a:t>1</a:t>
            </a:fld>
            <a:endParaRPr lang="en-US" altLang="en-US" sz="3200" dirty="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52400" y="5791200"/>
            <a:ext cx="57912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sz="1400" b="1" kern="14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Keep your hands &amp; fingers away from potential pinch points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54                                                                                  11/11/2015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6" name="Picture 15" descr="Trapped Finger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838200"/>
            <a:ext cx="1545684" cy="1524000"/>
          </a:xfrm>
          <a:prstGeom prst="rect">
            <a:avLst/>
          </a:prstGeom>
        </p:spPr>
      </p:pic>
      <p:pic>
        <p:nvPicPr>
          <p:cNvPr id="18" name="Picture 2" descr="DSC01195"/>
          <p:cNvPicPr>
            <a:picLocks noChangeAspect="1" noChangeArrowheads="1"/>
          </p:cNvPicPr>
          <p:nvPr/>
        </p:nvPicPr>
        <p:blipFill>
          <a:blip r:embed="rId4" cstate="email">
            <a:extLst/>
          </a:blip>
          <a:srcRect/>
          <a:stretch>
            <a:fillRect/>
          </a:stretch>
        </p:blipFill>
        <p:spPr bwMode="auto">
          <a:xfrm>
            <a:off x="6172200" y="914400"/>
            <a:ext cx="2813586" cy="2514600"/>
          </a:xfrm>
          <a:prstGeom prst="rect">
            <a:avLst/>
          </a:prstGeom>
          <a:ln w="38100">
            <a:solidFill>
              <a:srgbClr val="FF0000"/>
            </a:solidFill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15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1" name="Picture 2" descr="DSC01193"/>
          <p:cNvPicPr>
            <a:picLocks noChangeAspect="1" noChangeArrowheads="1"/>
          </p:cNvPicPr>
          <p:nvPr/>
        </p:nvPicPr>
        <p:blipFill>
          <a:blip r:embed="rId5" cstate="email">
            <a:extLst/>
          </a:blip>
          <a:srcRect/>
          <a:stretch>
            <a:fillRect/>
          </a:stretch>
        </p:blipFill>
        <p:spPr bwMode="auto">
          <a:xfrm>
            <a:off x="6172200" y="3581400"/>
            <a:ext cx="2786712" cy="2411506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21513" name="Freeform 12"/>
          <p:cNvSpPr>
            <a:spLocks/>
          </p:cNvSpPr>
          <p:nvPr/>
        </p:nvSpPr>
        <p:spPr bwMode="auto">
          <a:xfrm>
            <a:off x="83058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1196975"/>
            <a:ext cx="8229600" cy="366254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Date:11.11.2015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Amputated thumb.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indent="-342900" algn="just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are to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the following:</a:t>
            </a:r>
          </a:p>
          <a:p>
            <a:pPr marL="342900" indent="-342900" eaLnBrk="1" hangingPunct="1">
              <a:defRPr/>
            </a:pPr>
            <a:endParaRPr lang="en-US" alt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Do you have an effective program to address hands &amp; finger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s</a:t>
            </a:r>
            <a:r>
              <a:rPr lang="en-US" sz="1600" dirty="0" smtClean="0">
                <a:latin typeface="+mj-lt"/>
              </a:rPr>
              <a:t> related risks?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Do you have an effective system to manage change?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Do your supervisors ensure they set a good example and supervise effectively?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Do your supervisors ensure that another supervisor is appointed if they are directly involved in a task? </a:t>
            </a:r>
          </a:p>
        </p:txBody>
      </p: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B9441-0403-4263-A828-DCE958A6BA5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54                                                                                  11/11/2015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91627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83F798D-1AF8-4D70-9834-9BB14BC60C3B}"/>
</file>

<file path=customXml/itemProps2.xml><?xml version="1.0" encoding="utf-8"?>
<ds:datastoreItem xmlns:ds="http://schemas.openxmlformats.org/officeDocument/2006/customXml" ds:itemID="{53CAF6EE-F239-4769-A2D5-1753AFA4C488}"/>
</file>

<file path=customXml/itemProps3.xml><?xml version="1.0" encoding="utf-8"?>
<ds:datastoreItem xmlns:ds="http://schemas.openxmlformats.org/officeDocument/2006/customXml" ds:itemID="{07150E7D-CA45-47BC-B9B9-70C3B6864AB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3804</TotalTime>
  <Words>280</Words>
  <Application>Microsoft Office PowerPoint</Application>
  <PresentationFormat>On-screen Show (4:3)</PresentationFormat>
  <Paragraphs>38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277</cp:revision>
  <dcterms:created xsi:type="dcterms:W3CDTF">2001-05-03T06:07:08Z</dcterms:created>
  <dcterms:modified xsi:type="dcterms:W3CDTF">2016-01-28T13:28:22Z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