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308" r:id="rId2"/>
    <p:sldId id="309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1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5860C-9795-499D-93AB-29B3F0FD23DE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28600" y="990600"/>
            <a:ext cx="5410200" cy="470898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Date:10.11.2015</a:t>
            </a:r>
          </a:p>
          <a:p>
            <a:pPr marL="114300" indent="-114300" algn="ctr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      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 LTI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: Multiple fractures</a:t>
            </a:r>
          </a:p>
          <a:p>
            <a:pPr marL="114300" indent="-114300" algn="ctr">
              <a:defRPr/>
            </a:pPr>
            <a:endParaRPr lang="en-US" sz="1600" b="1" dirty="0" smtClean="0">
              <a:solidFill>
                <a:srgbClr val="333399"/>
              </a:solidFill>
              <a:latin typeface="+mj-lt"/>
            </a:endParaRPr>
          </a:p>
          <a:p>
            <a:pPr marL="114300" indent="-114300" algn="ctr">
              <a:defRPr/>
            </a:pPr>
            <a:endParaRPr lang="en-US" sz="1600" b="1" dirty="0" smtClean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What happened?</a:t>
            </a:r>
          </a:p>
          <a:p>
            <a:pPr marL="114300" indent="-114300" algn="just"/>
            <a:endParaRPr lang="en-US" altLang="en-US" sz="800" b="1" dirty="0">
              <a:latin typeface="+mj-lt"/>
            </a:endParaRPr>
          </a:p>
          <a:p>
            <a:pPr marL="114300" indent="-114300" algn="just"/>
            <a:r>
              <a:rPr lang="en-US" sz="1400" dirty="0" smtClean="0">
                <a:latin typeface="+mj-lt"/>
                <a:cs typeface="Arial" pitchFamily="34" charset="0"/>
              </a:rPr>
              <a:t>   </a:t>
            </a:r>
            <a:r>
              <a:rPr lang="en-US" sz="1400" dirty="0" smtClean="0">
                <a:latin typeface="+mj-lt"/>
                <a:cs typeface="Calibri" pitchFamily="34" charset="0"/>
              </a:rPr>
              <a:t>A drilling superintendant </a:t>
            </a:r>
            <a:r>
              <a:rPr lang="en-US" sz="1400" dirty="0" smtClean="0">
                <a:latin typeface="+mj-lt"/>
              </a:rPr>
              <a:t>was driving from Rig 43 to </a:t>
            </a:r>
            <a:r>
              <a:rPr lang="en-US" sz="1400" dirty="0" err="1" smtClean="0">
                <a:latin typeface="+mj-lt"/>
              </a:rPr>
              <a:t>Nizwa</a:t>
            </a:r>
            <a:r>
              <a:rPr lang="en-US" sz="1400" dirty="0" smtClean="0">
                <a:latin typeface="+mj-lt"/>
              </a:rPr>
              <a:t>. Whilst approaching a right hand bend on a graded road he lost control of the vehicle resulting in the vehicle rolling over several times. The driver suffered a crush injury to his left hand which resulted in multiple fractures.</a:t>
            </a:r>
            <a:endParaRPr lang="en-US" sz="1400" kern="1400" dirty="0" smtClean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14300" indent="-114300" algn="just"/>
            <a:endParaRPr lang="en-US" sz="1400" dirty="0" smtClean="0">
              <a:latin typeface="+mj-lt"/>
              <a:cs typeface="Arial" pitchFamily="34" charset="0"/>
            </a:endParaRPr>
          </a:p>
          <a:p>
            <a:pPr marL="114300" indent="-114300" algn="just"/>
            <a:endParaRPr lang="en-US" sz="1400" dirty="0" smtClean="0">
              <a:latin typeface="+mj-lt"/>
              <a:cs typeface="Arial" pitchFamily="34" charset="0"/>
            </a:endParaRPr>
          </a:p>
          <a:p>
            <a:pPr marL="114300" indent="-114300" algn="just"/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learning from this incident:</a:t>
            </a:r>
            <a:endParaRPr lang="en-US" alt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buFont typeface="Arial" pitchFamily="34" charset="0"/>
              <a:buChar char="•"/>
            </a:pPr>
            <a:r>
              <a:rPr lang="en-US" altLang="en-US" sz="1400" dirty="0" smtClean="0">
                <a:latin typeface="+mj-lt"/>
              </a:rPr>
              <a:t>Ensure you have the correct license and valid defensive driving permit.  </a:t>
            </a:r>
          </a:p>
          <a:p>
            <a:pPr marL="114300" indent="-114300" algn="just">
              <a:buFont typeface="Arial" pitchFamily="34" charset="0"/>
              <a:buChar char="•"/>
            </a:pPr>
            <a:r>
              <a:rPr lang="en-US" altLang="en-US" sz="1400" dirty="0" smtClean="0">
                <a:latin typeface="+mj-lt"/>
              </a:rPr>
              <a:t>Ensure the journey management plan is followed.</a:t>
            </a:r>
          </a:p>
          <a:p>
            <a:pPr marL="114300" indent="-114300" algn="just">
              <a:buFont typeface="Arial" pitchFamily="34" charset="0"/>
              <a:buChar char="•"/>
            </a:pPr>
            <a:r>
              <a:rPr lang="en-US" altLang="en-US" sz="1400" dirty="0" smtClean="0">
                <a:latin typeface="+mj-lt"/>
              </a:rPr>
              <a:t>Ensure you communicate with the journey manager if a change has to be made while en-route.</a:t>
            </a:r>
            <a:endParaRPr lang="en-US" altLang="en-US" sz="1400" dirty="0">
              <a:latin typeface="+mj-lt"/>
            </a:endParaRPr>
          </a:p>
        </p:txBody>
      </p:sp>
      <p:sp>
        <p:nvSpPr>
          <p:cNvPr id="21507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fld id="{924B6256-9FC8-40C1-A38B-755E7A5F9DCC}" type="slidenum">
              <a:rPr lang="en-US" altLang="en-US" sz="1100" smtClean="0"/>
              <a:pPr>
                <a:spcBef>
                  <a:spcPct val="20000"/>
                </a:spcBef>
                <a:buFontTx/>
                <a:buChar char="•"/>
              </a:pPr>
              <a:t>1</a:t>
            </a:fld>
            <a:endParaRPr lang="en-US" altLang="en-US" sz="3200" dirty="0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76200" y="5791200"/>
            <a:ext cx="57912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sz="1400" b="1" kern="14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Always follow the Safe Journey Management Plan 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55                                                                                  10/11/2015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pic>
        <p:nvPicPr>
          <p:cNvPr id="17" name="Picture 16" descr="rollover-2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118129">
            <a:off x="117750" y="919070"/>
            <a:ext cx="1787250" cy="1366930"/>
          </a:xfrm>
          <a:prstGeom prst="rect">
            <a:avLst/>
          </a:prstGeom>
        </p:spPr>
      </p:pic>
      <p:pic>
        <p:nvPicPr>
          <p:cNvPr id="19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42793" y="914400"/>
            <a:ext cx="3124200" cy="2057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8442325" y="990600"/>
            <a:ext cx="336550" cy="544513"/>
            <a:chOff x="3504" y="544"/>
            <a:chExt cx="2287" cy="1855"/>
          </a:xfrm>
        </p:grpSpPr>
        <p:sp>
          <p:nvSpPr>
            <p:cNvPr id="21514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0" name="Picture 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18187" y="3124200"/>
            <a:ext cx="3173413" cy="2217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513" name="Freeform 12"/>
          <p:cNvSpPr>
            <a:spLocks/>
          </p:cNvSpPr>
          <p:nvPr/>
        </p:nvSpPr>
        <p:spPr bwMode="auto">
          <a:xfrm>
            <a:off x="8382000" y="32766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04799" y="1196975"/>
            <a:ext cx="8229601" cy="34163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Date:10.11.2015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LTI: Multiple fractures</a:t>
            </a:r>
          </a:p>
          <a:p>
            <a:pPr marL="342900" indent="-342900" algn="just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indent="-342900" algn="just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to ensure continual improvement all contract managers are to review their HSE HEMP against the questions asked below:</a:t>
            </a:r>
          </a:p>
          <a:p>
            <a:pPr marL="342900" indent="-342900" algn="just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just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just" eaLnBrk="1" hangingPunct="1"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</a:p>
          <a:p>
            <a:pPr marL="342900" indent="-342900" algn="just" eaLnBrk="1" hangingPunct="1">
              <a:defRPr/>
            </a:pPr>
            <a:endParaRPr lang="en-US" sz="1600" b="1" dirty="0" smtClean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Are all company vehicles included in your IVMS management system?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Do you monitor compliance of routes used by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IVMS tracking?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cs typeface="Arial" pitchFamily="34" charset="0"/>
              </a:rPr>
              <a:t>Does your management system ensure defensive driving permits are valid?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cs typeface="Arial" pitchFamily="34" charset="0"/>
              </a:rPr>
              <a:t>Do you advise drivers which roads are authorised and which are unauthorised? </a:t>
            </a:r>
            <a:endParaRPr lang="en-US" altLang="en-US" sz="1600" dirty="0" smtClean="0">
              <a:latin typeface="+mj-lt"/>
              <a:sym typeface="Wingdings" pitchFamily="2" charset="2"/>
            </a:endParaRPr>
          </a:p>
        </p:txBody>
      </p:sp>
      <p:sp>
        <p:nvSpPr>
          <p:cNvPr id="2253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3B9441-0403-4263-A828-DCE958A6BA58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55                                                                                  10/11/2015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91628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53ED8D7-4CF7-47E5-9C43-9C1483CB95AD}"/>
</file>

<file path=customXml/itemProps2.xml><?xml version="1.0" encoding="utf-8"?>
<ds:datastoreItem xmlns:ds="http://schemas.openxmlformats.org/officeDocument/2006/customXml" ds:itemID="{B1488EDB-26EC-4D51-B22C-7872B768FCEA}"/>
</file>

<file path=customXml/itemProps3.xml><?xml version="1.0" encoding="utf-8"?>
<ds:datastoreItem xmlns:ds="http://schemas.openxmlformats.org/officeDocument/2006/customXml" ds:itemID="{EE9621E3-11F7-4F56-AE41-D91066434C9E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3653</TotalTime>
  <Words>243</Words>
  <Application>Microsoft Office PowerPoint</Application>
  <PresentationFormat>On-screen Show (4:3)</PresentationFormat>
  <Paragraphs>37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AlKhatib MU95018</cp:lastModifiedBy>
  <cp:revision>277</cp:revision>
  <dcterms:created xsi:type="dcterms:W3CDTF">2001-05-03T06:07:08Z</dcterms:created>
  <dcterms:modified xsi:type="dcterms:W3CDTF">2016-01-28T13:28:39Z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