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3"/>
  </p:notesMasterIdLst>
  <p:handoutMasterIdLst>
    <p:handoutMasterId r:id="rId14"/>
  </p:handoutMasterIdLst>
  <p:sldIdLst>
    <p:sldId id="268" r:id="rId5"/>
    <p:sldId id="278" r:id="rId6"/>
    <p:sldId id="277" r:id="rId7"/>
    <p:sldId id="267" r:id="rId8"/>
    <p:sldId id="286" r:id="rId9"/>
    <p:sldId id="281" r:id="rId10"/>
    <p:sldId id="284" r:id="rId11"/>
    <p:sldId id="285" r:id="rId12"/>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D5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713" autoAdjust="0"/>
  </p:normalViewPr>
  <p:slideViewPr>
    <p:cSldViewPr>
      <p:cViewPr>
        <p:scale>
          <a:sx n="79" d="100"/>
          <a:sy n="79" d="100"/>
        </p:scale>
        <p:origin x="-2460" y="-5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8"/>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B5CE6FA-3FE8-43BA-B11C-7B32E98FF1C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08C17F4-A7E3-4C24-80C3-CE3A319FFC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4C7D93-8D7C-44FE-9635-3D67B8D9E74A}" type="datetimeFigureOut">
              <a:rPr lang="en-US" smtClean="0"/>
              <a:pPr/>
              <a:t>06/03/2016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63629BA-76BF-4714-B8BC-43AF5AD4A5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3A8F9E-F6DB-42DC-B268-704BDE0B32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Slide">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67D77D3-1600-495D-9DC5-E2841D8A15D8}" type="datetimeFigureOut">
              <a:rPr lang="en-US"/>
              <a:pPr>
                <a:defRPr/>
              </a:pPr>
              <a:t>06/03/2016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CB73308-5EC5-45E8-8629-3671F4609F34}" type="slidenum">
              <a:rPr lang="en-US"/>
              <a:pPr>
                <a:defRPr/>
              </a:pPr>
              <a:t>‹#›</a:t>
            </a:fld>
            <a:endParaRPr lang="en-US" dirty="0"/>
          </a:p>
        </p:txBody>
      </p:sp>
    </p:spTree>
    <p:extLst>
      <p:ext uri="{BB962C8B-B14F-4D97-AF65-F5344CB8AC3E}">
        <p14:creationId xmlns="" xmlns:p14="http://schemas.microsoft.com/office/powerpoint/2010/main" val="3644727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1A57BB-0EEB-4C43-81E4-B47FF2C4EBC0}"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9" name="Content Placeholder 5" descr="PPT option2.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07" r:id="rId3"/>
    <p:sldLayoutId id="2147483812" r:id="rId4"/>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PPT option2.jpg"/>
          <p:cNvPicPr>
            <a:picLocks noChangeAspect="1"/>
          </p:cNvPicPr>
          <p:nvPr/>
        </p:nvPicPr>
        <p:blipFill>
          <a:blip r:embed="rId2" cstate="email"/>
          <a:srcRect/>
          <a:stretch>
            <a:fillRect/>
          </a:stretch>
        </p:blipFill>
        <p:spPr bwMode="auto">
          <a:xfrm>
            <a:off x="0" y="0"/>
            <a:ext cx="9155113" cy="6858000"/>
          </a:xfrm>
          <a:prstGeom prst="rect">
            <a:avLst/>
          </a:prstGeom>
          <a:noFill/>
          <a:ln w="9525">
            <a:noFill/>
            <a:miter lim="800000"/>
            <a:headEnd/>
            <a:tailEnd/>
          </a:ln>
        </p:spPr>
      </p:pic>
      <p:sp>
        <p:nvSpPr>
          <p:cNvPr id="2" name="Title 1"/>
          <p:cNvSpPr>
            <a:spLocks noGrp="1"/>
          </p:cNvSpPr>
          <p:nvPr>
            <p:ph type="ctrTitle"/>
          </p:nvPr>
        </p:nvSpPr>
        <p:spPr>
          <a:xfrm>
            <a:off x="685800" y="762000"/>
            <a:ext cx="7772400" cy="1470025"/>
          </a:xfrm>
        </p:spPr>
        <p:txBody>
          <a:bodyPr/>
          <a:lstStyle/>
          <a:p>
            <a:r>
              <a:rPr lang="en-US" sz="3200" dirty="0" smtClean="0">
                <a:solidFill>
                  <a:schemeClr val="tx1"/>
                </a:solidFill>
                <a:latin typeface="Calibri" pitchFamily="34" charset="0"/>
              </a:rPr>
              <a:t>Workplace Safety </a:t>
            </a:r>
            <a:br>
              <a:rPr lang="en-US" sz="3200" dirty="0" smtClean="0">
                <a:solidFill>
                  <a:schemeClr val="tx1"/>
                </a:solidFill>
                <a:latin typeface="Calibri" pitchFamily="34" charset="0"/>
              </a:rPr>
            </a:br>
            <a:r>
              <a:rPr lang="en-US" sz="3200" dirty="0" smtClean="0">
                <a:solidFill>
                  <a:schemeClr val="tx1"/>
                </a:solidFill>
                <a:latin typeface="Calibri" pitchFamily="34" charset="0"/>
              </a:rPr>
              <a:t>Engagement Pack 2016 Edition 1</a:t>
            </a:r>
            <a:endParaRPr lang="en-US" sz="3200" dirty="0">
              <a:solidFill>
                <a:schemeClr val="tx1"/>
              </a:solidFill>
              <a:latin typeface="Calibri" pitchFamily="34" charset="0"/>
            </a:endParaRPr>
          </a:p>
        </p:txBody>
      </p:sp>
      <p:pic>
        <p:nvPicPr>
          <p:cNvPr id="5" name="Picture 2" descr="C:\Users\mu54394\AppData\Local\Microsoft\Windows\Temporary Internet Files\Content.IE5\VTAXGDC6\maintenance_figure_custom_gear_ring_15696.png"/>
          <p:cNvPicPr>
            <a:picLocks noChangeAspect="1" noChangeArrowheads="1"/>
          </p:cNvPicPr>
          <p:nvPr/>
        </p:nvPicPr>
        <p:blipFill>
          <a:blip r:embed="rId3" cstate="email"/>
          <a:srcRect/>
          <a:stretch>
            <a:fillRect/>
          </a:stretch>
        </p:blipFill>
        <p:spPr bwMode="auto">
          <a:xfrm>
            <a:off x="2133600" y="1752600"/>
            <a:ext cx="4800600" cy="4800600"/>
          </a:xfrm>
          <a:prstGeom prst="rect">
            <a:avLst/>
          </a:prstGeom>
          <a:noFill/>
        </p:spPr>
      </p:pic>
      <p:sp>
        <p:nvSpPr>
          <p:cNvPr id="6" name="TextBox 5"/>
          <p:cNvSpPr txBox="1"/>
          <p:nvPr/>
        </p:nvSpPr>
        <p:spPr>
          <a:xfrm>
            <a:off x="3084470" y="39469"/>
            <a:ext cx="3116366" cy="646331"/>
          </a:xfrm>
          <a:prstGeom prst="rect">
            <a:avLst/>
          </a:prstGeom>
          <a:noFill/>
        </p:spPr>
        <p:txBody>
          <a:bodyPr wrap="none" rtlCol="0">
            <a:spAutoFit/>
          </a:bodyPr>
          <a:lstStyle/>
          <a:p>
            <a:r>
              <a:rPr lang="en-US" sz="3600" b="1" dirty="0" smtClean="0">
                <a:latin typeface="Calibri" pitchFamily="34" charset="0"/>
                <a:cs typeface="Calibri" pitchFamily="34" charset="0"/>
              </a:rPr>
              <a:t>Work Stoppage</a:t>
            </a:r>
            <a:endParaRPr lang="en-US" sz="36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2</a:t>
            </a:fld>
            <a:endParaRPr lang="en-US" dirty="0"/>
          </a:p>
        </p:txBody>
      </p:sp>
      <p:sp>
        <p:nvSpPr>
          <p:cNvPr id="6" name="Rectangle 5"/>
          <p:cNvSpPr/>
          <p:nvPr/>
        </p:nvSpPr>
        <p:spPr>
          <a:xfrm>
            <a:off x="911942" y="865287"/>
            <a:ext cx="6892656" cy="5078313"/>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rPr>
              <a:t>PDO lost two lives in </a:t>
            </a:r>
          </a:p>
          <a:p>
            <a:pPr algn="ctr"/>
            <a:r>
              <a:rPr lang="en-US" sz="54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rPr>
              <a:t>two separate incidents.</a:t>
            </a:r>
          </a:p>
          <a:p>
            <a:pPr algn="ctr"/>
            <a:r>
              <a:rPr lang="en-US" sz="54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rPr>
              <a:t>Both were using </a:t>
            </a:r>
          </a:p>
          <a:p>
            <a:pPr algn="ctr"/>
            <a:r>
              <a:rPr lang="en-US" sz="54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rPr>
              <a:t>broken equipment</a:t>
            </a:r>
          </a:p>
          <a:p>
            <a:pPr algn="ctr"/>
            <a:r>
              <a:rPr lang="en-US" sz="54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rPr>
              <a:t>instead of getting it </a:t>
            </a:r>
          </a:p>
          <a:p>
            <a:pPr algn="ctr"/>
            <a:r>
              <a:rPr lang="en-US" sz="54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rPr>
              <a:t>repaired immediately. </a:t>
            </a:r>
            <a:endParaRPr lang="en-US" sz="54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endParaRPr>
          </a:p>
        </p:txBody>
      </p:sp>
      <p:sp>
        <p:nvSpPr>
          <p:cNvPr id="5" name="TextBox 4"/>
          <p:cNvSpPr txBox="1"/>
          <p:nvPr/>
        </p:nvSpPr>
        <p:spPr>
          <a:xfrm>
            <a:off x="3505200" y="0"/>
            <a:ext cx="1824538" cy="707886"/>
          </a:xfrm>
          <a:prstGeom prst="rect">
            <a:avLst/>
          </a:prstGeom>
          <a:noFill/>
        </p:spPr>
        <p:txBody>
          <a:bodyPr wrap="none" rtlCol="0">
            <a:spAutoFit/>
          </a:bodyPr>
          <a:lstStyle/>
          <a:p>
            <a:r>
              <a:rPr lang="en-US" sz="4000" b="1" dirty="0" smtClean="0"/>
              <a:t>In 2015</a:t>
            </a:r>
            <a:endParaRPr lang="en-US" sz="4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3</a:t>
            </a:fld>
            <a:endParaRPr lang="en-US" dirty="0"/>
          </a:p>
        </p:txBody>
      </p:sp>
      <p:pic>
        <p:nvPicPr>
          <p:cNvPr id="7" name="Picture 6" descr="IMG_1185.JPG"/>
          <p:cNvPicPr>
            <a:picLocks noChangeAspect="1"/>
          </p:cNvPicPr>
          <p:nvPr/>
        </p:nvPicPr>
        <p:blipFill>
          <a:blip r:embed="rId3" cstate="email"/>
          <a:srcRect/>
          <a:stretch>
            <a:fillRect/>
          </a:stretch>
        </p:blipFill>
        <p:spPr>
          <a:xfrm>
            <a:off x="4616927" y="922416"/>
            <a:ext cx="4280788" cy="25827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4495800" y="209490"/>
            <a:ext cx="4572000" cy="400110"/>
          </a:xfrm>
          <a:prstGeom prst="rect">
            <a:avLst/>
          </a:prstGeom>
        </p:spPr>
        <p:txBody>
          <a:bodyPr>
            <a:spAutoFit/>
          </a:bodyPr>
          <a:lstStyle/>
          <a:p>
            <a:pPr algn="ctr">
              <a:defRPr/>
            </a:pPr>
            <a:r>
              <a:rPr lang="en-US" sz="2000" b="1" dirty="0" smtClean="0">
                <a:solidFill>
                  <a:srgbClr val="000000"/>
                </a:solidFill>
                <a:latin typeface="Arial"/>
              </a:rPr>
              <a:t>IPC </a:t>
            </a:r>
            <a:r>
              <a:rPr lang="en-US" sz="2000" b="1" dirty="0" smtClean="0">
                <a:solidFill>
                  <a:srgbClr val="000000"/>
                </a:solidFill>
                <a:latin typeface="Arial"/>
              </a:rPr>
              <a:t>Fatality – </a:t>
            </a:r>
            <a:r>
              <a:rPr lang="en-US" sz="2000" b="1" dirty="0" smtClean="0">
                <a:solidFill>
                  <a:srgbClr val="000000"/>
                </a:solidFill>
                <a:latin typeface="Arial"/>
              </a:rPr>
              <a:t>17</a:t>
            </a:r>
            <a:r>
              <a:rPr lang="en-US" sz="2000" b="1" baseline="30000" dirty="0" smtClean="0">
                <a:solidFill>
                  <a:srgbClr val="000000"/>
                </a:solidFill>
                <a:latin typeface="Arial"/>
              </a:rPr>
              <a:t>th</a:t>
            </a:r>
            <a:r>
              <a:rPr lang="en-US" sz="2000" b="1" dirty="0" smtClean="0">
                <a:solidFill>
                  <a:srgbClr val="000000"/>
                </a:solidFill>
                <a:latin typeface="Arial"/>
              </a:rPr>
              <a:t> November </a:t>
            </a:r>
            <a:r>
              <a:rPr lang="en-US" sz="2000" b="1" dirty="0" smtClean="0">
                <a:solidFill>
                  <a:srgbClr val="000000"/>
                </a:solidFill>
                <a:latin typeface="Arial"/>
              </a:rPr>
              <a:t>2015</a:t>
            </a:r>
            <a:endParaRPr lang="en-US" sz="2000" b="1" dirty="0">
              <a:solidFill>
                <a:srgbClr val="FFFFFF">
                  <a:lumMod val="85000"/>
                </a:srgbClr>
              </a:solidFill>
              <a:latin typeface="Arial"/>
            </a:endParaRPr>
          </a:p>
        </p:txBody>
      </p:sp>
      <p:pic>
        <p:nvPicPr>
          <p:cNvPr id="2" name="Picture 2"/>
          <p:cNvPicPr>
            <a:picLocks noChangeAspect="1" noChangeArrowheads="1"/>
          </p:cNvPicPr>
          <p:nvPr/>
        </p:nvPicPr>
        <p:blipFill>
          <a:blip r:embed="rId4" cstate="email"/>
          <a:srcRect/>
          <a:stretch>
            <a:fillRect/>
          </a:stretch>
        </p:blipFill>
        <p:spPr bwMode="auto">
          <a:xfrm>
            <a:off x="169069" y="838200"/>
            <a:ext cx="4250532" cy="266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Rectangle 2"/>
          <p:cNvSpPr txBox="1">
            <a:spLocks noChangeArrowheads="1"/>
          </p:cNvSpPr>
          <p:nvPr/>
        </p:nvSpPr>
        <p:spPr bwMode="auto">
          <a:xfrm>
            <a:off x="0" y="209490"/>
            <a:ext cx="4572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b="1" dirty="0" smtClean="0">
                <a:solidFill>
                  <a:srgbClr val="000000"/>
                </a:solidFill>
                <a:latin typeface="Arial"/>
              </a:rPr>
              <a:t>Al Turki fatality – 9</a:t>
            </a:r>
            <a:r>
              <a:rPr lang="en-GB" b="1" baseline="30000" dirty="0" smtClean="0">
                <a:solidFill>
                  <a:srgbClr val="000000"/>
                </a:solidFill>
                <a:latin typeface="Arial"/>
              </a:rPr>
              <a:t>th</a:t>
            </a:r>
            <a:r>
              <a:rPr lang="en-GB" b="1" dirty="0" smtClean="0">
                <a:solidFill>
                  <a:srgbClr val="000000"/>
                </a:solidFill>
                <a:latin typeface="Arial"/>
              </a:rPr>
              <a:t> </a:t>
            </a:r>
            <a:r>
              <a:rPr lang="en-GB" b="1" dirty="0" smtClean="0">
                <a:solidFill>
                  <a:srgbClr val="000000"/>
                </a:solidFill>
                <a:latin typeface="Arial"/>
              </a:rPr>
              <a:t>March 2015</a:t>
            </a:r>
            <a:endParaRPr lang="en-GB" b="1" dirty="0">
              <a:solidFill>
                <a:srgbClr val="000000"/>
              </a:solidFill>
              <a:latin typeface="Arial"/>
            </a:endParaRPr>
          </a:p>
        </p:txBody>
      </p:sp>
      <p:sp>
        <p:nvSpPr>
          <p:cNvPr id="19" name="Rectangle 18"/>
          <p:cNvSpPr/>
          <p:nvPr/>
        </p:nvSpPr>
        <p:spPr>
          <a:xfrm>
            <a:off x="152400" y="3610689"/>
            <a:ext cx="4389120" cy="2185214"/>
          </a:xfrm>
          <a:prstGeom prst="rect">
            <a:avLst/>
          </a:prstGeom>
          <a:ln w="15875">
            <a:solidFill>
              <a:schemeClr val="tx1"/>
            </a:solidFill>
          </a:ln>
        </p:spPr>
        <p:txBody>
          <a:bodyPr wrap="square" anchor="ctr">
            <a:spAutoFit/>
          </a:bodyPr>
          <a:lstStyle/>
          <a:p>
            <a:pPr algn="just" defTabSz="357188"/>
            <a:r>
              <a:rPr lang="en-US" sz="1700" dirty="0" smtClean="0">
                <a:solidFill>
                  <a:srgbClr val="000099"/>
                </a:solidFill>
                <a:latin typeface="Calibri" pitchFamily="34" charset="0"/>
              </a:rPr>
              <a:t>Standing on a moving vehicle deploying</a:t>
            </a:r>
            <a:r>
              <a:rPr lang="en-GB" sz="1700" dirty="0" smtClean="0">
                <a:solidFill>
                  <a:srgbClr val="000099"/>
                </a:solidFill>
                <a:latin typeface="Calibri" pitchFamily="34" charset="0"/>
              </a:rPr>
              <a:t> a water hose </a:t>
            </a:r>
            <a:r>
              <a:rPr lang="en-US" sz="1700" dirty="0" smtClean="0">
                <a:solidFill>
                  <a:srgbClr val="000099"/>
                </a:solidFill>
                <a:latin typeface="Calibri" pitchFamily="34" charset="0"/>
              </a:rPr>
              <a:t>the operator lost his balance, fell backwards and hit his head on a post. He should have been sitting but because the horn to warn the driver to stop when the hose was deployed was broken he had to stand to wave to the driver. The horn had been broken for a long time. </a:t>
            </a:r>
            <a:endParaRPr lang="en-GB" sz="1700" dirty="0" smtClean="0">
              <a:solidFill>
                <a:srgbClr val="000099"/>
              </a:solidFill>
              <a:latin typeface="Calibri" pitchFamily="34" charset="0"/>
            </a:endParaRPr>
          </a:p>
        </p:txBody>
      </p:sp>
      <p:sp>
        <p:nvSpPr>
          <p:cNvPr id="20" name="Rectangle 19"/>
          <p:cNvSpPr/>
          <p:nvPr/>
        </p:nvSpPr>
        <p:spPr>
          <a:xfrm>
            <a:off x="4600072" y="3608933"/>
            <a:ext cx="4389120" cy="2185214"/>
          </a:xfrm>
          <a:prstGeom prst="rect">
            <a:avLst/>
          </a:prstGeom>
          <a:ln w="15875">
            <a:solidFill>
              <a:schemeClr val="tx1"/>
            </a:solidFill>
          </a:ln>
        </p:spPr>
        <p:txBody>
          <a:bodyPr wrap="square" anchor="ctr">
            <a:spAutoFit/>
          </a:bodyPr>
          <a:lstStyle/>
          <a:p>
            <a:pPr algn="just" defTabSz="357188"/>
            <a:r>
              <a:rPr lang="en-US" sz="1700" dirty="0" smtClean="0">
                <a:solidFill>
                  <a:srgbClr val="000099"/>
                </a:solidFill>
                <a:latin typeface="Calibri" pitchFamily="34" charset="0"/>
              </a:rPr>
              <a:t>The man pulled the handle of the truck’s 5th wheel locking release but it kept going back in and hence would not stay unlocked. So he kept hold of the handle as the truck drove out from under the tank. The tank whose weight was suspended by a crane swung sideward's as the truck moved out crushing him against another </a:t>
            </a:r>
            <a:r>
              <a:rPr lang="en-US" sz="1700" dirty="0" smtClean="0">
                <a:solidFill>
                  <a:srgbClr val="000099"/>
                </a:solidFill>
                <a:latin typeface="Calibri" pitchFamily="34" charset="0"/>
              </a:rPr>
              <a:t>tank.</a:t>
            </a:r>
            <a:endParaRPr lang="en-GB" sz="1700" dirty="0" smtClean="0">
              <a:solidFill>
                <a:srgbClr val="000099"/>
              </a:solidFill>
              <a:latin typeface="Calibri" pitchFamily="34" charset="0"/>
            </a:endParaRPr>
          </a:p>
        </p:txBody>
      </p:sp>
      <p:sp>
        <p:nvSpPr>
          <p:cNvPr id="22" name="Rectangle 21"/>
          <p:cNvSpPr/>
          <p:nvPr/>
        </p:nvSpPr>
        <p:spPr>
          <a:xfrm>
            <a:off x="609600" y="5638800"/>
            <a:ext cx="3263457" cy="769441"/>
          </a:xfrm>
          <a:prstGeom prst="rect">
            <a:avLst/>
          </a:prstGeom>
          <a:noFill/>
        </p:spPr>
        <p:txBody>
          <a:bodyPr wrap="none" lIns="91440" tIns="45720" rIns="91440" bIns="45720">
            <a:spAutoFit/>
          </a:bodyPr>
          <a:lstStyle/>
          <a:p>
            <a:pPr algn="ctr"/>
            <a:r>
              <a:rPr lang="en-US" sz="4400" b="1" cap="none" spc="0" dirty="0" smtClean="0">
                <a:ln w="10541" cmpd="sng">
                  <a:solidFill>
                    <a:srgbClr val="7D7D7D">
                      <a:tint val="100000"/>
                      <a:shade val="100000"/>
                      <a:satMod val="110000"/>
                    </a:srgbClr>
                  </a:solidFill>
                  <a:prstDash val="solid"/>
                </a:ln>
                <a:solidFill>
                  <a:srgbClr val="C00000"/>
                </a:solidFill>
                <a:effectLst/>
              </a:rPr>
              <a:t>Broken horn</a:t>
            </a:r>
            <a:endParaRPr lang="en-US" sz="4400" b="1" cap="none" spc="0" dirty="0">
              <a:ln w="10541" cmpd="sng">
                <a:solidFill>
                  <a:srgbClr val="7D7D7D">
                    <a:tint val="100000"/>
                    <a:shade val="100000"/>
                    <a:satMod val="110000"/>
                  </a:srgbClr>
                </a:solidFill>
                <a:prstDash val="solid"/>
              </a:ln>
              <a:solidFill>
                <a:srgbClr val="C00000"/>
              </a:solidFill>
              <a:effectLst/>
            </a:endParaRPr>
          </a:p>
        </p:txBody>
      </p:sp>
      <p:sp>
        <p:nvSpPr>
          <p:cNvPr id="23" name="Rectangle 22"/>
          <p:cNvSpPr/>
          <p:nvPr/>
        </p:nvSpPr>
        <p:spPr>
          <a:xfrm>
            <a:off x="5045240" y="5638800"/>
            <a:ext cx="3734741" cy="769441"/>
          </a:xfrm>
          <a:prstGeom prst="rect">
            <a:avLst/>
          </a:prstGeom>
          <a:noFill/>
        </p:spPr>
        <p:txBody>
          <a:bodyPr wrap="none" lIns="91440" tIns="45720" rIns="91440" bIns="45720">
            <a:spAutoFit/>
          </a:bodyPr>
          <a:lstStyle/>
          <a:p>
            <a:pPr algn="ctr"/>
            <a:r>
              <a:rPr lang="en-US" sz="4400" b="1" cap="none" spc="0" dirty="0" smtClean="0">
                <a:ln w="10541" cmpd="sng">
                  <a:solidFill>
                    <a:srgbClr val="7D7D7D">
                      <a:tint val="100000"/>
                      <a:shade val="100000"/>
                      <a:satMod val="110000"/>
                    </a:srgbClr>
                  </a:solidFill>
                  <a:prstDash val="solid"/>
                </a:ln>
                <a:solidFill>
                  <a:srgbClr val="C00000"/>
                </a:solidFill>
                <a:effectLst/>
              </a:rPr>
              <a:t>Broken handle</a:t>
            </a:r>
            <a:endParaRPr lang="en-US" sz="4400" b="1" cap="none" spc="0" dirty="0">
              <a:ln w="10541" cmpd="sng">
                <a:solidFill>
                  <a:srgbClr val="7D7D7D">
                    <a:tint val="100000"/>
                    <a:shade val="100000"/>
                    <a:satMod val="110000"/>
                  </a:srgbClr>
                </a:solidFill>
                <a:prstDash val="solid"/>
              </a:ln>
              <a:solidFill>
                <a:srgbClr val="C00000"/>
              </a:soli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150203"/>
            <a:ext cx="8630632" cy="830997"/>
          </a:xfrm>
          <a:prstGeom prst="rect">
            <a:avLst/>
          </a:prstGeom>
        </p:spPr>
        <p:txBody>
          <a:bodyPr wrap="none">
            <a:spAutoFit/>
          </a:bodyPr>
          <a:lstStyle/>
          <a:p>
            <a:r>
              <a:rPr lang="en-GB" b="1" dirty="0" smtClean="0">
                <a:latin typeface="Calibri" pitchFamily="34" charset="0"/>
                <a:cs typeface="Calibri" pitchFamily="34" charset="0"/>
              </a:rPr>
              <a:t>The horn and the handle had not just broken, they had not broken</a:t>
            </a:r>
          </a:p>
          <a:p>
            <a:r>
              <a:rPr lang="en-GB" b="1" dirty="0" smtClean="0">
                <a:latin typeface="Calibri" pitchFamily="34" charset="0"/>
                <a:cs typeface="Calibri" pitchFamily="34" charset="0"/>
              </a:rPr>
              <a:t>that day, or that week. </a:t>
            </a:r>
            <a:r>
              <a:rPr lang="en-GB" b="1" dirty="0" smtClean="0">
                <a:solidFill>
                  <a:srgbClr val="C00000"/>
                </a:solidFill>
                <a:latin typeface="Calibri" pitchFamily="34" charset="0"/>
                <a:cs typeface="Calibri" pitchFamily="34" charset="0"/>
              </a:rPr>
              <a:t>They had been broken for a long time</a:t>
            </a:r>
            <a:r>
              <a:rPr lang="en-GB" b="1" dirty="0" smtClean="0">
                <a:latin typeface="Calibri" pitchFamily="34" charset="0"/>
                <a:cs typeface="Calibri" pitchFamily="34" charset="0"/>
              </a:rPr>
              <a:t>.</a:t>
            </a:r>
            <a:endParaRPr lang="en-US" b="1" dirty="0">
              <a:latin typeface="Calibri" pitchFamily="34" charset="0"/>
              <a:cs typeface="Calibri" pitchFamily="34" charset="0"/>
            </a:endParaRPr>
          </a:p>
        </p:txBody>
      </p:sp>
      <p:sp>
        <p:nvSpPr>
          <p:cNvPr id="13" name="Rectangle 12"/>
          <p:cNvSpPr/>
          <p:nvPr/>
        </p:nvSpPr>
        <p:spPr>
          <a:xfrm>
            <a:off x="501986" y="2362200"/>
            <a:ext cx="7840608" cy="830997"/>
          </a:xfrm>
          <a:prstGeom prst="rect">
            <a:avLst/>
          </a:prstGeom>
        </p:spPr>
        <p:txBody>
          <a:bodyPr wrap="none">
            <a:spAutoFit/>
          </a:bodyPr>
          <a:lstStyle/>
          <a:p>
            <a:pPr algn="ctr"/>
            <a:r>
              <a:rPr lang="en-GB" b="1" dirty="0" smtClean="0">
                <a:solidFill>
                  <a:schemeClr val="accent6">
                    <a:lumMod val="75000"/>
                  </a:schemeClr>
                </a:solidFill>
                <a:latin typeface="Calibri" pitchFamily="34" charset="0"/>
                <a:cs typeface="Calibri" pitchFamily="34" charset="0"/>
              </a:rPr>
              <a:t>The people had managed to find another way of working to </a:t>
            </a:r>
          </a:p>
          <a:p>
            <a:pPr algn="ctr"/>
            <a:r>
              <a:rPr lang="en-GB" b="1" dirty="0" smtClean="0">
                <a:solidFill>
                  <a:schemeClr val="accent6">
                    <a:lumMod val="75000"/>
                  </a:schemeClr>
                </a:solidFill>
                <a:latin typeface="Calibri" pitchFamily="34" charset="0"/>
                <a:cs typeface="Calibri" pitchFamily="34" charset="0"/>
              </a:rPr>
              <a:t>work with the broken equipment</a:t>
            </a:r>
            <a:endParaRPr lang="en-US" b="1" dirty="0">
              <a:solidFill>
                <a:schemeClr val="accent6">
                  <a:lumMod val="75000"/>
                </a:schemeClr>
              </a:solidFill>
              <a:latin typeface="Calibri" pitchFamily="34" charset="0"/>
              <a:cs typeface="Calibri" pitchFamily="34" charset="0"/>
            </a:endParaRPr>
          </a:p>
        </p:txBody>
      </p:sp>
      <p:sp>
        <p:nvSpPr>
          <p:cNvPr id="6" name="Subtitle 2"/>
          <p:cNvSpPr>
            <a:spLocks noGrp="1"/>
          </p:cNvSpPr>
          <p:nvPr>
            <p:ph type="subTitle" idx="1"/>
          </p:nvPr>
        </p:nvSpPr>
        <p:spPr>
          <a:xfrm>
            <a:off x="1295400" y="76200"/>
            <a:ext cx="6400800" cy="1752600"/>
          </a:xfrm>
        </p:spPr>
        <p:txBody>
          <a:bodyPr/>
          <a:lstStyle/>
          <a:p>
            <a:r>
              <a:rPr lang="en-US" b="1" dirty="0" smtClean="0">
                <a:solidFill>
                  <a:schemeClr val="tx1"/>
                </a:solidFill>
                <a:latin typeface="Calibri" pitchFamily="34" charset="0"/>
              </a:rPr>
              <a:t> Why did they die?</a:t>
            </a:r>
            <a:endParaRPr lang="en-US" b="1" dirty="0">
              <a:solidFill>
                <a:schemeClr val="tx1"/>
              </a:solidFill>
              <a:latin typeface="Calibri" pitchFamily="34" charset="0"/>
            </a:endParaRPr>
          </a:p>
        </p:txBody>
      </p:sp>
      <p:sp>
        <p:nvSpPr>
          <p:cNvPr id="7" name="Slide Number Placeholder 4"/>
          <p:cNvSpPr>
            <a:spLocks noGrp="1"/>
          </p:cNvSpPr>
          <p:nvPr>
            <p:ph type="sldNum" sz="quarter" idx="12"/>
          </p:nvPr>
        </p:nvSpPr>
        <p:spPr>
          <a:xfrm>
            <a:off x="7010400" y="6477000"/>
            <a:ext cx="1905000" cy="457200"/>
          </a:xfrm>
          <a:noFill/>
        </p:spPr>
        <p:txBody>
          <a:bodyPr/>
          <a:lstStyle/>
          <a:p>
            <a:fld id="{ED20055F-F736-4B7A-A206-20D0AC6F5046}" type="slidenum">
              <a:rPr lang="en-US" smtClean="0">
                <a:latin typeface="Calibri" pitchFamily="34" charset="0"/>
              </a:rPr>
              <a:pPr/>
              <a:t>4</a:t>
            </a:fld>
            <a:endParaRPr lang="en-US" dirty="0" smtClean="0">
              <a:latin typeface="Calibri" pitchFamily="34" charset="0"/>
            </a:endParaRPr>
          </a:p>
        </p:txBody>
      </p:sp>
      <p:sp>
        <p:nvSpPr>
          <p:cNvPr id="8" name="Rectangle 7"/>
          <p:cNvSpPr/>
          <p:nvPr/>
        </p:nvSpPr>
        <p:spPr>
          <a:xfrm>
            <a:off x="3631671" y="3352800"/>
            <a:ext cx="193033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5400" b="1" cap="all" spc="0" dirty="0" err="1" smtClean="0">
                <a:ln w="0"/>
                <a:solidFill>
                  <a:srgbClr val="C00000"/>
                </a:solidFill>
                <a:effectLst>
                  <a:reflection blurRad="12700" stA="50000" endPos="50000" dist="5000" dir="5400000" sy="-100000" rotWithShape="0"/>
                </a:effectLst>
                <a:latin typeface="Calibri" pitchFamily="34" charset="0"/>
                <a:cs typeface="Calibri" pitchFamily="34" charset="0"/>
              </a:rPr>
              <a:t>wHY</a:t>
            </a:r>
            <a:r>
              <a:rPr lang="en-GB" sz="54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a:t>
            </a:r>
            <a:endParaRPr lang="en-US" sz="5400" b="1" cap="all" spc="0" dirty="0">
              <a:ln w="0"/>
              <a:solidFill>
                <a:srgbClr val="C00000"/>
              </a:solidFill>
              <a:effectLst>
                <a:reflection blurRad="12700" stA="50000" endPos="50000" dist="5000" dir="5400000" sy="-100000" rotWithShape="0"/>
              </a:effectLst>
              <a:latin typeface="Calibri" pitchFamily="34" charset="0"/>
            </a:endParaRPr>
          </a:p>
        </p:txBody>
      </p:sp>
      <p:sp>
        <p:nvSpPr>
          <p:cNvPr id="9" name="Rectangle 8"/>
          <p:cNvSpPr/>
          <p:nvPr/>
        </p:nvSpPr>
        <p:spPr>
          <a:xfrm>
            <a:off x="437257" y="4731603"/>
            <a:ext cx="8269508" cy="830997"/>
          </a:xfrm>
          <a:prstGeom prst="rect">
            <a:avLst/>
          </a:prstGeom>
          <a:noFill/>
        </p:spPr>
        <p:txBody>
          <a:bodyPr wrap="none" lIns="91440" tIns="45720" rIns="91440" bIns="45720">
            <a:spAutoFit/>
          </a:bodyPr>
          <a:lstStyle/>
          <a:p>
            <a:pPr algn="ctr"/>
            <a:r>
              <a:rPr lang="en-GB"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It was the easiest path rather than waiting for the repairs to be </a:t>
            </a:r>
          </a:p>
          <a:p>
            <a:pPr algn="ct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made and losing productivity and time.</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p:txBody>
      </p:sp>
    </p:spTree>
    <p:extLst>
      <p:ext uri="{BB962C8B-B14F-4D97-AF65-F5344CB8AC3E}">
        <p14:creationId xmlns="" xmlns:p14="http://schemas.microsoft.com/office/powerpoint/2010/main" val="1581804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0334" y="1219200"/>
            <a:ext cx="7401963" cy="1569660"/>
          </a:xfrm>
          <a:prstGeom prst="rect">
            <a:avLst/>
          </a:prstGeom>
        </p:spPr>
        <p:txBody>
          <a:bodyPr wrap="none">
            <a:spAutoFit/>
          </a:bodyPr>
          <a:lstStyle/>
          <a:p>
            <a:pPr algn="ctr"/>
            <a:r>
              <a:rPr lang="en-GB" sz="3200" b="1" dirty="0" smtClean="0">
                <a:solidFill>
                  <a:schemeClr val="accent6">
                    <a:lumMod val="75000"/>
                  </a:schemeClr>
                </a:solidFill>
                <a:latin typeface="Calibri" pitchFamily="34" charset="0"/>
                <a:cs typeface="Calibri" pitchFamily="34" charset="0"/>
              </a:rPr>
              <a:t>The ‘new’ unofficial way then became the </a:t>
            </a:r>
          </a:p>
          <a:p>
            <a:pPr algn="ctr"/>
            <a:r>
              <a:rPr lang="en-GB" sz="3200" b="1" dirty="0" smtClean="0">
                <a:solidFill>
                  <a:schemeClr val="accent6">
                    <a:lumMod val="75000"/>
                  </a:schemeClr>
                </a:solidFill>
                <a:latin typeface="Calibri" pitchFamily="34" charset="0"/>
                <a:cs typeface="Calibri" pitchFamily="34" charset="0"/>
              </a:rPr>
              <a:t>‘new’, accepted way </a:t>
            </a:r>
          </a:p>
          <a:p>
            <a:pPr algn="ctr"/>
            <a:r>
              <a:rPr lang="en-GB" sz="3200" b="1" dirty="0" smtClean="0">
                <a:solidFill>
                  <a:schemeClr val="accent6">
                    <a:lumMod val="75000"/>
                  </a:schemeClr>
                </a:solidFill>
                <a:latin typeface="Calibri" pitchFamily="34" charset="0"/>
                <a:cs typeface="Calibri" pitchFamily="34" charset="0"/>
              </a:rPr>
              <a:t>of the job being done</a:t>
            </a:r>
          </a:p>
        </p:txBody>
      </p:sp>
      <p:sp>
        <p:nvSpPr>
          <p:cNvPr id="6" name="Subtitle 2"/>
          <p:cNvSpPr>
            <a:spLocks noGrp="1"/>
          </p:cNvSpPr>
          <p:nvPr>
            <p:ph type="subTitle" idx="1"/>
          </p:nvPr>
        </p:nvSpPr>
        <p:spPr>
          <a:xfrm>
            <a:off x="1295400" y="76200"/>
            <a:ext cx="6400800" cy="1752600"/>
          </a:xfrm>
        </p:spPr>
        <p:txBody>
          <a:bodyPr/>
          <a:lstStyle/>
          <a:p>
            <a:r>
              <a:rPr lang="en-US" b="1" dirty="0" smtClean="0">
                <a:solidFill>
                  <a:schemeClr val="tx1"/>
                </a:solidFill>
                <a:latin typeface="Calibri" pitchFamily="34" charset="0"/>
              </a:rPr>
              <a:t>Why did they die?</a:t>
            </a:r>
            <a:endParaRPr lang="en-US" b="1" dirty="0">
              <a:solidFill>
                <a:schemeClr val="tx1"/>
              </a:solidFill>
              <a:latin typeface="Calibri" pitchFamily="34" charset="0"/>
            </a:endParaRPr>
          </a:p>
        </p:txBody>
      </p:sp>
      <p:sp>
        <p:nvSpPr>
          <p:cNvPr id="7" name="Slide Number Placeholder 4"/>
          <p:cNvSpPr>
            <a:spLocks noGrp="1"/>
          </p:cNvSpPr>
          <p:nvPr>
            <p:ph type="sldNum" sz="quarter" idx="12"/>
          </p:nvPr>
        </p:nvSpPr>
        <p:spPr>
          <a:xfrm>
            <a:off x="7010400" y="6477000"/>
            <a:ext cx="1905000" cy="457200"/>
          </a:xfrm>
          <a:noFill/>
        </p:spPr>
        <p:txBody>
          <a:bodyPr/>
          <a:lstStyle/>
          <a:p>
            <a:fld id="{ED20055F-F736-4B7A-A206-20D0AC6F5046}" type="slidenum">
              <a:rPr lang="en-US" smtClean="0">
                <a:latin typeface="Calibri" pitchFamily="34" charset="0"/>
              </a:rPr>
              <a:pPr/>
              <a:t>5</a:t>
            </a:fld>
            <a:endParaRPr lang="en-US" dirty="0" smtClean="0">
              <a:latin typeface="Calibri" pitchFamily="34" charset="0"/>
            </a:endParaRPr>
          </a:p>
        </p:txBody>
      </p:sp>
      <p:sp>
        <p:nvSpPr>
          <p:cNvPr id="8" name="Rectangle 7"/>
          <p:cNvSpPr/>
          <p:nvPr/>
        </p:nvSpPr>
        <p:spPr>
          <a:xfrm>
            <a:off x="1035419" y="3352800"/>
            <a:ext cx="712284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54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Custom and practice</a:t>
            </a:r>
            <a:endParaRPr lang="en-US" sz="5400" b="1" cap="all" spc="0" dirty="0">
              <a:ln w="0"/>
              <a:solidFill>
                <a:srgbClr val="C00000"/>
              </a:solidFill>
              <a:effectLst>
                <a:reflection blurRad="12700" stA="50000" endPos="50000" dist="5000" dir="5400000" sy="-100000" rotWithShape="0"/>
              </a:effectLst>
              <a:latin typeface="Calibri" pitchFamily="34" charset="0"/>
            </a:endParaRPr>
          </a:p>
        </p:txBody>
      </p:sp>
      <p:sp>
        <p:nvSpPr>
          <p:cNvPr id="9" name="Rectangle 8"/>
          <p:cNvSpPr/>
          <p:nvPr/>
        </p:nvSpPr>
        <p:spPr>
          <a:xfrm>
            <a:off x="855898" y="4731603"/>
            <a:ext cx="7432227" cy="769441"/>
          </a:xfrm>
          <a:prstGeom prst="rect">
            <a:avLst/>
          </a:prstGeom>
          <a:noFill/>
        </p:spPr>
        <p:txBody>
          <a:bodyPr wrap="none" lIns="91440" tIns="45720" rIns="91440" bIns="45720">
            <a:spAutoFit/>
          </a:bodyPr>
          <a:lstStyle/>
          <a:p>
            <a:pPr algn="ctr"/>
            <a:r>
              <a:rPr lang="en-GB" sz="4400" b="1" cap="none" spc="0" dirty="0" smtClean="0">
                <a:ln w="1905"/>
                <a:effectLst>
                  <a:innerShdw blurRad="69850" dist="43180" dir="5400000">
                    <a:srgbClr val="000000">
                      <a:alpha val="65000"/>
                    </a:srgbClr>
                  </a:innerShdw>
                </a:effectLst>
                <a:latin typeface="Calibri" pitchFamily="34" charset="0"/>
                <a:cs typeface="Calibri" pitchFamily="34" charset="0"/>
              </a:rPr>
              <a:t>That’s when people get injured</a:t>
            </a:r>
            <a:endParaRPr lang="en-US" sz="4400" b="1" cap="none" spc="0" dirty="0">
              <a:ln w="1905"/>
              <a:effectLst>
                <a:innerShdw blurRad="69850" dist="43180" dir="5400000">
                  <a:srgbClr val="000000">
                    <a:alpha val="65000"/>
                  </a:srgbClr>
                </a:innerShdw>
              </a:effectLst>
              <a:latin typeface="Calibri" pitchFamily="34" charset="0"/>
            </a:endParaRPr>
          </a:p>
        </p:txBody>
      </p:sp>
    </p:spTree>
    <p:extLst>
      <p:ext uri="{BB962C8B-B14F-4D97-AF65-F5344CB8AC3E}">
        <p14:creationId xmlns="" xmlns:p14="http://schemas.microsoft.com/office/powerpoint/2010/main" val="1581804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latin typeface="Calibri" pitchFamily="34" charset="0"/>
              </a:rPr>
              <a:pPr/>
              <a:t>6</a:t>
            </a:fld>
            <a:endParaRPr lang="en-US" dirty="0">
              <a:latin typeface="Calibri" pitchFamily="34" charset="0"/>
            </a:endParaRPr>
          </a:p>
        </p:txBody>
      </p:sp>
      <p:sp>
        <p:nvSpPr>
          <p:cNvPr id="5" name="Rectangle 4"/>
          <p:cNvSpPr/>
          <p:nvPr/>
        </p:nvSpPr>
        <p:spPr>
          <a:xfrm>
            <a:off x="115620" y="762000"/>
            <a:ext cx="8788303" cy="3939540"/>
          </a:xfrm>
          <a:prstGeom prst="rect">
            <a:avLst/>
          </a:prstGeom>
          <a:noFill/>
        </p:spPr>
        <p:txBody>
          <a:bodyPr wrap="non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How often in the past when something</a:t>
            </a:r>
          </a:p>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broke did</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 you </a:t>
            </a:r>
          </a:p>
          <a:p>
            <a:pPr algn="ctr"/>
            <a:endPar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a:t>
            </a:r>
            <a:r>
              <a:rPr lang="en-US" sz="4000" b="1" dirty="0" smtClean="0">
                <a:ln w="1905"/>
                <a:solidFill>
                  <a:srgbClr val="C00000"/>
                </a:solidFill>
                <a:effectLst>
                  <a:innerShdw blurRad="69850" dist="43180" dir="5400000">
                    <a:srgbClr val="000000">
                      <a:alpha val="65000"/>
                    </a:srgbClr>
                  </a:innerShdw>
                </a:effectLst>
                <a:latin typeface="Calibri" pitchFamily="34" charset="0"/>
              </a:rPr>
              <a:t>Improvise</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a:t>
            </a:r>
          </a:p>
          <a:p>
            <a:pPr algn="ctr"/>
            <a:endPar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Saying</a:t>
            </a:r>
          </a:p>
          <a:p>
            <a:pPr algn="ctr"/>
            <a:endPar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a:t>
            </a:r>
            <a:r>
              <a:rPr lang="en-US" sz="4000" b="1" cap="none" spc="0" dirty="0" smtClean="0">
                <a:ln w="1905"/>
                <a:solidFill>
                  <a:srgbClr val="C00000"/>
                </a:solidFill>
                <a:effectLst>
                  <a:innerShdw blurRad="69850" dist="43180" dir="5400000">
                    <a:srgbClr val="000000">
                      <a:alpha val="65000"/>
                    </a:srgbClr>
                  </a:innerShdw>
                </a:effectLst>
                <a:latin typeface="Calibri" pitchFamily="34" charset="0"/>
              </a:rPr>
              <a:t>I can work with </a:t>
            </a:r>
            <a:r>
              <a:rPr lang="en-US" sz="4000" b="1" dirty="0" smtClean="0">
                <a:ln w="1905"/>
                <a:solidFill>
                  <a:srgbClr val="C00000"/>
                </a:solidFill>
                <a:effectLst>
                  <a:innerShdw blurRad="69850" dist="43180" dir="5400000">
                    <a:srgbClr val="000000">
                      <a:alpha val="65000"/>
                    </a:srgbClr>
                  </a:innerShdw>
                </a:effectLst>
                <a:latin typeface="Calibri" pitchFamily="34" charset="0"/>
              </a:rPr>
              <a:t>this problem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p:txBody>
      </p:sp>
      <p:sp>
        <p:nvSpPr>
          <p:cNvPr id="6" name="Rectangle 5"/>
          <p:cNvSpPr/>
          <p:nvPr/>
        </p:nvSpPr>
        <p:spPr>
          <a:xfrm>
            <a:off x="2342690" y="5029200"/>
            <a:ext cx="4486549" cy="1446550"/>
          </a:xfrm>
          <a:prstGeom prst="rect">
            <a:avLst/>
          </a:prstGeom>
          <a:noFill/>
        </p:spPr>
        <p:txBody>
          <a:bodyPr wrap="none" lIns="91440" tIns="45720" rIns="91440" bIns="45720">
            <a:spAutoFit/>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Some might call it </a:t>
            </a:r>
          </a:p>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a:t>
            </a:r>
            <a:r>
              <a:rPr lang="en-US" sz="4400" b="1" cap="none" spc="0" dirty="0" smtClean="0">
                <a:ln w="1905"/>
                <a:solidFill>
                  <a:srgbClr val="C00000"/>
                </a:solidFill>
                <a:effectLst>
                  <a:innerShdw blurRad="69850" dist="43180" dir="5400000">
                    <a:srgbClr val="000000">
                      <a:alpha val="65000"/>
                    </a:srgbClr>
                  </a:innerShdw>
                </a:effectLst>
                <a:latin typeface="Calibri" pitchFamily="34" charset="0"/>
              </a:rPr>
              <a:t>Being clever</a:t>
            </a: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solidFill>
                  <a:schemeClr val="tx1"/>
                </a:solidFill>
              </a:rPr>
              <a:t>Often, it is far from clever</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263629BA-76BF-4714-B8BC-43AF5AD4A5B2}" type="slidenum">
              <a:rPr lang="en-US" smtClean="0"/>
              <a:pPr/>
              <a:t>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62200" y="725905"/>
            <a:ext cx="6019800" cy="61320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latin typeface="Calibri" pitchFamily="34" charset="0"/>
            </a:endParaRPr>
          </a:p>
        </p:txBody>
      </p:sp>
      <p:sp>
        <p:nvSpPr>
          <p:cNvPr id="3" name="Slide Number Placeholder 2"/>
          <p:cNvSpPr>
            <a:spLocks noGrp="1"/>
          </p:cNvSpPr>
          <p:nvPr>
            <p:ph type="sldNum" sz="quarter" idx="12"/>
          </p:nvPr>
        </p:nvSpPr>
        <p:spPr/>
        <p:txBody>
          <a:bodyPr/>
          <a:lstStyle/>
          <a:p>
            <a:pPr>
              <a:defRPr/>
            </a:pPr>
            <a:fld id="{FCB73308-5EC5-45E8-8629-3671F4609F34}" type="slidenum">
              <a:rPr lang="en-US" smtClean="0">
                <a:latin typeface="Calibri" pitchFamily="34" charset="0"/>
              </a:rPr>
              <a:pPr>
                <a:defRPr/>
              </a:pPr>
              <a:t>8</a:t>
            </a:fld>
            <a:endParaRPr lang="en-US" dirty="0">
              <a:latin typeface="Calibri" pitchFamily="34" charset="0"/>
            </a:endParaRPr>
          </a:p>
        </p:txBody>
      </p:sp>
      <p:pic>
        <p:nvPicPr>
          <p:cNvPr id="20481" name="Picture 1" descr="C:\Users\mu54394\AppData\Local\Microsoft\Windows\Temporary Internet Files\Content.IE5\G3GZ0AKB\electrician_power_800_clr_5531.png"/>
          <p:cNvPicPr>
            <a:picLocks noChangeAspect="1" noChangeArrowheads="1"/>
          </p:cNvPicPr>
          <p:nvPr/>
        </p:nvPicPr>
        <p:blipFill>
          <a:blip r:embed="rId2" cstate="email"/>
          <a:srcRect/>
          <a:stretch>
            <a:fillRect/>
          </a:stretch>
        </p:blipFill>
        <p:spPr bwMode="auto">
          <a:xfrm>
            <a:off x="-12032" y="685800"/>
            <a:ext cx="9144000" cy="6172200"/>
          </a:xfrm>
          <a:prstGeom prst="rect">
            <a:avLst/>
          </a:prstGeom>
          <a:solidFill>
            <a:srgbClr val="C00000">
              <a:alpha val="54000"/>
            </a:srgbClr>
          </a:solidFill>
        </p:spPr>
      </p:pic>
      <p:sp>
        <p:nvSpPr>
          <p:cNvPr id="5" name="TextBox 4"/>
          <p:cNvSpPr txBox="1"/>
          <p:nvPr/>
        </p:nvSpPr>
        <p:spPr>
          <a:xfrm>
            <a:off x="304800" y="76200"/>
            <a:ext cx="7692106" cy="523220"/>
          </a:xfrm>
          <a:prstGeom prst="rect">
            <a:avLst/>
          </a:prstGeom>
          <a:noFill/>
        </p:spPr>
        <p:txBody>
          <a:bodyPr wrap="none" rtlCol="0">
            <a:spAutoFit/>
          </a:bodyPr>
          <a:lstStyle/>
          <a:p>
            <a:r>
              <a:rPr lang="en-US" sz="2800" b="1" dirty="0" smtClean="0">
                <a:latin typeface="Calibri" pitchFamily="34" charset="0"/>
              </a:rPr>
              <a:t>Get it repaired straight away and don’t ‘improvise’</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anguage xmlns="4880e4f8-4b7d-4bdd-91e3-e10d47036eca">English 1</Language>
    <DocId xmlns="4880e4f8-4b7d-4bdd-91e3-e10d47036eca">91635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61165-8A67-428A-AA83-D0AC185289D8}"/>
</file>

<file path=customXml/itemProps2.xml><?xml version="1.0" encoding="utf-8"?>
<ds:datastoreItem xmlns:ds="http://schemas.openxmlformats.org/officeDocument/2006/customXml" ds:itemID="{3C27523B-E743-4304-8770-59281630041A}"/>
</file>

<file path=customXml/itemProps3.xml><?xml version="1.0" encoding="utf-8"?>
<ds:datastoreItem xmlns:ds="http://schemas.openxmlformats.org/officeDocument/2006/customXml" ds:itemID="{9AFF021C-099E-421A-B166-0C7F19820FDB}"/>
</file>

<file path=docProps/app.xml><?xml version="1.0" encoding="utf-8"?>
<Properties xmlns="http://schemas.openxmlformats.org/officeDocument/2006/extended-properties" xmlns:vt="http://schemas.openxmlformats.org/officeDocument/2006/docPropsVTypes">
  <Template/>
  <TotalTime>4859</TotalTime>
  <Words>336</Words>
  <Application>Microsoft Office PowerPoint</Application>
  <PresentationFormat>On-screen Show (4:3)</PresentationFormat>
  <Paragraphs>49</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Workplace Safety  Engagement Pack 2016 Edition 1</vt:lpstr>
      <vt:lpstr>Slide 2</vt:lpstr>
      <vt:lpstr>Slide 3</vt:lpstr>
      <vt:lpstr>Slide 4</vt:lpstr>
      <vt:lpstr>Slide 5</vt:lpstr>
      <vt:lpstr>Slide 6</vt:lpstr>
      <vt:lpstr>Often, it is far from clever</vt:lpstr>
      <vt:lpstr>Slide 8</vt:lpstr>
    </vt:vector>
  </TitlesOfParts>
  <Company>Shell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AlKhatib MU95018</cp:lastModifiedBy>
  <cp:revision>497</cp:revision>
  <dcterms:created xsi:type="dcterms:W3CDTF">2001-05-03T06:07:08Z</dcterms:created>
  <dcterms:modified xsi:type="dcterms:W3CDTF">2016-03-06T10:45:17Z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