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747" autoAdjust="0"/>
  </p:normalViewPr>
  <p:slideViewPr>
    <p:cSldViewPr>
      <p:cViewPr varScale="1">
        <p:scale>
          <a:sx n="69" d="100"/>
          <a:sy n="69" d="100"/>
        </p:scale>
        <p:origin x="118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33454290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extLst>
      <p:ext uri="{BB962C8B-B14F-4D97-AF65-F5344CB8AC3E}">
        <p14:creationId xmlns:p14="http://schemas.microsoft.com/office/powerpoint/2010/main" val="21479229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ChangeArrowheads="1"/>
          </p:cNvSpPr>
          <p:nvPr/>
        </p:nvSpPr>
        <p:spPr bwMode="auto">
          <a:xfrm>
            <a:off x="609600" y="0"/>
            <a:ext cx="7772400" cy="1143000"/>
          </a:xfrm>
          <a:prstGeom prst="rect">
            <a:avLst/>
          </a:prstGeom>
          <a:noFill/>
          <a:ln w="9525">
            <a:noFill/>
            <a:miter lim="800000"/>
            <a:headEnd/>
            <a:tailEnd/>
          </a:ln>
        </p:spPr>
        <p:txBody>
          <a:bodyPr anchor="ctr"/>
          <a:lstStyle/>
          <a:p>
            <a:pPr algn="ctr"/>
            <a:endParaRPr lang="en-US" sz="2800" b="1" dirty="0">
              <a:solidFill>
                <a:schemeClr val="hlink"/>
              </a:solidFill>
              <a:latin typeface="Arial" charset="0"/>
              <a:cs typeface="Arial" charset="0"/>
            </a:endParaRPr>
          </a:p>
        </p:txBody>
      </p:sp>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152400" y="1981200"/>
            <a:ext cx="5715000" cy="1200329"/>
          </a:xfrm>
          <a:prstGeom prst="rect">
            <a:avLst/>
          </a:prstGeom>
          <a:noFill/>
          <a:ln w="9525">
            <a:noFill/>
            <a:miter lim="800000"/>
            <a:headEnd/>
            <a:tailEnd/>
          </a:ln>
        </p:spPr>
        <p:txBody>
          <a:bodyPr wrap="square">
            <a:spAutoFit/>
          </a:bodyPr>
          <a:lstStyle/>
          <a:p>
            <a:r>
              <a:rPr lang="en-US" sz="1600" b="1" dirty="0">
                <a:solidFill>
                  <a:schemeClr val="accent2"/>
                </a:solidFill>
                <a:latin typeface="Calibri" pitchFamily="34" charset="0"/>
                <a:cs typeface="Calibri" pitchFamily="34" charset="0"/>
              </a:rPr>
              <a:t>What happened </a:t>
            </a:r>
          </a:p>
          <a:p>
            <a:r>
              <a:rPr lang="en-US" sz="1400" dirty="0">
                <a:latin typeface="Calibri" pitchFamily="34" charset="0"/>
                <a:cs typeface="Calibri" pitchFamily="34" charset="0"/>
              </a:rPr>
              <a:t>A fork lift operator was climbing down from his cab using the 3 steps on the side of the fork lift but he lost his balance whilst on the second step and fell to the ground. He stretched out his arm to regain his balance but as he landed his wrist fractured. </a:t>
            </a:r>
            <a:endParaRPr lang="en-US" sz="1200" dirty="0">
              <a:latin typeface="Calibri" pitchFamily="34" charset="0"/>
              <a:cs typeface="Calibri" pitchFamily="34" charset="0"/>
            </a:endParaRPr>
          </a:p>
        </p:txBody>
      </p:sp>
      <p:sp>
        <p:nvSpPr>
          <p:cNvPr id="615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t>
            </a:r>
            <a:r>
              <a:rPr lang="en-GB" b="1">
                <a:solidFill>
                  <a:srgbClr val="FFC000"/>
                </a:solidFill>
                <a:latin typeface="Calibri" pitchFamily="34" charset="0"/>
                <a:cs typeface="Calibri" pitchFamily="34" charset="0"/>
              </a:rPr>
              <a:t>Alert </a:t>
            </a:r>
            <a:endParaRPr lang="en-GB" sz="1600" b="1" dirty="0">
              <a:solidFill>
                <a:schemeClr val="bg1"/>
              </a:solidFill>
              <a:latin typeface="Calibri" pitchFamily="34" charset="0"/>
              <a:cs typeface="Calibri" pitchFamily="34" charset="0"/>
            </a:endParaRPr>
          </a:p>
        </p:txBody>
      </p:sp>
      <p:graphicFrame>
        <p:nvGraphicFramePr>
          <p:cNvPr id="17" name="Table 16"/>
          <p:cNvGraphicFramePr>
            <a:graphicFrameLocks noGrp="1"/>
          </p:cNvGraphicFramePr>
          <p:nvPr>
            <p:extLst>
              <p:ext uri="{D42A27DB-BD31-4B8C-83A1-F6EECF244321}">
                <p14:modId xmlns:p14="http://schemas.microsoft.com/office/powerpoint/2010/main" val="2894880369"/>
              </p:ext>
            </p:extLst>
          </p:nvPr>
        </p:nvGraphicFramePr>
        <p:xfrm>
          <a:off x="1447800" y="762000"/>
          <a:ext cx="7620000" cy="1000897"/>
        </p:xfrm>
        <a:graphic>
          <a:graphicData uri="http://schemas.openxmlformats.org/drawingml/2006/table">
            <a:tbl>
              <a:tblPr firstRow="1" bandRow="1">
                <a:tableStyleId>{5C22544A-7EE6-4342-B048-85BDC9FD1C3A}</a:tableStyleId>
              </a:tblPr>
              <a:tblGrid>
                <a:gridCol w="1489710">
                  <a:extLst>
                    <a:ext uri="{9D8B030D-6E8A-4147-A177-3AD203B41FA5}">
                      <a16:colId xmlns:a16="http://schemas.microsoft.com/office/drawing/2014/main" val="20000"/>
                    </a:ext>
                  </a:extLst>
                </a:gridCol>
                <a:gridCol w="2914649">
                  <a:extLst>
                    <a:ext uri="{9D8B030D-6E8A-4147-A177-3AD203B41FA5}">
                      <a16:colId xmlns:a16="http://schemas.microsoft.com/office/drawing/2014/main" val="20001"/>
                    </a:ext>
                  </a:extLst>
                </a:gridCol>
                <a:gridCol w="1082040">
                  <a:extLst>
                    <a:ext uri="{9D8B030D-6E8A-4147-A177-3AD203B41FA5}">
                      <a16:colId xmlns:a16="http://schemas.microsoft.com/office/drawing/2014/main" val="20002"/>
                    </a:ext>
                  </a:extLst>
                </a:gridCol>
                <a:gridCol w="2133601">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a:txBody>
                    <a:bodyPr/>
                    <a:lstStyle/>
                    <a:p>
                      <a:r>
                        <a:rPr lang="en-US" sz="1400" b="0" kern="1200" dirty="0">
                          <a:solidFill>
                            <a:schemeClr val="dk1"/>
                          </a:solidFill>
                          <a:latin typeface="Calibri" pitchFamily="34" charset="0"/>
                          <a:ea typeface="+mn-ea"/>
                          <a:cs typeface="Calibri" pitchFamily="34" charset="0"/>
                        </a:rPr>
                        <a:t>LTI(#05) </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PIM ID </a:t>
                      </a:r>
                    </a:p>
                  </a:txBody>
                  <a:tcPr>
                    <a:noFill/>
                  </a:tcPr>
                </a:tc>
                <a:tc>
                  <a:txBody>
                    <a:bodyPr/>
                    <a:lstStyle/>
                    <a:p>
                      <a:pPr marL="0" algn="l" defTabSz="914400" rtl="0" eaLnBrk="1" latinLnBrk="0" hangingPunct="1"/>
                      <a:r>
                        <a:rPr lang="en-US" sz="1400" b="0" kern="1200" dirty="0">
                          <a:solidFill>
                            <a:schemeClr val="dk1"/>
                          </a:solidFill>
                          <a:latin typeface="Calibri" pitchFamily="34" charset="0"/>
                          <a:ea typeface="+mn-ea"/>
                          <a:cs typeface="Calibri" pitchFamily="34" charset="0"/>
                        </a:rPr>
                        <a:t>1092720</a:t>
                      </a: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12/03/2016 (07.45hrs)</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9129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Fahud </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 </a:t>
                      </a: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18" name="Rectangle 4"/>
          <p:cNvSpPr>
            <a:spLocks noChangeArrowheads="1"/>
          </p:cNvSpPr>
          <p:nvPr/>
        </p:nvSpPr>
        <p:spPr bwMode="auto">
          <a:xfrm>
            <a:off x="457200" y="3502025"/>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print"/>
          <a:srcRect/>
          <a:stretch>
            <a:fillRect/>
          </a:stretch>
        </p:blipFill>
        <p:spPr bwMode="auto">
          <a:xfrm>
            <a:off x="152400" y="5410200"/>
            <a:ext cx="1016000" cy="762000"/>
          </a:xfrm>
          <a:prstGeom prst="rect">
            <a:avLst/>
          </a:prstGeom>
          <a:noFill/>
          <a:ln w="9525">
            <a:noFill/>
            <a:miter lim="800000"/>
            <a:headEnd/>
            <a:tailEnd/>
          </a:ln>
        </p:spPr>
      </p:pic>
      <p:sp>
        <p:nvSpPr>
          <p:cNvPr id="20" name="Curved Down Arrow 19"/>
          <p:cNvSpPr/>
          <p:nvPr/>
        </p:nvSpPr>
        <p:spPr bwMode="auto">
          <a:xfrm>
            <a:off x="1066800" y="52578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5626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31" name="Picture 30" descr="sad.png"/>
          <p:cNvPicPr>
            <a:picLocks noChangeAspect="1"/>
          </p:cNvPicPr>
          <p:nvPr/>
        </p:nvPicPr>
        <p:blipFill>
          <a:blip r:embed="rId4" cstate="print"/>
          <a:stretch>
            <a:fillRect/>
          </a:stretch>
        </p:blipFill>
        <p:spPr>
          <a:xfrm>
            <a:off x="5410200" y="4572000"/>
            <a:ext cx="885877" cy="2116751"/>
          </a:xfrm>
          <a:prstGeom prst="rect">
            <a:avLst/>
          </a:prstGeom>
        </p:spPr>
      </p:pic>
      <p:sp>
        <p:nvSpPr>
          <p:cNvPr id="6181" name="Rounded Rectangular Callout 20"/>
          <p:cNvSpPr>
            <a:spLocks noChangeArrowheads="1"/>
          </p:cNvSpPr>
          <p:nvPr/>
        </p:nvSpPr>
        <p:spPr bwMode="auto">
          <a:xfrm>
            <a:off x="228600" y="4038600"/>
            <a:ext cx="5271654" cy="762000"/>
          </a:xfrm>
          <a:prstGeom prst="wedgeRoundRectCallout">
            <a:avLst>
              <a:gd name="adj1" fmla="val 55071"/>
              <a:gd name="adj2" fmla="val 99018"/>
              <a:gd name="adj3" fmla="val 16667"/>
            </a:avLst>
          </a:prstGeom>
          <a:solidFill>
            <a:srgbClr val="FFC000">
              <a:alpha val="59999"/>
            </a:srgbClr>
          </a:solidFill>
          <a:ln w="9525" algn="ctr">
            <a:solidFill>
              <a:schemeClr val="tx1"/>
            </a:solidFill>
            <a:round/>
            <a:headEnd/>
            <a:tailEnd/>
          </a:ln>
        </p:spPr>
        <p:txBody>
          <a:bodyPr/>
          <a:lstStyle/>
          <a:p>
            <a:pPr marL="342900" indent="-342900">
              <a:buFont typeface="Arial" charset="0"/>
              <a:buAutoNum type="arabicPeriod"/>
            </a:pPr>
            <a:r>
              <a:rPr lang="en-GB" sz="1200" dirty="0">
                <a:solidFill>
                  <a:srgbClr val="000000"/>
                </a:solidFill>
                <a:latin typeface="Calibri" pitchFamily="34" charset="0"/>
                <a:cs typeface="Calibri" pitchFamily="34" charset="0"/>
              </a:rPr>
              <a:t>Do you use always </a:t>
            </a:r>
            <a:r>
              <a:rPr lang="en-GB" sz="1200">
                <a:solidFill>
                  <a:srgbClr val="000000"/>
                </a:solidFill>
                <a:latin typeface="Calibri" pitchFamily="34" charset="0"/>
                <a:cs typeface="Calibri" pitchFamily="34" charset="0"/>
              </a:rPr>
              <a:t>pay attention </a:t>
            </a:r>
            <a:r>
              <a:rPr lang="en-GB" sz="1200" dirty="0">
                <a:solidFill>
                  <a:srgbClr val="000000"/>
                </a:solidFill>
                <a:latin typeface="Calibri" pitchFamily="34" charset="0"/>
                <a:cs typeface="Calibri" pitchFamily="34" charset="0"/>
              </a:rPr>
              <a:t>when climbing down from a vehicle?</a:t>
            </a:r>
          </a:p>
          <a:p>
            <a:pPr marL="342900" indent="-342900">
              <a:buFont typeface="Arial" charset="0"/>
              <a:buAutoNum type="arabicPeriod"/>
            </a:pPr>
            <a:r>
              <a:rPr lang="en-US" sz="1200" dirty="0">
                <a:solidFill>
                  <a:srgbClr val="000000"/>
                </a:solidFill>
                <a:latin typeface="Calibri" pitchFamily="34" charset="0"/>
                <a:cs typeface="Calibri" pitchFamily="34" charset="0"/>
              </a:rPr>
              <a:t>Do you always use all the steps?</a:t>
            </a:r>
          </a:p>
          <a:p>
            <a:pPr marL="342900" indent="-342900">
              <a:buFont typeface="Arial" charset="0"/>
              <a:buAutoNum type="arabicPeriod"/>
            </a:pPr>
            <a:r>
              <a:rPr lang="en-US" sz="1200" dirty="0">
                <a:solidFill>
                  <a:srgbClr val="000000"/>
                </a:solidFill>
                <a:latin typeface="Calibri" pitchFamily="34" charset="0"/>
                <a:cs typeface="Calibri" pitchFamily="34" charset="0"/>
              </a:rPr>
              <a:t>Do you always keep 3 points of contact when climbing down?</a:t>
            </a:r>
          </a:p>
          <a:p>
            <a:pPr marL="342900" indent="-342900">
              <a:buFont typeface="Arial" charset="0"/>
              <a:buAutoNum type="arabicPeriod"/>
            </a:pPr>
            <a:endParaRPr lang="en-US" sz="1200" dirty="0">
              <a:solidFill>
                <a:srgbClr val="000000"/>
              </a:solidFill>
              <a:latin typeface="Calibri" pitchFamily="34" charset="0"/>
              <a:cs typeface="Calibri" pitchFamily="34" charset="0"/>
            </a:endParaRPr>
          </a:p>
          <a:p>
            <a:pPr marL="342900" indent="-342900">
              <a:buFont typeface="Arial" charset="0"/>
              <a:buAutoNum type="arabicPeriod"/>
            </a:pPr>
            <a:endParaRPr lang="en-US" sz="1100" dirty="0">
              <a:solidFill>
                <a:srgbClr val="000000"/>
              </a:solidFill>
              <a:latin typeface="Calibri" pitchFamily="34" charset="0"/>
              <a:cs typeface="Calibri" pitchFamily="34" charset="0"/>
            </a:endParaRPr>
          </a:p>
          <a:p>
            <a:pPr marL="342900" indent="-342900">
              <a:buFont typeface="Arial" charset="0"/>
              <a:buAutoNum type="arabicPeriod"/>
            </a:pPr>
            <a:endParaRPr lang="en-GB" sz="1400" dirty="0">
              <a:solidFill>
                <a:srgbClr val="000000"/>
              </a:solidFill>
              <a:latin typeface="Calibri" pitchFamily="34" charset="0"/>
              <a:cs typeface="Calibri" pitchFamily="34" charset="0"/>
            </a:endParaRPr>
          </a:p>
          <a:p>
            <a:pPr marL="342900" indent="-342900">
              <a:buFont typeface="Arial" charset="0"/>
              <a:buAutoNum type="arabicPeriod"/>
            </a:pPr>
            <a:endParaRPr lang="en-GB" sz="1400" dirty="0">
              <a:solidFill>
                <a:srgbClr val="000000"/>
              </a:solidFill>
              <a:latin typeface="Calibri" pitchFamily="34" charset="0"/>
              <a:cs typeface="Calibri" pitchFamily="34" charset="0"/>
            </a:endParaRPr>
          </a:p>
        </p:txBody>
      </p:sp>
      <p:pic>
        <p:nvPicPr>
          <p:cNvPr id="29" name="Picture 28" descr="falling off.png"/>
          <p:cNvPicPr>
            <a:picLocks noChangeAspect="1"/>
          </p:cNvPicPr>
          <p:nvPr/>
        </p:nvPicPr>
        <p:blipFill>
          <a:blip r:embed="rId5" cstate="print"/>
          <a:stretch>
            <a:fillRect/>
          </a:stretch>
        </p:blipFill>
        <p:spPr>
          <a:xfrm>
            <a:off x="152400" y="762000"/>
            <a:ext cx="1066800" cy="1219200"/>
          </a:xfrm>
          <a:prstGeom prst="rect">
            <a:avLst/>
          </a:prstGeom>
        </p:spPr>
      </p:pic>
      <p:pic>
        <p:nvPicPr>
          <p:cNvPr id="2" name="Picture 2" descr="C:\Users\MU61323\AppData\Local\Microsoft\Windows\Temporary Internet Files\Content.Outlook\FRZQB2WY\DSC_0333 (2).jpg"/>
          <p:cNvPicPr>
            <a:picLocks noChangeAspect="1" noChangeArrowheads="1"/>
          </p:cNvPicPr>
          <p:nvPr/>
        </p:nvPicPr>
        <p:blipFill>
          <a:blip r:embed="rId6" cstate="print"/>
          <a:srcRect r="26316"/>
          <a:stretch>
            <a:fillRect/>
          </a:stretch>
        </p:blipFill>
        <p:spPr bwMode="auto">
          <a:xfrm>
            <a:off x="6324600" y="1905000"/>
            <a:ext cx="2543386" cy="2514600"/>
          </a:xfrm>
          <a:prstGeom prst="rect">
            <a:avLst/>
          </a:prstGeom>
          <a:noFill/>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91639</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AB22FF8B-9C46-4424-BF6F-EFF1395A88FB}"/>
</file>

<file path=customXml/itemProps2.xml><?xml version="1.0" encoding="utf-8"?>
<ds:datastoreItem xmlns:ds="http://schemas.openxmlformats.org/officeDocument/2006/customXml" ds:itemID="{85FDC16C-F63C-417A-BF49-6BFDCAFEB574}">
  <ds:schemaRefs>
    <ds:schemaRef ds:uri="http://schemas.microsoft.com/sharepoint/v3/contenttype/forms"/>
  </ds:schemaRefs>
</ds:datastoreItem>
</file>

<file path=customXml/itemProps3.xml><?xml version="1.0" encoding="utf-8"?>
<ds:datastoreItem xmlns:ds="http://schemas.openxmlformats.org/officeDocument/2006/customXml" ds:itemID="{3A5D88EA-5F43-417B-8A80-9407E5803871}">
  <ds:schemaRefs>
    <ds:schemaRef ds:uri="http://purl.org/dc/terms/"/>
    <ds:schemaRef ds:uri="http://schemas.microsoft.com/office/2006/metadata/properties"/>
    <ds:schemaRef ds:uri="http://schemas.microsoft.com/sharepoint/v3"/>
    <ds:schemaRef ds:uri="4880e4f8-4b7d-4bdd-91e3-e10d47036eca"/>
    <ds:schemaRef ds:uri="9d51eac6-a7d5-47f5-a119-63d146adb134"/>
    <ds:schemaRef ds:uri="http://schemas.microsoft.com/office/2006/documentManagement/types"/>
    <ds:schemaRef ds:uri="http://schemas.openxmlformats.org/package/2006/metadata/core-properties"/>
    <ds:schemaRef ds:uri="http://www.w3.org/XML/1998/namespace"/>
    <ds:schemaRef ds:uri="http://schemas.microsoft.com/sharepoint/v3/fields"/>
    <ds:schemaRef ds:uri="http://purl.org/dc/dcmitype/"/>
    <ds:schemaRef ds:uri="http://schemas.microsoft.com/office/infopath/2007/PartnerControls"/>
    <ds:schemaRef ds:uri="4880E4F8-4B7D-4BDD-91E3-E10D47036ECA"/>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3507</TotalTime>
  <Words>152</Words>
  <Application>Microsoft Office PowerPoint</Application>
  <PresentationFormat>On-screen Show (4:3)</PresentationFormat>
  <Paragraphs>23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351</cp:revision>
  <dcterms:created xsi:type="dcterms:W3CDTF">2001-05-03T06:07:08Z</dcterms:created>
  <dcterms:modified xsi:type="dcterms:W3CDTF">2024-04-21T06:59:18Z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