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22" r:id="rId2"/>
    <p:sldId id="32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94CDF-9801-4BFE-BCD2-22CACC7D3BC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204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79512" y="762000"/>
            <a:ext cx="5535488" cy="458894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lnSpc>
                <a:spcPct val="120000"/>
              </a:lnSpc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 :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06/11/2015</a:t>
            </a: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    Injury: Non Accidental Death</a:t>
            </a: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400" b="1" dirty="0" smtClean="0">
                <a:solidFill>
                  <a:schemeClr val="tx2"/>
                </a:solidFill>
                <a:latin typeface="+mj-lt"/>
                <a:ea typeface="Tahoma" pitchFamily="34" charset="0"/>
                <a:cs typeface="Tahoma" pitchFamily="34" charset="0"/>
              </a:rPr>
              <a:t>	</a:t>
            </a:r>
            <a:endParaRPr lang="en-US" sz="1400" b="1" dirty="0">
              <a:solidFill>
                <a:schemeClr val="tx2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pPr lvl="0" algn="just" eaLnBrk="1" hangingPunct="1">
              <a:defRPr/>
            </a:pPr>
            <a:r>
              <a:rPr lang="en-US" altLang="en-US" sz="1400" dirty="0" smtClean="0">
                <a:latin typeface="+mj-lt"/>
              </a:rPr>
              <a:t>A contractor colleague with a known allergy to seafood decided to eat prawns on a lunch out with a group of friends. Within minutes he experienced breathing difficulties and collapsed. They drove him to the clinic, but despite continual CPR they were unable to revive him. He died from a </a:t>
            </a:r>
            <a:r>
              <a:rPr lang="en-GB" altLang="en-US" sz="1400" dirty="0" smtClean="0">
                <a:latin typeface="+mj-lt"/>
              </a:rPr>
              <a:t>anaphylactic shock.</a:t>
            </a:r>
            <a:endParaRPr lang="en-US" altLang="en-US" sz="1400" dirty="0" smtClean="0">
              <a:latin typeface="+mj-lt"/>
            </a:endParaRPr>
          </a:p>
          <a:p>
            <a:pPr marL="180975" indent="-180975" eaLnBrk="1" hangingPunct="1">
              <a:spcBef>
                <a:spcPts val="600"/>
              </a:spcBef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...</a:t>
            </a:r>
            <a:endParaRPr lang="en-US" sz="1400" b="1" dirty="0" smtClean="0">
              <a:solidFill>
                <a:schemeClr val="tx2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80975" indent="-180975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Never eat food you are allergic to and don’t let your friends do the same.</a:t>
            </a:r>
          </a:p>
          <a:p>
            <a:pPr marL="180975" indent="-180975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If you have a food allergy always have your </a:t>
            </a:r>
            <a:r>
              <a:rPr lang="en-US" altLang="en-US" sz="1400" dirty="0" err="1" smtClean="0">
                <a:latin typeface="+mj-lt"/>
              </a:rPr>
              <a:t>EpiPen</a:t>
            </a:r>
            <a:r>
              <a:rPr lang="en-US" altLang="en-US" sz="1400" dirty="0" smtClean="0">
                <a:latin typeface="+mj-lt"/>
              </a:rPr>
              <a:t> with you</a:t>
            </a:r>
            <a:endParaRPr lang="en-US" altLang="en-US" sz="1400" i="1" dirty="0" smtClean="0">
              <a:solidFill>
                <a:srgbClr val="00B050"/>
              </a:solidFill>
              <a:latin typeface="+mj-lt"/>
            </a:endParaRPr>
          </a:p>
          <a:p>
            <a:pPr marL="180975" indent="-180975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When eating out, let the person serving you know your food allergy.</a:t>
            </a:r>
          </a:p>
          <a:p>
            <a:pPr marL="180975" indent="-180975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Always check what is in the food you are eating if you have allergies.</a:t>
            </a:r>
          </a:p>
          <a:p>
            <a:pPr marL="180975" indent="-180975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Someone having a severe allergic reaction, call 5555 for an ambulance and a paramedic.</a:t>
            </a:r>
            <a:endParaRPr lang="en-US" altLang="en-US" sz="1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398880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Tx/>
              <a:buSzPct val="130000"/>
            </a:pPr>
            <a:endParaRPr lang="en-US" sz="14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0516" y="1451198"/>
            <a:ext cx="3111434" cy="304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1730" y="5410200"/>
            <a:ext cx="8610600" cy="587853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If you have suspicion about a food dish you have been provided,</a:t>
            </a:r>
          </a:p>
          <a:p>
            <a:pPr marL="180975" indent="-180975"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0000"/>
                </a:solidFill>
                <a:latin typeface="+mj-lt"/>
                <a:ea typeface="Tahoma" pitchFamily="34" charset="0"/>
                <a:cs typeface="Tahoma" pitchFamily="34" charset="0"/>
              </a:rPr>
              <a:t>don’t eat it, don’t risk it!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47                                                                                 06/11/2015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pic>
        <p:nvPicPr>
          <p:cNvPr id="11" name="Picture 10" descr="sad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9600" y="685800"/>
            <a:ext cx="685800" cy="1371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83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740456"/>
            <a:ext cx="7677150" cy="3908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endParaRPr lang="en-US" sz="700" dirty="0">
              <a:solidFill>
                <a:srgbClr val="000000"/>
              </a:solidFill>
              <a:latin typeface="+mj-lt"/>
              <a:cs typeface="+mn-cs"/>
            </a:endParaRPr>
          </a:p>
          <a:p>
            <a:pPr marL="173038" indent="-173038" algn="just" eaLnBrk="0" hangingPunct="0">
              <a:defRPr/>
            </a:pPr>
            <a:endParaRPr lang="en-US" sz="700" dirty="0">
              <a:solidFill>
                <a:srgbClr val="000000"/>
              </a:solidFill>
              <a:latin typeface="+mj-lt"/>
              <a:cs typeface="+mn-cs"/>
            </a:endParaRPr>
          </a:p>
          <a:p>
            <a:pPr indent="-342900" algn="just" eaLnBrk="0" hangingPunct="0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  <a:cs typeface="+mn-cs"/>
              </a:rPr>
              <a:t>As a learning from this incident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  <a:cs typeface="+mn-cs"/>
              </a:rPr>
              <a:t>and to </a:t>
            </a:r>
            <a:r>
              <a:rPr lang="en-US" sz="1800" b="1" dirty="0">
                <a:solidFill>
                  <a:srgbClr val="FF0000"/>
                </a:solidFill>
                <a:latin typeface="+mj-lt"/>
                <a:cs typeface="+mn-cs"/>
              </a:rPr>
              <a:t>ensure continual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  <a:cs typeface="+mn-cs"/>
              </a:rPr>
              <a:t>improvement, </a:t>
            </a:r>
            <a:r>
              <a:rPr lang="en-US" sz="1800" b="1" dirty="0">
                <a:solidFill>
                  <a:srgbClr val="FF0000"/>
                </a:solidFill>
                <a:latin typeface="+mj-lt"/>
                <a:cs typeface="+mn-cs"/>
              </a:rPr>
              <a:t>all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  <a:cs typeface="+mn-cs"/>
              </a:rPr>
              <a:t>contract managers are to review their HSE HEMP against the questions asked below.     </a:t>
            </a:r>
          </a:p>
          <a:p>
            <a:pPr marL="342900" indent="-342900" algn="just" eaLnBrk="0" hangingPunct="0">
              <a:defRPr/>
            </a:pPr>
            <a:endParaRPr lang="en-US" sz="1800" b="1" dirty="0">
              <a:solidFill>
                <a:srgbClr val="FF0000"/>
              </a:solidFill>
              <a:latin typeface="+mj-lt"/>
              <a:cs typeface="+mn-cs"/>
            </a:endParaRPr>
          </a:p>
          <a:p>
            <a:pPr marL="342900" indent="-342900" algn="just" eaLnBrk="0" hangingPunct="0">
              <a:defRPr/>
            </a:pPr>
            <a:r>
              <a:rPr lang="en-US" sz="1800" b="1" dirty="0">
                <a:solidFill>
                  <a:srgbClr val="0000FF"/>
                </a:solidFill>
                <a:latin typeface="+mj-lt"/>
                <a:cs typeface="+mn-cs"/>
              </a:rPr>
              <a:t>Confirm the following:</a:t>
            </a:r>
            <a:endParaRPr lang="en-US" sz="1800" dirty="0">
              <a:solidFill>
                <a:srgbClr val="0000FF"/>
              </a:solidFill>
              <a:latin typeface="+mj-lt"/>
              <a:cs typeface="+mn-cs"/>
            </a:endParaRPr>
          </a:p>
          <a:p>
            <a:pPr marL="342900" indent="-342900" algn="just" eaLnBrk="0" hangingPunct="0">
              <a:defRPr/>
            </a:pPr>
            <a:endParaRPr lang="en-US" sz="1600" dirty="0">
              <a:solidFill>
                <a:srgbClr val="000000"/>
              </a:solidFill>
              <a:latin typeface="+mj-lt"/>
              <a:cs typeface="+mn-cs"/>
            </a:endParaRP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Do you spread awareness of food allergy prevention?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Do your staff know about </a:t>
            </a:r>
            <a:r>
              <a:rPr lang="en-US" altLang="en-US" sz="1600" dirty="0" err="1" smtClean="0">
                <a:latin typeface="+mj-lt"/>
              </a:rPr>
              <a:t>EpiPens</a:t>
            </a:r>
            <a:r>
              <a:rPr lang="en-US" altLang="en-US" sz="1600" dirty="0" smtClean="0">
                <a:latin typeface="+mj-lt"/>
              </a:rPr>
              <a:t> for food allergies? </a:t>
            </a:r>
            <a:endParaRPr lang="en-US" altLang="en-US" sz="1600" dirty="0" smtClean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Are your management team aware of staff with food allergies?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Does your pre employment medical ask about allergies? 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Do your catering staff prepare food from unofficial suppliers? 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altLang="en-US" sz="1600" dirty="0" smtClean="0">
                <a:latin typeface="+mj-lt"/>
              </a:rPr>
              <a:t>Does your menu contain the ingredients of food highlighting main common allergy foodstuffs? 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endParaRPr lang="en-US" altLang="en-US" sz="1600" dirty="0" smtClean="0">
              <a:latin typeface="+mj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850" y="1069336"/>
            <a:ext cx="2895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lnSpc>
                <a:spcPct val="120000"/>
              </a:lnSpc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 06/11/2015     </a:t>
            </a:r>
          </a:p>
          <a:p>
            <a:pPr marL="114300" indent="-114300">
              <a:lnSpc>
                <a:spcPct val="120000"/>
              </a:lnSpc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Injury: Non Accidental Death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47                                                                                 06/11/2015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CE370C3-4A9D-4991-B37C-3AD9FB02FA71}"/>
</file>

<file path=customXml/itemProps2.xml><?xml version="1.0" encoding="utf-8"?>
<ds:datastoreItem xmlns:ds="http://schemas.openxmlformats.org/officeDocument/2006/customXml" ds:itemID="{D0993049-F9C8-46C7-9BD5-B7ECC3726EA7}"/>
</file>

<file path=customXml/itemProps3.xml><?xml version="1.0" encoding="utf-8"?>
<ds:datastoreItem xmlns:ds="http://schemas.openxmlformats.org/officeDocument/2006/customXml" ds:itemID="{5D4774E7-098D-4268-A9D8-BBFB9540FBF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3308</TotalTime>
  <Words>180</Words>
  <Application>Microsoft Office PowerPoint</Application>
  <PresentationFormat>On-screen Show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272</cp:revision>
  <dcterms:created xsi:type="dcterms:W3CDTF">2001-05-03T06:07:08Z</dcterms:created>
  <dcterms:modified xsi:type="dcterms:W3CDTF">2016-03-24T04:33:46Z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