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4" r:id="rId1"/>
  </p:sldMasterIdLst>
  <p:notesMasterIdLst>
    <p:notesMasterId r:id="rId4"/>
  </p:notesMasterIdLst>
  <p:handoutMasterIdLst>
    <p:handoutMasterId r:id="rId5"/>
  </p:handoutMasterIdLst>
  <p:sldIdLst>
    <p:sldId id="326" r:id="rId2"/>
    <p:sldId id="327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8BA85"/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8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B0343-92F4-423D-84C1-8B26F61D240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  <p:sp>
        <p:nvSpPr>
          <p:cNvPr id="14" name="TextBox 13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6" name="Content Placeholder 3" descr="PPT option1.jp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79" r:id="rId12"/>
    <p:sldLayoutId id="2147483782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1066800"/>
            <a:ext cx="5562600" cy="467820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ctr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Date: 03/10/2015</a:t>
            </a:r>
          </a:p>
          <a:p>
            <a:pPr marL="114300" indent="-114300" algn="ctr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 Injury: Multiple fractures</a:t>
            </a:r>
          </a:p>
          <a:p>
            <a:pPr marL="114300" indent="-114300" algn="just">
              <a:defRPr/>
            </a:pPr>
            <a:endParaRPr lang="en-US" sz="1400" b="1" u="sng" dirty="0" smtClean="0">
              <a:solidFill>
                <a:srgbClr val="002060"/>
              </a:solidFill>
              <a:latin typeface="+mj-lt"/>
              <a:cs typeface="Arial" pitchFamily="34" charset="0"/>
            </a:endParaRPr>
          </a:p>
          <a:p>
            <a:pPr marL="114300" indent="-114300" algn="just">
              <a:defRPr/>
            </a:pPr>
            <a:endParaRPr lang="en-US" sz="1400" b="1" u="sng" dirty="0" smtClean="0">
              <a:solidFill>
                <a:srgbClr val="002060"/>
              </a:solidFill>
              <a:latin typeface="+mj-lt"/>
              <a:cs typeface="Arial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What happened?</a:t>
            </a:r>
          </a:p>
          <a:p>
            <a:pPr algn="just">
              <a:tabLst>
                <a:tab pos="166688" algn="l"/>
              </a:tabLst>
              <a:defRPr/>
            </a:pPr>
            <a:r>
              <a:rPr lang="en-IN" altLang="en-US" sz="1600" dirty="0" smtClean="0">
                <a:latin typeface="+mj-lt"/>
              </a:rPr>
              <a:t>A </a:t>
            </a:r>
            <a:r>
              <a:rPr lang="en-IN" altLang="en-US" sz="1600" dirty="0">
                <a:latin typeface="+mj-lt"/>
              </a:rPr>
              <a:t>Mitsubishi Canter truck was driving behind a heavy truck that generated a large dust cloud </a:t>
            </a:r>
            <a:r>
              <a:rPr lang="en-IN" altLang="en-US" sz="1600" dirty="0" smtClean="0">
                <a:latin typeface="+mj-lt"/>
              </a:rPr>
              <a:t>reducing visibility.  The driver of the Canter truck pulled out </a:t>
            </a:r>
            <a:r>
              <a:rPr lang="en-IN" altLang="en-US" sz="1600" dirty="0">
                <a:latin typeface="+mj-lt"/>
              </a:rPr>
              <a:t>into the left lane </a:t>
            </a:r>
            <a:r>
              <a:rPr lang="en-IN" altLang="en-US" sz="1600" dirty="0" smtClean="0">
                <a:latin typeface="+mj-lt"/>
              </a:rPr>
              <a:t>and was involved in a </a:t>
            </a:r>
            <a:r>
              <a:rPr lang="en-IN" altLang="en-US" sz="1600" dirty="0">
                <a:latin typeface="+mj-lt"/>
              </a:rPr>
              <a:t>head on collision with a water tanker moving on the opposite </a:t>
            </a:r>
            <a:r>
              <a:rPr lang="en-IN" altLang="en-US" sz="1600" dirty="0" smtClean="0">
                <a:latin typeface="+mj-lt"/>
              </a:rPr>
              <a:t>direction resulting in multiple fractures. </a:t>
            </a:r>
            <a:endParaRPr lang="en-IN" altLang="en-US" sz="1600" dirty="0">
              <a:latin typeface="+mj-lt"/>
            </a:endParaRPr>
          </a:p>
          <a:p>
            <a:pPr>
              <a:tabLst>
                <a:tab pos="166688" algn="l"/>
              </a:tabLst>
              <a:defRPr/>
            </a:pPr>
            <a:endParaRPr lang="en-IN" sz="1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Your learning from this incident…</a:t>
            </a:r>
          </a:p>
          <a:p>
            <a:pPr eaLnBrk="1" hangingPunct="1">
              <a:spcBef>
                <a:spcPts val="0"/>
              </a:spcBef>
              <a:buFont typeface="Arial" charset="0"/>
              <a:buChar char="•"/>
              <a:tabLst>
                <a:tab pos="166688" algn="l"/>
              </a:tabLst>
              <a:defRPr/>
            </a:pPr>
            <a:r>
              <a:rPr lang="en-US" altLang="en-US" sz="1600" dirty="0" smtClean="0">
                <a:latin typeface="+mj-lt"/>
              </a:rPr>
              <a:t>  Avoid driving in </a:t>
            </a:r>
            <a:r>
              <a:rPr lang="en-US" altLang="en-US" sz="1600" dirty="0">
                <a:latin typeface="+mj-lt"/>
              </a:rPr>
              <a:t>dust </a:t>
            </a:r>
            <a:r>
              <a:rPr lang="en-US" altLang="en-US" sz="1600" dirty="0" smtClean="0">
                <a:latin typeface="+mj-lt"/>
              </a:rPr>
              <a:t>clouds.</a:t>
            </a:r>
            <a:endParaRPr lang="en-US" altLang="en-US" sz="1600" dirty="0">
              <a:latin typeface="+mj-lt"/>
            </a:endParaRPr>
          </a:p>
          <a:p>
            <a:pPr eaLnBrk="1" hangingPunct="1">
              <a:spcBef>
                <a:spcPts val="0"/>
              </a:spcBef>
              <a:buFont typeface="Arial" charset="0"/>
              <a:buChar char="•"/>
              <a:tabLst>
                <a:tab pos="166688" algn="l"/>
              </a:tabLst>
              <a:defRPr/>
            </a:pPr>
            <a:r>
              <a:rPr lang="en-GB" altLang="en-US" sz="1600" dirty="0">
                <a:latin typeface="+mj-lt"/>
              </a:rPr>
              <a:t> </a:t>
            </a:r>
            <a:r>
              <a:rPr lang="en-GB" altLang="en-US" sz="1600" dirty="0" smtClean="0">
                <a:latin typeface="+mj-lt"/>
              </a:rPr>
              <a:t> If you cannot avoid:</a:t>
            </a:r>
            <a:endParaRPr lang="en-GB" altLang="en-US" sz="1600" dirty="0">
              <a:latin typeface="+mj-lt"/>
            </a:endParaRPr>
          </a:p>
          <a:p>
            <a:pPr lvl="1" eaLnBrk="1" hangingPunct="1">
              <a:spcBef>
                <a:spcPts val="0"/>
              </a:spcBef>
              <a:buFont typeface="Arial" charset="0"/>
              <a:buChar char="•"/>
              <a:tabLst>
                <a:tab pos="166688" algn="l"/>
              </a:tabLst>
              <a:defRPr/>
            </a:pPr>
            <a:r>
              <a:rPr lang="en-GB" altLang="en-US" sz="1600" dirty="0" smtClean="0">
                <a:latin typeface="+mj-lt"/>
              </a:rPr>
              <a:t> Slow </a:t>
            </a:r>
            <a:r>
              <a:rPr lang="en-GB" altLang="en-US" sz="1600" dirty="0">
                <a:latin typeface="+mj-lt"/>
              </a:rPr>
              <a:t>down</a:t>
            </a:r>
          </a:p>
          <a:p>
            <a:pPr lvl="1" eaLnBrk="1" hangingPunct="1">
              <a:spcBef>
                <a:spcPts val="0"/>
              </a:spcBef>
              <a:buFont typeface="Arial" charset="0"/>
              <a:buChar char="•"/>
              <a:tabLst>
                <a:tab pos="166688" algn="l"/>
              </a:tabLst>
              <a:defRPr/>
            </a:pPr>
            <a:r>
              <a:rPr lang="en-GB" altLang="en-US" sz="1600" dirty="0" smtClean="0">
                <a:latin typeface="+mj-lt"/>
              </a:rPr>
              <a:t> Keep </a:t>
            </a:r>
            <a:r>
              <a:rPr lang="en-GB" altLang="en-US" sz="1600" dirty="0">
                <a:latin typeface="+mj-lt"/>
              </a:rPr>
              <a:t>a safe distance (at least four seconds) from the rear end of the dust.</a:t>
            </a:r>
          </a:p>
          <a:p>
            <a:pPr lvl="1" eaLnBrk="1" hangingPunct="1">
              <a:spcBef>
                <a:spcPts val="0"/>
              </a:spcBef>
              <a:buFont typeface="Arial" charset="0"/>
              <a:buChar char="•"/>
              <a:tabLst>
                <a:tab pos="166688" algn="l"/>
              </a:tabLst>
              <a:defRPr/>
            </a:pPr>
            <a:r>
              <a:rPr lang="en-GB" altLang="en-US" sz="1600" dirty="0" smtClean="0">
                <a:latin typeface="+mj-lt"/>
              </a:rPr>
              <a:t> If visibility </a:t>
            </a:r>
            <a:r>
              <a:rPr lang="en-GB" altLang="en-US" sz="1600" dirty="0">
                <a:latin typeface="+mj-lt"/>
              </a:rPr>
              <a:t>is still </a:t>
            </a:r>
            <a:r>
              <a:rPr lang="en-GB" altLang="en-US" sz="1600" dirty="0" smtClean="0">
                <a:latin typeface="+mj-lt"/>
              </a:rPr>
              <a:t>low, pull over in a safety lane </a:t>
            </a:r>
            <a:endParaRPr lang="en-US" altLang="en-US" sz="1600" dirty="0">
              <a:latin typeface="+mj-lt"/>
            </a:endParaRPr>
          </a:p>
          <a:p>
            <a:pPr eaLnBrk="1" hangingPunct="1">
              <a:spcBef>
                <a:spcPts val="0"/>
              </a:spcBef>
              <a:buFont typeface="Arial" charset="0"/>
              <a:buChar char="•"/>
              <a:tabLst>
                <a:tab pos="166688" algn="l"/>
              </a:tabLst>
              <a:defRPr/>
            </a:pPr>
            <a:r>
              <a:rPr lang="en-US" altLang="en-US" sz="1600" dirty="0">
                <a:latin typeface="+mj-lt"/>
              </a:rPr>
              <a:t>  </a:t>
            </a:r>
            <a:r>
              <a:rPr lang="en-US" altLang="en-US" sz="1600" dirty="0" smtClean="0">
                <a:latin typeface="+mj-lt"/>
              </a:rPr>
              <a:t>Do not overtake in a dust cloud under any circumstances.</a:t>
            </a:r>
            <a:endParaRPr lang="en-US" altLang="en-US" sz="1600" dirty="0">
              <a:latin typeface="+mj-lt"/>
            </a:endParaRPr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altLang="en-US" sz="6000" dirty="0">
              <a:solidFill>
                <a:srgbClr val="FF0000"/>
              </a:solidFill>
              <a:latin typeface="+mj-lt"/>
              <a:sym typeface="Webdings" pitchFamily="18" charset="2"/>
            </a:endParaRPr>
          </a:p>
        </p:txBody>
      </p:sp>
      <p:sp>
        <p:nvSpPr>
          <p:cNvPr id="17412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705600" y="6172200"/>
            <a:ext cx="1905000" cy="457200"/>
          </a:xfrm>
          <a:noFill/>
        </p:spPr>
        <p:txBody>
          <a:bodyPr/>
          <a:lstStyle/>
          <a:p>
            <a:fld id="{294228AF-64D5-425D-9ECF-E2A949ABD5F6}" type="slidenum">
              <a:rPr lang="en-US" altLang="en-US" smtClean="0">
                <a:latin typeface="+mj-lt"/>
              </a:rPr>
              <a:pPr/>
              <a:t>1</a:t>
            </a:fld>
            <a:endParaRPr lang="en-US" altLang="en-US" dirty="0" smtClean="0">
              <a:latin typeface="+mj-lt"/>
            </a:endParaRPr>
          </a:p>
        </p:txBody>
      </p:sp>
      <p:pic>
        <p:nvPicPr>
          <p:cNvPr id="174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1066800"/>
            <a:ext cx="3143170" cy="20383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610600" y="2514600"/>
            <a:ext cx="336550" cy="544513"/>
            <a:chOff x="3504" y="544"/>
            <a:chExt cx="2287" cy="1855"/>
          </a:xfrm>
        </p:grpSpPr>
        <p:sp>
          <p:nvSpPr>
            <p:cNvPr id="17419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+mj-lt"/>
              </a:endParaRPr>
            </a:p>
          </p:txBody>
        </p:sp>
        <p:sp>
          <p:nvSpPr>
            <p:cNvPr id="17420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+mj-lt"/>
              </a:endParaRPr>
            </a:p>
          </p:txBody>
        </p:sp>
      </p:grpSp>
      <p:sp>
        <p:nvSpPr>
          <p:cNvPr id="17416" name="TextBox 7"/>
          <p:cNvSpPr txBox="1">
            <a:spLocks noChangeArrowheads="1"/>
          </p:cNvSpPr>
          <p:nvPr/>
        </p:nvSpPr>
        <p:spPr bwMode="auto">
          <a:xfrm>
            <a:off x="381000" y="5867400"/>
            <a:ext cx="5105400" cy="286232"/>
          </a:xfrm>
          <a:prstGeom prst="rect">
            <a:avLst/>
          </a:prstGeom>
          <a:solidFill>
            <a:srgbClr val="3333CC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 algn="ctr">
              <a:lnSpc>
                <a:spcPct val="90000"/>
              </a:lnSpc>
              <a:spcBef>
                <a:spcPct val="50000"/>
              </a:spcBef>
              <a:buSzPct val="90000"/>
              <a:tabLst>
                <a:tab pos="287338" algn="l"/>
              </a:tabLst>
              <a:defRPr/>
            </a:pPr>
            <a:r>
              <a:rPr lang="en-US" altLang="en-US" sz="1400" b="1" kern="1300" dirty="0" smtClean="0">
                <a:solidFill>
                  <a:srgbClr val="FFFF00"/>
                </a:solidFill>
                <a:latin typeface="+mj-lt"/>
                <a:ea typeface="Tahoma" pitchFamily="34" charset="0"/>
                <a:cs typeface="Tahoma" pitchFamily="34" charset="0"/>
              </a:rPr>
              <a:t>Never Drive into Dust</a:t>
            </a:r>
          </a:p>
        </p:txBody>
      </p:sp>
      <p:pic>
        <p:nvPicPr>
          <p:cNvPr id="1741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3581400"/>
            <a:ext cx="3145536" cy="188732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7418" name="Freeform 132"/>
          <p:cNvSpPr>
            <a:spLocks/>
          </p:cNvSpPr>
          <p:nvPr/>
        </p:nvSpPr>
        <p:spPr bwMode="auto">
          <a:xfrm>
            <a:off x="8534400" y="49530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+mj-lt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</a:rPr>
              <a:t>Use this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</a:rPr>
              <a:t>Advice: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</a:rPr>
              <a:t>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  <a:sym typeface="Wingdings" pitchFamily="2" charset="2"/>
              </a:rPr>
              <a:t> Distribute 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latin typeface="+mj-lt"/>
              <a:cs typeface="Calibri" pitchFamily="34" charset="0"/>
            </a:endParaRPr>
          </a:p>
        </p:txBody>
      </p: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  <a:latin typeface="+mj-lt"/>
              </a:rPr>
              <a:t>PDO Safety Advice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latin typeface="+mj-lt"/>
                <a:cs typeface="Calibri" pitchFamily="34" charset="0"/>
              </a:rPr>
              <a:t>Contact MSE34 for further information 	                                        Learning No 48                                                                                  03/10/2015</a:t>
            </a:r>
            <a:endParaRPr lang="en-US" sz="1000" b="0" dirty="0" smtClean="0">
              <a:latin typeface="+mj-lt"/>
              <a:cs typeface="Calibri" pitchFamily="34" charset="0"/>
            </a:endParaRPr>
          </a:p>
        </p:txBody>
      </p:sp>
      <p:pic>
        <p:nvPicPr>
          <p:cNvPr id="17" name="Picture 2" descr="G:\MSE3\Mr Musleh\use these Mr Musleh Images\GENERAL\Motor Vehicle Inciden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0037" y="609600"/>
            <a:ext cx="1376363" cy="129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134350" cy="387798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1600" dirty="0">
              <a:solidFill>
                <a:srgbClr val="000000"/>
              </a:solidFill>
              <a:latin typeface="+mj-lt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Date: 03/10/2015</a:t>
            </a: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Injury: Multiple fractures</a:t>
            </a:r>
          </a:p>
          <a:p>
            <a:pPr marL="173038" indent="-173038" algn="just" eaLnBrk="1" hangingPunct="1">
              <a:defRPr/>
            </a:pPr>
            <a:endParaRPr lang="en-US" sz="800" dirty="0">
              <a:solidFill>
                <a:srgbClr val="000000"/>
              </a:solidFill>
              <a:latin typeface="+mj-lt"/>
            </a:endParaRPr>
          </a:p>
          <a:p>
            <a:pPr algn="just" eaLnBrk="1" hangingPunct="1">
              <a:defRPr/>
            </a:pPr>
            <a:r>
              <a:rPr lang="en-US" sz="2000" b="1" dirty="0">
                <a:solidFill>
                  <a:srgbClr val="FF0000"/>
                </a:solidFill>
                <a:latin typeface="+mj-lt"/>
              </a:rPr>
              <a:t>As a learning from this incident and 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to ensure </a:t>
            </a:r>
            <a:r>
              <a:rPr lang="en-US" sz="2000" b="1" dirty="0">
                <a:solidFill>
                  <a:srgbClr val="FF0000"/>
                </a:solidFill>
                <a:latin typeface="+mj-lt"/>
              </a:rPr>
              <a:t>continual 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improvement, all contract managers </a:t>
            </a:r>
            <a:r>
              <a:rPr lang="en-US" sz="2000" b="1" dirty="0">
                <a:solidFill>
                  <a:srgbClr val="FF0000"/>
                </a:solidFill>
                <a:latin typeface="+mj-lt"/>
              </a:rPr>
              <a:t>are to review their HSE HEMP against the questions </a:t>
            </a:r>
            <a:r>
              <a:rPr lang="en-US" sz="2000" b="1">
                <a:solidFill>
                  <a:srgbClr val="FF0000"/>
                </a:solidFill>
                <a:latin typeface="+mj-lt"/>
              </a:rPr>
              <a:t>asked </a:t>
            </a:r>
            <a:r>
              <a:rPr lang="en-US" sz="2000" b="1" smtClean="0">
                <a:solidFill>
                  <a:srgbClr val="FF0000"/>
                </a:solidFill>
                <a:latin typeface="+mj-lt"/>
              </a:rPr>
              <a:t>below.</a:t>
            </a:r>
            <a:endParaRPr lang="en-US" sz="2000" b="1" dirty="0">
              <a:solidFill>
                <a:srgbClr val="FF0000"/>
              </a:solidFill>
              <a:latin typeface="+mj-lt"/>
            </a:endParaRPr>
          </a:p>
          <a:p>
            <a:pPr marL="342900" indent="-342900" algn="just" eaLnBrk="1" hangingPunct="1">
              <a:defRPr/>
            </a:pPr>
            <a:endParaRPr lang="en-US" sz="2000" b="1" dirty="0">
              <a:solidFill>
                <a:srgbClr val="FF0000"/>
              </a:solidFill>
              <a:latin typeface="+mj-lt"/>
            </a:endParaRPr>
          </a:p>
          <a:p>
            <a:pPr marL="342900" indent="-342900" algn="just" eaLnBrk="1" hangingPunct="1">
              <a:defRPr/>
            </a:pPr>
            <a:r>
              <a:rPr lang="en-US" sz="2000" b="1" dirty="0">
                <a:solidFill>
                  <a:srgbClr val="0000FF"/>
                </a:solidFill>
                <a:latin typeface="+mj-lt"/>
              </a:rPr>
              <a:t>Confirm the following:</a:t>
            </a:r>
            <a:endParaRPr lang="en-US" sz="2000" dirty="0">
              <a:solidFill>
                <a:srgbClr val="0000FF"/>
              </a:solidFill>
              <a:latin typeface="+mj-lt"/>
            </a:endParaRPr>
          </a:p>
          <a:p>
            <a:pPr marL="342900" indent="-342900" algn="just" eaLnBrk="1" hangingPunct="1">
              <a:buFont typeface="Arial" pitchFamily="34" charset="0"/>
              <a:buChar char="•"/>
              <a:defRPr/>
            </a:pPr>
            <a:endParaRPr lang="en-US" sz="1800" dirty="0">
              <a:latin typeface="+mj-lt"/>
              <a:ea typeface="ＭＳ Ｐゴシック" charset="0"/>
              <a:cs typeface="Arial" charset="0"/>
              <a:sym typeface="Wingdings" pitchFamily="2" charset="2"/>
            </a:endParaRPr>
          </a:p>
          <a:p>
            <a:pPr marL="342900" indent="-342900" algn="just" eaLnBrk="1" hangingPunct="1">
              <a:buFont typeface="Arial" pitchFamily="34" charset="0"/>
              <a:buChar char="•"/>
              <a:defRPr/>
            </a:pPr>
            <a:r>
              <a:rPr lang="en-US" sz="1800" dirty="0" smtClean="0">
                <a:latin typeface="+mj-lt"/>
                <a:ea typeface="ＭＳ Ｐゴシック" charset="0"/>
                <a:cs typeface="Arial" charset="0"/>
                <a:sym typeface="Wingdings" pitchFamily="2" charset="2"/>
              </a:rPr>
              <a:t>Do you </a:t>
            </a:r>
            <a:r>
              <a:rPr lang="en-US" sz="1800" dirty="0">
                <a:latin typeface="+mj-lt"/>
                <a:ea typeface="ＭＳ Ｐゴシック" charset="0"/>
                <a:cs typeface="Arial" charset="0"/>
                <a:sym typeface="Wingdings" pitchFamily="2" charset="2"/>
              </a:rPr>
              <a:t>ensure your contractors manage </a:t>
            </a:r>
            <a:r>
              <a:rPr lang="en-US" sz="1800" dirty="0" smtClean="0">
                <a:latin typeface="+mj-lt"/>
                <a:ea typeface="ＭＳ Ｐゴシック" charset="0"/>
                <a:cs typeface="Arial" charset="0"/>
                <a:sym typeface="Wingdings" pitchFamily="2" charset="2"/>
              </a:rPr>
              <a:t>their subcontractors?</a:t>
            </a:r>
          </a:p>
          <a:p>
            <a:pPr marL="342900" indent="-342900" algn="just" eaLnBrk="1" hangingPunct="1">
              <a:buFont typeface="Arial" pitchFamily="34" charset="0"/>
              <a:buChar char="•"/>
              <a:defRPr/>
            </a:pPr>
            <a:r>
              <a:rPr lang="en-US" sz="1800" dirty="0" smtClean="0">
                <a:latin typeface="+mj-lt"/>
                <a:ea typeface="ＭＳ Ｐゴシック" charset="0"/>
                <a:cs typeface="Arial" charset="0"/>
                <a:sym typeface="Wingdings" pitchFamily="2" charset="2"/>
              </a:rPr>
              <a:t>Do you ensure adequate time is allocated for the journey? </a:t>
            </a:r>
            <a:endParaRPr lang="en-US" sz="1800" dirty="0">
              <a:latin typeface="+mj-lt"/>
              <a:ea typeface="ＭＳ Ｐゴシック" charset="0"/>
              <a:cs typeface="Arial" charset="0"/>
              <a:sym typeface="Wingdings" pitchFamily="2" charset="2"/>
            </a:endParaRPr>
          </a:p>
          <a:p>
            <a:pPr marL="342900" indent="-342900" algn="just" eaLnBrk="1" hangingPunct="1">
              <a:buFont typeface="Arial" pitchFamily="34" charset="0"/>
              <a:buChar char="•"/>
              <a:defRPr/>
            </a:pPr>
            <a:r>
              <a:rPr lang="en-US" sz="1800" dirty="0" smtClean="0">
                <a:latin typeface="+mj-lt"/>
                <a:ea typeface="ＭＳ Ｐゴシック" charset="0"/>
                <a:cs typeface="Arial" charset="0"/>
                <a:sym typeface="Wingdings" pitchFamily="2" charset="2"/>
              </a:rPr>
              <a:t>Is </a:t>
            </a:r>
            <a:r>
              <a:rPr lang="en-US" sz="1800" dirty="0">
                <a:latin typeface="+mj-lt"/>
                <a:ea typeface="ＭＳ Ｐゴシック" charset="0"/>
                <a:cs typeface="Arial" charset="0"/>
                <a:sym typeface="Wingdings" pitchFamily="2" charset="2"/>
              </a:rPr>
              <a:t>your SJM able to communicate with </a:t>
            </a:r>
            <a:r>
              <a:rPr lang="en-US" sz="1800" dirty="0" smtClean="0">
                <a:latin typeface="+mj-lt"/>
                <a:ea typeface="ＭＳ Ｐゴシック" charset="0"/>
                <a:cs typeface="Arial" charset="0"/>
                <a:sym typeface="Wingdings" pitchFamily="2" charset="2"/>
              </a:rPr>
              <a:t>drivers at all times?</a:t>
            </a:r>
            <a:endParaRPr lang="en-US" sz="1800" dirty="0">
              <a:latin typeface="+mj-lt"/>
              <a:ea typeface="ＭＳ Ｐゴシック" charset="0"/>
              <a:cs typeface="Arial" charset="0"/>
              <a:sym typeface="Wingdings" pitchFamily="2" charset="2"/>
            </a:endParaRPr>
          </a:p>
          <a:p>
            <a:pPr marL="342900" indent="-342900" algn="just" eaLnBrk="1" hangingPunct="1">
              <a:buFont typeface="Arial" pitchFamily="34" charset="0"/>
              <a:buChar char="•"/>
              <a:defRPr/>
            </a:pPr>
            <a:r>
              <a:rPr lang="en-US" sz="1800" dirty="0" smtClean="0">
                <a:latin typeface="+mj-lt"/>
                <a:ea typeface="ＭＳ Ｐゴシック" charset="0"/>
                <a:cs typeface="Arial" charset="0"/>
                <a:sym typeface="Wingdings" pitchFamily="2" charset="2"/>
              </a:rPr>
              <a:t>Do you ensure your drivers attended the refresher training DD03?</a:t>
            </a:r>
            <a:endParaRPr lang="en-US" sz="1800" dirty="0">
              <a:latin typeface="+mj-lt"/>
              <a:ea typeface="ＭＳ Ｐゴシック" charset="0"/>
              <a:cs typeface="Arial" charset="0"/>
              <a:sym typeface="Wingdings" pitchFamily="2" charset="2"/>
            </a:endParaRPr>
          </a:p>
        </p:txBody>
      </p:sp>
      <p:sp>
        <p:nvSpPr>
          <p:cNvPr id="18436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705600" y="6172200"/>
            <a:ext cx="1905000" cy="457200"/>
          </a:xfrm>
          <a:noFill/>
        </p:spPr>
        <p:txBody>
          <a:bodyPr/>
          <a:lstStyle/>
          <a:p>
            <a:fld id="{6F609A1D-2DE6-4464-B11D-D1A3C76D58CD}" type="slidenum">
              <a:rPr lang="en-US" altLang="en-US" smtClean="0">
                <a:latin typeface="+mj-lt"/>
              </a:rPr>
              <a:pPr/>
              <a:t>2</a:t>
            </a:fld>
            <a:endParaRPr lang="en-US" altLang="en-US" dirty="0" smtClean="0">
              <a:latin typeface="+mj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  <a:sym typeface="Wingdings" pitchFamily="2" charset="2"/>
              </a:rPr>
              <a:t>Distribute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  <a:sym typeface="Wingdings" pitchFamily="2" charset="2"/>
              </a:rPr>
              <a:t>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latin typeface="+mj-lt"/>
              <a:cs typeface="Calibri" pitchFamily="34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  <a:latin typeface="+mj-lt"/>
              </a:rPr>
              <a:t>Management learning's</a:t>
            </a:r>
            <a:endParaRPr lang="en-GB" sz="3200" dirty="0"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latin typeface="+mj-lt"/>
                <a:cs typeface="Calibri" pitchFamily="34" charset="0"/>
              </a:rPr>
              <a:t>Contact MSE34 for further information 	                                        Learning No 48                                                                                  03/10/2015</a:t>
            </a:r>
            <a:endParaRPr lang="en-US" sz="1000" b="0" dirty="0" smtClean="0">
              <a:latin typeface="+mj-lt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91643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1B8FA01F-BA47-41BB-B07B-6CA87B841B58}"/>
</file>

<file path=customXml/itemProps2.xml><?xml version="1.0" encoding="utf-8"?>
<ds:datastoreItem xmlns:ds="http://schemas.openxmlformats.org/officeDocument/2006/customXml" ds:itemID="{9A8C02AF-F010-4565-802C-EA4DB529F55E}"/>
</file>

<file path=customXml/itemProps3.xml><?xml version="1.0" encoding="utf-8"?>
<ds:datastoreItem xmlns:ds="http://schemas.openxmlformats.org/officeDocument/2006/customXml" ds:itemID="{61FD0669-F55C-40F3-B9FF-7AA92E071FB5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3276</TotalTime>
  <Words>264</Words>
  <Application>Microsoft Office PowerPoint</Application>
  <PresentationFormat>On-screen Show (4:3)</PresentationFormat>
  <Paragraphs>35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AlKhatib MU95018</cp:lastModifiedBy>
  <cp:revision>273</cp:revision>
  <dcterms:created xsi:type="dcterms:W3CDTF">2001-05-03T06:07:08Z</dcterms:created>
  <dcterms:modified xsi:type="dcterms:W3CDTF">2016-03-24T04:46:49Z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