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26" r:id="rId2"/>
    <p:sldId id="32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562600" cy="46782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Date: 03/10/2015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Injury: Multiple fractures</a:t>
            </a:r>
          </a:p>
          <a:p>
            <a:pPr marL="114300" indent="-114300" algn="just">
              <a:defRPr/>
            </a:pPr>
            <a:endParaRPr lang="en-US" sz="1400" b="1" u="sng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114300" indent="-114300" algn="just">
              <a:defRPr/>
            </a:pPr>
            <a:endParaRPr lang="en-US" sz="1400" b="1" u="sng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algn="just">
              <a:tabLst>
                <a:tab pos="166688" algn="l"/>
              </a:tabLst>
              <a:defRPr/>
            </a:pPr>
            <a:r>
              <a:rPr lang="en-IN" altLang="en-US" sz="1600" dirty="0" smtClean="0">
                <a:latin typeface="+mj-lt"/>
              </a:rPr>
              <a:t>A </a:t>
            </a:r>
            <a:r>
              <a:rPr lang="en-IN" altLang="en-US" sz="1600" dirty="0">
                <a:latin typeface="+mj-lt"/>
              </a:rPr>
              <a:t>Mitsubishi Canter truck was driving behind a heavy truck that generated a large dust cloud </a:t>
            </a:r>
            <a:r>
              <a:rPr lang="en-IN" altLang="en-US" sz="1600" dirty="0" smtClean="0">
                <a:latin typeface="+mj-lt"/>
              </a:rPr>
              <a:t>reducing visibility.  The driver of the Canter truck pulled out </a:t>
            </a:r>
            <a:r>
              <a:rPr lang="en-IN" altLang="en-US" sz="1600" dirty="0">
                <a:latin typeface="+mj-lt"/>
              </a:rPr>
              <a:t>into the left lane </a:t>
            </a:r>
            <a:r>
              <a:rPr lang="en-IN" altLang="en-US" sz="1600" dirty="0" smtClean="0">
                <a:latin typeface="+mj-lt"/>
              </a:rPr>
              <a:t>and was involved in a </a:t>
            </a:r>
            <a:r>
              <a:rPr lang="en-IN" altLang="en-US" sz="1600" dirty="0">
                <a:latin typeface="+mj-lt"/>
              </a:rPr>
              <a:t>head on collision with a water tanker moving on the opposite </a:t>
            </a:r>
            <a:r>
              <a:rPr lang="en-IN" altLang="en-US" sz="1600" dirty="0" smtClean="0">
                <a:latin typeface="+mj-lt"/>
              </a:rPr>
              <a:t>direction resulting in multiple fractures. </a:t>
            </a:r>
            <a:endParaRPr lang="en-IN" altLang="en-US" sz="1600" dirty="0">
              <a:latin typeface="+mj-lt"/>
            </a:endParaRPr>
          </a:p>
          <a:p>
            <a:pPr>
              <a:tabLst>
                <a:tab pos="166688" algn="l"/>
              </a:tabLst>
              <a:defRPr/>
            </a:pPr>
            <a:endParaRPr lang="en-IN" sz="1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learning from this incident…</a:t>
            </a: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600" dirty="0" smtClean="0">
                <a:latin typeface="+mj-lt"/>
              </a:rPr>
              <a:t>  Avoid driving in </a:t>
            </a:r>
            <a:r>
              <a:rPr lang="en-US" altLang="en-US" sz="1600" dirty="0">
                <a:latin typeface="+mj-lt"/>
              </a:rPr>
              <a:t>dust </a:t>
            </a:r>
            <a:r>
              <a:rPr lang="en-US" altLang="en-US" sz="1600" dirty="0" smtClean="0">
                <a:latin typeface="+mj-lt"/>
              </a:rPr>
              <a:t>clouds.</a:t>
            </a:r>
            <a:endParaRPr lang="en-US" altLang="en-US" sz="1600" dirty="0">
              <a:latin typeface="+mj-lt"/>
            </a:endParaRP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GB" altLang="en-US" sz="1600" dirty="0">
                <a:latin typeface="+mj-lt"/>
              </a:rPr>
              <a:t> </a:t>
            </a:r>
            <a:r>
              <a:rPr lang="en-GB" altLang="en-US" sz="1600" dirty="0" smtClean="0">
                <a:latin typeface="+mj-lt"/>
              </a:rPr>
              <a:t> If you cannot avoid:</a:t>
            </a:r>
            <a:endParaRPr lang="en-GB" altLang="en-US" sz="1600" dirty="0">
              <a:latin typeface="+mj-lt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GB" altLang="en-US" sz="1600" dirty="0" smtClean="0">
                <a:latin typeface="+mj-lt"/>
              </a:rPr>
              <a:t> Slow </a:t>
            </a:r>
            <a:r>
              <a:rPr lang="en-GB" altLang="en-US" sz="1600" dirty="0">
                <a:latin typeface="+mj-lt"/>
              </a:rPr>
              <a:t>down</a:t>
            </a: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GB" altLang="en-US" sz="1600" dirty="0" smtClean="0">
                <a:latin typeface="+mj-lt"/>
              </a:rPr>
              <a:t> Keep </a:t>
            </a:r>
            <a:r>
              <a:rPr lang="en-GB" altLang="en-US" sz="1600" dirty="0">
                <a:latin typeface="+mj-lt"/>
              </a:rPr>
              <a:t>a safe distance (at least four seconds) from the rear end of the dust.</a:t>
            </a: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GB" altLang="en-US" sz="1600" dirty="0" smtClean="0">
                <a:latin typeface="+mj-lt"/>
              </a:rPr>
              <a:t> If visibility </a:t>
            </a:r>
            <a:r>
              <a:rPr lang="en-GB" altLang="en-US" sz="1600" dirty="0">
                <a:latin typeface="+mj-lt"/>
              </a:rPr>
              <a:t>is still </a:t>
            </a:r>
            <a:r>
              <a:rPr lang="en-GB" altLang="en-US" sz="1600" dirty="0" smtClean="0">
                <a:latin typeface="+mj-lt"/>
              </a:rPr>
              <a:t>low, pull over in a safety lane </a:t>
            </a:r>
            <a:endParaRPr lang="en-US" altLang="en-US" sz="1600" dirty="0">
              <a:latin typeface="+mj-lt"/>
            </a:endParaRP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600" dirty="0">
                <a:latin typeface="+mj-lt"/>
              </a:rPr>
              <a:t>  </a:t>
            </a:r>
            <a:r>
              <a:rPr lang="en-US" altLang="en-US" sz="1600" dirty="0" smtClean="0">
                <a:latin typeface="+mj-lt"/>
              </a:rPr>
              <a:t>Do not overtake in a dust cloud under any circumstances.</a:t>
            </a:r>
            <a:endParaRPr lang="en-US" altLang="en-US" sz="1600" dirty="0">
              <a:latin typeface="+mj-lt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 dirty="0">
              <a:solidFill>
                <a:srgbClr val="FF0000"/>
              </a:solidFill>
              <a:latin typeface="+mj-lt"/>
              <a:sym typeface="Webdings" pitchFamily="18" charset="2"/>
            </a:endParaRPr>
          </a:p>
        </p:txBody>
      </p:sp>
      <p:sp>
        <p:nvSpPr>
          <p:cNvPr id="1741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705600" y="6172200"/>
            <a:ext cx="1905000" cy="457200"/>
          </a:xfrm>
          <a:noFill/>
        </p:spPr>
        <p:txBody>
          <a:bodyPr/>
          <a:lstStyle/>
          <a:p>
            <a:fld id="{294228AF-64D5-425D-9ECF-E2A949ABD5F6}" type="slidenum">
              <a:rPr lang="en-US" altLang="en-US" smtClean="0">
                <a:latin typeface="+mj-lt"/>
              </a:rPr>
              <a:pPr/>
              <a:t>1</a:t>
            </a:fld>
            <a:endParaRPr lang="en-US" altLang="en-US" dirty="0" smtClean="0">
              <a:latin typeface="+mj-lt"/>
            </a:endParaRP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066800"/>
            <a:ext cx="3143170" cy="2038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10600" y="2514600"/>
            <a:ext cx="336550" cy="544513"/>
            <a:chOff x="3504" y="544"/>
            <a:chExt cx="2287" cy="1855"/>
          </a:xfrm>
        </p:grpSpPr>
        <p:sp>
          <p:nvSpPr>
            <p:cNvPr id="174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74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381000" y="5867400"/>
            <a:ext cx="51054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Never Drive into Dust</a:t>
            </a:r>
          </a:p>
        </p:txBody>
      </p:sp>
      <p:pic>
        <p:nvPicPr>
          <p:cNvPr id="174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581400"/>
            <a:ext cx="3145536" cy="18873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418" name="Freeform 132"/>
          <p:cNvSpPr>
            <a:spLocks/>
          </p:cNvSpPr>
          <p:nvPr/>
        </p:nvSpPr>
        <p:spPr bwMode="auto">
          <a:xfrm>
            <a:off x="8534400" y="4953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48                                                                                  03/10/2015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7" name="Picture 2" descr="G:\MSE3\Mr Musleh\use these Mr Musleh Images\GENERAL\Motor Vehicle Incid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" y="609600"/>
            <a:ext cx="1376363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134350" cy="38779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Date: 03/10/2015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Injury: Multiple fractures</a:t>
            </a:r>
          </a:p>
          <a:p>
            <a:pPr marL="173038" indent="-173038" algn="just" eaLnBrk="1" hangingPunct="1">
              <a:defRPr/>
            </a:pPr>
            <a:endParaRPr lang="en-US" sz="8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As a learning from this incident and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improvement, all contract managers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are to review their HSE HEMP against the questions </a:t>
            </a:r>
            <a:r>
              <a:rPr lang="en-US" sz="2000" b="1">
                <a:solidFill>
                  <a:srgbClr val="FF0000"/>
                </a:solidFill>
                <a:latin typeface="+mj-lt"/>
              </a:rPr>
              <a:t>asked </a:t>
            </a:r>
            <a:r>
              <a:rPr lang="en-US" sz="2000" b="1" smtClean="0">
                <a:solidFill>
                  <a:srgbClr val="FF0000"/>
                </a:solidFill>
                <a:latin typeface="+mj-lt"/>
              </a:rPr>
              <a:t>below.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2000" dirty="0">
              <a:solidFill>
                <a:srgbClr val="0000FF"/>
              </a:solidFill>
              <a:latin typeface="+mj-lt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endParaRPr lang="en-US" sz="18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you </a:t>
            </a:r>
            <a:r>
              <a:rPr lang="en-US" sz="18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ensure your contractors manage </a:t>
            </a: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their subcontractors?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you ensure adequate time is allocated for the journey? </a:t>
            </a:r>
            <a:endParaRPr lang="en-US" sz="18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Is </a:t>
            </a:r>
            <a:r>
              <a:rPr lang="en-US" sz="18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your SJM able to communicate with </a:t>
            </a: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drivers at all times?</a:t>
            </a:r>
            <a:endParaRPr lang="en-US" sz="18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you ensure your drivers attended the refresher training DD03?</a:t>
            </a:r>
            <a:endParaRPr lang="en-US" sz="18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</p:txBody>
      </p:sp>
      <p:sp>
        <p:nvSpPr>
          <p:cNvPr id="1843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172200"/>
            <a:ext cx="1905000" cy="457200"/>
          </a:xfrm>
          <a:noFill/>
        </p:spPr>
        <p:txBody>
          <a:bodyPr/>
          <a:lstStyle/>
          <a:p>
            <a:fld id="{6F609A1D-2DE6-4464-B11D-D1A3C76D58CD}" type="slidenum">
              <a:rPr lang="en-US" altLang="en-US" smtClean="0">
                <a:latin typeface="+mj-lt"/>
              </a:rPr>
              <a:pPr/>
              <a:t>2</a:t>
            </a:fld>
            <a:endParaRPr lang="en-US" altLang="en-US" dirty="0" smtClean="0"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48                                                                                  03/10/2015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B8FA01F-BA47-41BB-B07B-6CA87B841B58}"/>
</file>

<file path=customXml/itemProps2.xml><?xml version="1.0" encoding="utf-8"?>
<ds:datastoreItem xmlns:ds="http://schemas.openxmlformats.org/officeDocument/2006/customXml" ds:itemID="{4B71C9E5-0E84-482F-AC31-46E52F9844CE}"/>
</file>

<file path=customXml/itemProps3.xml><?xml version="1.0" encoding="utf-8"?>
<ds:datastoreItem xmlns:ds="http://schemas.openxmlformats.org/officeDocument/2006/customXml" ds:itemID="{61FD0669-F55C-40F3-B9FF-7AA92E071FB5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3276</TotalTime>
  <Words>264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273</cp:revision>
  <dcterms:created xsi:type="dcterms:W3CDTF">2001-05-03T06:07:08Z</dcterms:created>
  <dcterms:modified xsi:type="dcterms:W3CDTF">2016-03-24T04:46:49Z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