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324" r:id="rId2"/>
    <p:sldId id="32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52400" y="749126"/>
            <a:ext cx="5257800" cy="52706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ctr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Date: 04/10/2015</a:t>
            </a:r>
          </a:p>
          <a:p>
            <a:pPr marL="114300" indent="-114300" algn="ctr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 Injury: Fractured finger</a:t>
            </a:r>
          </a:p>
          <a:p>
            <a:pPr marL="114300" indent="-114300" algn="just" eaLnBrk="0" hangingPunct="0">
              <a:defRPr/>
            </a:pPr>
            <a:endParaRPr lang="en-US" sz="1400" b="1" dirty="0" smtClean="0">
              <a:solidFill>
                <a:srgbClr val="333399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endParaRPr lang="en-US" sz="1400" b="1" dirty="0" smtClean="0">
              <a:solidFill>
                <a:srgbClr val="333399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endParaRPr lang="en-US" sz="1400" b="1" dirty="0" smtClean="0">
              <a:solidFill>
                <a:srgbClr val="333399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endParaRPr lang="en-US" sz="1400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What happened?</a:t>
            </a:r>
          </a:p>
          <a:p>
            <a:pPr algn="just">
              <a:tabLst>
                <a:tab pos="166688" algn="l"/>
              </a:tabLst>
            </a:pPr>
            <a:r>
              <a:rPr lang="en-US" altLang="en-US" sz="1600" dirty="0" smtClean="0">
                <a:latin typeface="+mj-lt"/>
              </a:rPr>
              <a:t>During a rig up operation a Roustabout was </a:t>
            </a:r>
            <a:r>
              <a:rPr lang="en-US" altLang="en-US" sz="1600" dirty="0">
                <a:latin typeface="+mj-lt"/>
              </a:rPr>
              <a:t>i</a:t>
            </a:r>
            <a:r>
              <a:rPr lang="en-US" altLang="en-US" sz="1600" dirty="0" smtClean="0">
                <a:latin typeface="+mj-lt"/>
              </a:rPr>
              <a:t>nstalling the D-Ring onto the crane hook. While lifting the D-ring onto the hook, he got </a:t>
            </a:r>
            <a:r>
              <a:rPr lang="en-US" altLang="en-US" sz="1600" dirty="0">
                <a:latin typeface="+mj-lt"/>
              </a:rPr>
              <a:t>his right middle and ring finger crushed in between the </a:t>
            </a:r>
            <a:r>
              <a:rPr lang="en-US" altLang="en-US" sz="1600" dirty="0" smtClean="0">
                <a:latin typeface="+mj-lt"/>
              </a:rPr>
              <a:t>D-Ring and </a:t>
            </a:r>
            <a:r>
              <a:rPr lang="en-US" altLang="en-US" sz="1600" dirty="0">
                <a:latin typeface="+mj-lt"/>
              </a:rPr>
              <a:t>the </a:t>
            </a:r>
            <a:r>
              <a:rPr lang="en-US" altLang="en-US" sz="1600" dirty="0" smtClean="0">
                <a:latin typeface="+mj-lt"/>
              </a:rPr>
              <a:t>hook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dirty="0" smtClean="0">
                <a:latin typeface="+mj-lt"/>
              </a:rPr>
              <a:t>resulting in fractured fingers.  </a:t>
            </a:r>
            <a:endParaRPr lang="en-US" altLang="en-US" sz="1600" dirty="0">
              <a:latin typeface="+mj-lt"/>
            </a:endParaRPr>
          </a:p>
          <a:p>
            <a:pPr marL="114300" indent="-114300">
              <a:defRPr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Your </a:t>
            </a:r>
            <a:r>
              <a:rPr lang="en-US" sz="1400" b="1" dirty="0">
                <a:solidFill>
                  <a:srgbClr val="333399"/>
                </a:solidFill>
                <a:latin typeface="+mj-lt"/>
              </a:rPr>
              <a:t>learning from this incident..</a:t>
            </a: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Ensure you use 2 people or mechanical aids to lift </a:t>
            </a:r>
            <a:r>
              <a:rPr lang="en-US" altLang="en-US" sz="1600" smtClean="0">
                <a:latin typeface="+mj-lt"/>
              </a:rPr>
              <a:t>awkward </a:t>
            </a:r>
            <a:r>
              <a:rPr lang="en-US" altLang="en-US" sz="1600" smtClean="0">
                <a:latin typeface="+mj-lt"/>
              </a:rPr>
              <a:t>items.</a:t>
            </a:r>
            <a:endParaRPr lang="en-US" altLang="en-US" sz="1600" dirty="0" smtClean="0">
              <a:latin typeface="+mj-lt"/>
            </a:endParaRP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If </a:t>
            </a:r>
            <a:r>
              <a:rPr lang="en-US" altLang="en-US" sz="1600" dirty="0">
                <a:latin typeface="+mj-lt"/>
              </a:rPr>
              <a:t>in </a:t>
            </a:r>
            <a:r>
              <a:rPr lang="en-US" altLang="en-US" sz="1600" dirty="0" smtClean="0">
                <a:latin typeface="+mj-lt"/>
              </a:rPr>
              <a:t>doubt, STOP </a:t>
            </a:r>
            <a:r>
              <a:rPr lang="en-US" altLang="en-US" sz="1600" dirty="0">
                <a:latin typeface="+mj-lt"/>
              </a:rPr>
              <a:t>the </a:t>
            </a:r>
            <a:r>
              <a:rPr lang="en-US" altLang="en-US" sz="1600" dirty="0" smtClean="0">
                <a:latin typeface="+mj-lt"/>
              </a:rPr>
              <a:t>job and ask for </a:t>
            </a:r>
            <a:r>
              <a:rPr lang="en-US" altLang="en-US" sz="1600" dirty="0" smtClean="0">
                <a:latin typeface="+mj-lt"/>
              </a:rPr>
              <a:t>help.</a:t>
            </a:r>
            <a:endParaRPr lang="en-US" altLang="en-US" sz="1600" dirty="0" smtClean="0">
              <a:latin typeface="+mj-lt"/>
            </a:endParaRP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Use impact gloves where needed </a:t>
            </a:r>
            <a:r>
              <a:rPr lang="en-US" altLang="en-US" sz="1600" dirty="0">
                <a:latin typeface="+mj-lt"/>
              </a:rPr>
              <a:t>to </a:t>
            </a:r>
            <a:r>
              <a:rPr lang="en-US" altLang="en-US" sz="1600" dirty="0" smtClean="0">
                <a:latin typeface="+mj-lt"/>
              </a:rPr>
              <a:t>reduce </a:t>
            </a:r>
            <a:r>
              <a:rPr lang="en-US" altLang="en-US" sz="1600" dirty="0">
                <a:latin typeface="+mj-lt"/>
              </a:rPr>
              <a:t>the seriousness of crush </a:t>
            </a:r>
            <a:r>
              <a:rPr lang="en-US" altLang="en-US" sz="1600" dirty="0" smtClean="0">
                <a:latin typeface="+mj-lt"/>
              </a:rPr>
              <a:t>injuries.</a:t>
            </a:r>
            <a:endParaRPr lang="en-US" altLang="en-US" sz="1600" dirty="0" smtClean="0">
              <a:latin typeface="+mj-lt"/>
            </a:endParaRP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Ensure you attend and pay attention to the toolbox talk (TBT) before starting any </a:t>
            </a:r>
            <a:r>
              <a:rPr lang="en-US" altLang="en-US" sz="1600" dirty="0" smtClean="0">
                <a:latin typeface="+mj-lt"/>
              </a:rPr>
              <a:t>tasks.</a:t>
            </a:r>
            <a:endParaRPr lang="en-US" altLang="en-US" sz="1600" dirty="0" smtClean="0">
              <a:latin typeface="+mj-lt"/>
            </a:endParaRP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28600" y="6019800"/>
            <a:ext cx="5181600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Speak to your supervisor before starting any task</a:t>
            </a:r>
            <a:endParaRPr lang="en-US" altLang="en-US" sz="1400" b="1" kern="1300" dirty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67200"/>
            <a:ext cx="1992506" cy="19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 Distribute 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  <a:latin typeface="+mj-lt"/>
              </a:rPr>
              <a:t>PDO Safety Advice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j-lt"/>
                <a:cs typeface="Calibri" pitchFamily="34" charset="0"/>
              </a:rPr>
              <a:t>Contact MSE34 for further information 	                                        Learning No 49                                                                                  04/10/2015</a:t>
            </a:r>
            <a:endParaRPr lang="en-US" sz="1000" b="0" dirty="0" smtClean="0">
              <a:latin typeface="+mj-lt"/>
              <a:cs typeface="Calibri" pitchFamily="34" charset="0"/>
            </a:endParaRPr>
          </a:p>
        </p:txBody>
      </p:sp>
      <p:pic>
        <p:nvPicPr>
          <p:cNvPr id="20" name="Picture 4" descr="G:\MSE3\Mr Musleh\All Mr Musleh Images\GENERAL\SQASHED Fing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74" y="762000"/>
            <a:ext cx="1164026" cy="12954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144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2438400"/>
            <a:ext cx="533400" cy="71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22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058150" cy="40010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endParaRPr lang="en-US" sz="7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7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As a learning from this incident and to ensure continual improvement, all contract managers are to review their HSE HEMP against the questions </a:t>
            </a:r>
            <a:r>
              <a:rPr lang="en-US" sz="1800" b="1" smtClean="0">
                <a:solidFill>
                  <a:srgbClr val="FF0000"/>
                </a:solidFill>
                <a:latin typeface="+mj-lt"/>
              </a:rPr>
              <a:t>asked below.</a:t>
            </a: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</a:rPr>
              <a:t>Confirm the following:</a:t>
            </a:r>
            <a:endParaRPr lang="en-US" sz="1800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Does your team follow the 4 hand and fingers questions prior to starting a task?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Does your STOP / Intervene program flow both ways?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 your workers perform tasks without prior instructions?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 you ensure all staff attend and understand the TBT’s?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sym typeface="Wingdings" charset="0"/>
            </a:endParaRPr>
          </a:p>
          <a:p>
            <a:pPr eaLnBrk="1" hangingPunct="1">
              <a:buFont typeface="Arial" charset="0"/>
              <a:buAutoNum type="arabicParenR"/>
              <a:defRPr/>
            </a:pPr>
            <a:endParaRPr lang="en-US" sz="1600" dirty="0" smtClean="0">
              <a:solidFill>
                <a:srgbClr val="0033CC"/>
              </a:solidFill>
              <a:latin typeface="+mj-lt"/>
              <a:sym typeface="Wingdings" charset="0"/>
            </a:endParaRPr>
          </a:p>
          <a:p>
            <a:pPr eaLnBrk="1" hangingPunct="1">
              <a:buFont typeface="Arial" charset="0"/>
              <a:buAutoNum type="arabicParenR"/>
              <a:defRPr/>
            </a:pPr>
            <a:endParaRPr lang="en-US" sz="1600" dirty="0" smtClean="0">
              <a:solidFill>
                <a:srgbClr val="0033CC"/>
              </a:solidFill>
              <a:latin typeface="+mj-lt"/>
              <a:sym typeface="Wingdings" charset="0"/>
            </a:endParaRPr>
          </a:p>
          <a:p>
            <a:pPr eaLnBrk="1" hangingPunct="1">
              <a:buFontTx/>
              <a:buChar char="•"/>
              <a:defRPr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9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  <a:latin typeface="+mj-lt"/>
              </a:rPr>
              <a:t>Management learning's</a:t>
            </a:r>
            <a:endParaRPr lang="en-GB" sz="320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j-lt"/>
                <a:cs typeface="Calibri" pitchFamily="34" charset="0"/>
              </a:rPr>
              <a:t>Contact MSE34 for further information 	                                        Learning No 49                                                                                  04/10/2015</a:t>
            </a:r>
            <a:endParaRPr lang="en-US" sz="1000" b="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91644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681401A-EBF0-4D7E-8648-4B4FE253412B}"/>
</file>

<file path=customXml/itemProps2.xml><?xml version="1.0" encoding="utf-8"?>
<ds:datastoreItem xmlns:ds="http://schemas.openxmlformats.org/officeDocument/2006/customXml" ds:itemID="{8B6F625C-373C-4079-9DA9-807174AF1A73}"/>
</file>

<file path=customXml/itemProps3.xml><?xml version="1.0" encoding="utf-8"?>
<ds:datastoreItem xmlns:ds="http://schemas.openxmlformats.org/officeDocument/2006/customXml" ds:itemID="{F22DFF34-1280-40CF-B10C-CD031274C22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3246</TotalTime>
  <Words>250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AlKhatib MU95018</cp:lastModifiedBy>
  <cp:revision>267</cp:revision>
  <dcterms:created xsi:type="dcterms:W3CDTF">2001-05-03T06:07:08Z</dcterms:created>
  <dcterms:modified xsi:type="dcterms:W3CDTF">2016-03-24T05:47:27Z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