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28" r:id="rId2"/>
    <p:sldId id="32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066800"/>
            <a:ext cx="3352800" cy="213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43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657600"/>
            <a:ext cx="3355848" cy="244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5105400" cy="38933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Date: 19/10/2015</a:t>
            </a:r>
          </a:p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Injury: Twisted knee</a:t>
            </a:r>
          </a:p>
          <a:p>
            <a:pPr marL="114300" indent="-114300" algn="just">
              <a:defRPr/>
            </a:pPr>
            <a:endParaRPr lang="en-GB" sz="12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altLang="en-US" sz="1400" dirty="0">
                <a:latin typeface="+mj-lt"/>
              </a:rPr>
              <a:t>A maintenance worker had completed washing down a buoy from an offshore installation and attempted to cross a gap from the buoy to a barge. Due to the tide and sea current the difference in height was 1.2m and the gap </a:t>
            </a:r>
            <a:r>
              <a:rPr lang="en-US" altLang="en-US" sz="1400" dirty="0" smtClean="0">
                <a:latin typeface="+mj-lt"/>
              </a:rPr>
              <a:t>was 0.5m</a:t>
            </a:r>
            <a:r>
              <a:rPr lang="en-US" altLang="en-US" sz="1400" dirty="0">
                <a:latin typeface="+mj-lt"/>
              </a:rPr>
              <a:t>. </a:t>
            </a:r>
            <a:r>
              <a:rPr lang="en-US" altLang="en-US" sz="1400" dirty="0" smtClean="0">
                <a:latin typeface="+mj-lt"/>
              </a:rPr>
              <a:t>The worker </a:t>
            </a:r>
            <a:r>
              <a:rPr lang="en-US" altLang="en-US" sz="1400" dirty="0">
                <a:latin typeface="+mj-lt"/>
              </a:rPr>
              <a:t>jumped onto the barge deck </a:t>
            </a:r>
            <a:r>
              <a:rPr lang="en-US" altLang="en-US" sz="1400" dirty="0" smtClean="0">
                <a:latin typeface="+mj-lt"/>
              </a:rPr>
              <a:t> landing badly twisting </a:t>
            </a:r>
            <a:r>
              <a:rPr lang="en-US" altLang="en-US" sz="1400" dirty="0">
                <a:latin typeface="+mj-lt"/>
              </a:rPr>
              <a:t>his left knee. </a:t>
            </a:r>
          </a:p>
          <a:p>
            <a:pPr algn="just" eaLnBrk="1" hangingPunct="1">
              <a:defRPr/>
            </a:pPr>
            <a:endParaRPr lang="en-US" sz="1100" dirty="0">
              <a:solidFill>
                <a:srgbClr val="00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400" dirty="0">
                <a:latin typeface="+mj-lt"/>
              </a:rPr>
              <a:t>  Are you aware of the safe transfer between work </a:t>
            </a:r>
            <a:r>
              <a:rPr lang="en-US" altLang="en-US" sz="1400" dirty="0" smtClean="0">
                <a:latin typeface="+mj-lt"/>
              </a:rPr>
              <a:t>areas?</a:t>
            </a:r>
            <a:endParaRPr lang="en-US" altLang="en-US" sz="1400" dirty="0">
              <a:latin typeface="+mj-lt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400" dirty="0">
                <a:latin typeface="+mj-lt"/>
              </a:rPr>
              <a:t>  Are you fit for your </a:t>
            </a:r>
            <a:r>
              <a:rPr lang="en-US" altLang="en-US" sz="1400" dirty="0" smtClean="0">
                <a:latin typeface="+mj-lt"/>
              </a:rPr>
              <a:t>work?</a:t>
            </a:r>
            <a:endParaRPr lang="en-US" altLang="en-US" sz="1400" dirty="0">
              <a:latin typeface="+mj-lt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400" dirty="0">
                <a:latin typeface="+mj-lt"/>
              </a:rPr>
              <a:t>  Do you report </a:t>
            </a:r>
            <a:r>
              <a:rPr lang="en-US" altLang="en-US" sz="1400" dirty="0" smtClean="0">
                <a:latin typeface="+mj-lt"/>
              </a:rPr>
              <a:t>all </a:t>
            </a:r>
            <a:r>
              <a:rPr lang="en-US" altLang="en-US" sz="1400" dirty="0">
                <a:latin typeface="+mj-lt"/>
              </a:rPr>
              <a:t>incidents to </a:t>
            </a:r>
            <a:r>
              <a:rPr lang="en-US" altLang="en-US" sz="1400" dirty="0" smtClean="0">
                <a:latin typeface="+mj-lt"/>
              </a:rPr>
              <a:t>management?</a:t>
            </a:r>
            <a:endParaRPr lang="en-US" altLang="en-US" sz="1400" dirty="0">
              <a:latin typeface="+mj-lt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tabLst>
                <a:tab pos="166688" algn="l"/>
              </a:tabLst>
              <a:defRPr/>
            </a:pPr>
            <a:r>
              <a:rPr lang="en-US" altLang="en-US" sz="1400" dirty="0">
                <a:latin typeface="+mj-lt"/>
              </a:rPr>
              <a:t>  </a:t>
            </a:r>
            <a:r>
              <a:rPr lang="en-US" altLang="en-US" sz="1400" dirty="0" smtClean="0">
                <a:latin typeface="+mj-lt"/>
              </a:rPr>
              <a:t>Do you conduct dynamic risk assessments to manage change? </a:t>
            </a:r>
            <a:endParaRPr lang="en-US" altLang="en-US" sz="1400" dirty="0">
              <a:latin typeface="+mj-lt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latin typeface="+mj-lt"/>
              <a:sym typeface="Webdings" pitchFamily="18" charset="2"/>
            </a:endParaRPr>
          </a:p>
        </p:txBody>
      </p:sp>
      <p:sp>
        <p:nvSpPr>
          <p:cNvPr id="18438" name="TextBox 16"/>
          <p:cNvSpPr txBox="1">
            <a:spLocks noChangeArrowheads="1"/>
          </p:cNvSpPr>
          <p:nvPr/>
        </p:nvSpPr>
        <p:spPr bwMode="auto">
          <a:xfrm>
            <a:off x="304800" y="5428768"/>
            <a:ext cx="5181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Don’t take short cuts!</a:t>
            </a:r>
          </a:p>
        </p:txBody>
      </p:sp>
      <p:sp>
        <p:nvSpPr>
          <p:cNvPr id="18439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0A0CC7-9089-446A-82E1-BABF7D0592AA}" type="slidenum">
              <a:rPr lang="en-US" altLang="en-US" smtClean="0">
                <a:latin typeface="+mj-lt"/>
              </a:rPr>
              <a:pPr/>
              <a:t>1</a:t>
            </a:fld>
            <a:endParaRPr lang="en-US" altLang="en-US" dirty="0" smtClean="0">
              <a:latin typeface="+mj-lt"/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590800"/>
            <a:ext cx="336550" cy="544513"/>
            <a:chOff x="3504" y="544"/>
            <a:chExt cx="2287" cy="1855"/>
          </a:xfrm>
        </p:grpSpPr>
        <p:sp>
          <p:nvSpPr>
            <p:cNvPr id="1844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44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8442" name="Freeform 132"/>
          <p:cNvSpPr>
            <a:spLocks/>
          </p:cNvSpPr>
          <p:nvPr/>
        </p:nvSpPr>
        <p:spPr bwMode="auto">
          <a:xfrm>
            <a:off x="8382000" y="5562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50                                                                                  19/10/2015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17" name="Picture 16" descr="falling off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762000"/>
            <a:ext cx="990600" cy="1344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1854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Date: 19/10/2015</a:t>
            </a: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Injury: Twisted knee</a:t>
            </a:r>
          </a:p>
          <a:p>
            <a:pPr marL="173038" indent="-173038" algn="just" eaLnBrk="1" hangingPunct="1">
              <a:defRPr/>
            </a:pP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As a learning from this incident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and to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ensure continual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improvement, all contract managers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are to review their HSE HEMP against the questions asked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below.</a:t>
            </a: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800" dirty="0">
              <a:solidFill>
                <a:srgbClr val="0000FF"/>
              </a:solidFill>
              <a:latin typeface="+mj-lt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Do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you always report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incidents?</a:t>
            </a:r>
            <a:endParaRPr lang="en-US" sz="16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Do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staff update management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/supervisors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that they are fit to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work?</a:t>
            </a:r>
            <a:endParaRPr lang="en-US" sz="16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Can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your staff do a dynamic risk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assessment?</a:t>
            </a:r>
            <a:endParaRPr lang="en-US" sz="16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Can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supervisors manage incremental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change?</a:t>
            </a:r>
            <a:endParaRPr lang="en-US" sz="16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Are </a:t>
            </a:r>
            <a:r>
              <a:rPr lang="en-US" sz="1600" dirty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your staff empowered to STOP </a:t>
            </a:r>
            <a:r>
              <a:rPr lang="en-US" sz="1600" dirty="0" smtClean="0">
                <a:latin typeface="+mj-lt"/>
                <a:ea typeface="ＭＳ Ｐゴシック" charset="0"/>
                <a:cs typeface="Arial" charset="0"/>
                <a:sym typeface="Wingdings" pitchFamily="2" charset="2"/>
              </a:rPr>
              <a:t>work?</a:t>
            </a:r>
            <a:endParaRPr lang="en-US" sz="1600" dirty="0">
              <a:latin typeface="+mj-lt"/>
              <a:ea typeface="ＭＳ Ｐゴシック" charset="0"/>
              <a:cs typeface="Arial" charset="0"/>
              <a:sym typeface="Wingdings" pitchFamily="2" charset="2"/>
            </a:endParaRPr>
          </a:p>
        </p:txBody>
      </p:sp>
      <p:sp>
        <p:nvSpPr>
          <p:cNvPr id="1946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FAD6D-3041-4203-BEF7-7820AA02C553}" type="slidenum">
              <a:rPr lang="en-US" altLang="en-US" smtClean="0">
                <a:latin typeface="+mj-lt"/>
              </a:rPr>
              <a:pPr/>
              <a:t>2</a:t>
            </a:fld>
            <a:endParaRPr lang="en-US" altLang="en-US" smtClean="0">
              <a:latin typeface="+mj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50                                                                                  19/10/2015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23837DE-438E-4EFC-AD0D-55265A2B0CF5}"/>
</file>

<file path=customXml/itemProps2.xml><?xml version="1.0" encoding="utf-8"?>
<ds:datastoreItem xmlns:ds="http://schemas.openxmlformats.org/officeDocument/2006/customXml" ds:itemID="{636103DA-AA8D-4C02-BF50-3EC23163108F}"/>
</file>

<file path=customXml/itemProps3.xml><?xml version="1.0" encoding="utf-8"?>
<ds:datastoreItem xmlns:ds="http://schemas.openxmlformats.org/officeDocument/2006/customXml" ds:itemID="{96D1C188-AD34-4EFC-85AF-2BD870423CD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3248</TotalTime>
  <Words>250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264</cp:revision>
  <dcterms:created xsi:type="dcterms:W3CDTF">2001-05-03T06:07:08Z</dcterms:created>
  <dcterms:modified xsi:type="dcterms:W3CDTF">2016-03-24T04:34:50Z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