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310" r:id="rId2"/>
    <p:sldId id="311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596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23472" y="990600"/>
            <a:ext cx="5972527" cy="47320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ctr">
              <a:defRPr/>
            </a:pPr>
            <a:r>
              <a:rPr lang="en-GB" sz="1600" b="1" dirty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02.11.2015    </a:t>
            </a:r>
          </a:p>
          <a:p>
            <a:pPr marL="114300" indent="-114300" algn="ctr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LTI: Finger Injury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300" b="1" dirty="0" smtClean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300" b="1" dirty="0" smtClean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+mj-lt"/>
              </a:rPr>
              <a:t>What happened?</a:t>
            </a:r>
            <a:endParaRPr lang="en-US" sz="1600" dirty="0">
              <a:solidFill>
                <a:srgbClr val="FF0000"/>
              </a:solidFill>
              <a:latin typeface="+mj-lt"/>
            </a:endParaRPr>
          </a:p>
          <a:p>
            <a:pPr algn="just" eaLnBrk="1" hangingPunct="1">
              <a:defRPr/>
            </a:pPr>
            <a:r>
              <a:rPr lang="en-GB" sz="1400" dirty="0" smtClean="0">
                <a:latin typeface="+mj-lt"/>
                <a:cs typeface="Calibri" pitchFamily="34" charset="0"/>
              </a:rPr>
              <a:t>After loading some items onto a trailer, a helper started to fit </a:t>
            </a:r>
            <a:r>
              <a:rPr lang="en-GB" sz="1400" dirty="0" smtClean="0">
                <a:latin typeface="+mj-lt"/>
                <a:cs typeface="Calibri" pitchFamily="34" charset="0"/>
              </a:rPr>
              <a:t>the side </a:t>
            </a:r>
            <a:r>
              <a:rPr lang="en-GB" sz="1400" dirty="0" smtClean="0">
                <a:latin typeface="+mj-lt"/>
                <a:cs typeface="Calibri" pitchFamily="34" charset="0"/>
              </a:rPr>
              <a:t>stanchions. He was placing the second side stanchion upside down by mistake when he sustained a pinch injury to his right index finger. The IP sustained a fracture and cut to his index finger.</a:t>
            </a:r>
            <a:endParaRPr lang="en-US" sz="1400" dirty="0" smtClean="0">
              <a:latin typeface="+mj-lt"/>
              <a:cs typeface="Calibri" pitchFamily="34" charset="0"/>
            </a:endParaRPr>
          </a:p>
          <a:p>
            <a:pPr marL="342900" indent="-342900" algn="just" eaLnBrk="1" hangingPunct="1">
              <a:defRPr/>
            </a:pPr>
            <a:endParaRPr lang="en-US" sz="600" dirty="0" smtClean="0">
              <a:solidFill>
                <a:srgbClr val="000000"/>
              </a:solidFill>
              <a:latin typeface="+mj-lt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Your learning from this incident…</a:t>
            </a:r>
            <a:endParaRPr lang="en-US" sz="800" b="1" dirty="0" smtClean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Ensure your staff are </a:t>
            </a:r>
            <a:r>
              <a:rPr lang="en-US" altLang="en-US" sz="1400" dirty="0" smtClean="0">
                <a:latin typeface="+mj-lt"/>
              </a:rPr>
              <a:t>adequately </a:t>
            </a:r>
            <a:r>
              <a:rPr lang="en-US" altLang="en-US" sz="1400" dirty="0" smtClean="0">
                <a:latin typeface="+mj-lt"/>
              </a:rPr>
              <a:t>supervised.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Multiple contractors working together must have adequate handover and supervision.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Ensure staff receive TBT’s and understand the task in hand.</a:t>
            </a:r>
            <a:endParaRPr lang="en-US" sz="600" dirty="0">
              <a:latin typeface="+mj-lt"/>
            </a:endParaRP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Ensure </a:t>
            </a:r>
            <a:r>
              <a:rPr lang="en-US" altLang="en-US" sz="1400" dirty="0" smtClean="0">
                <a:latin typeface="+mj-lt"/>
              </a:rPr>
              <a:t>stanchions </a:t>
            </a:r>
            <a:r>
              <a:rPr lang="en-US" altLang="en-US" sz="1400" dirty="0" smtClean="0">
                <a:latin typeface="+mj-lt"/>
              </a:rPr>
              <a:t>are the correct way up before placing into the support.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Keep hands and fingers clear of pinch points.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Always pay attention to the task in hand.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Ensure you wear the correct PPE (Impact gloves).</a:t>
            </a:r>
          </a:p>
          <a:p>
            <a:pPr marL="114300" indent="-114300" algn="just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Do not carry out tasks without proper supervision and instruction.</a:t>
            </a:r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 dirty="0">
              <a:solidFill>
                <a:srgbClr val="FF0000"/>
              </a:solidFill>
              <a:latin typeface="+mj-lt"/>
              <a:sym typeface="Webdings" pitchFamily="18" charset="2"/>
            </a:endParaRPr>
          </a:p>
        </p:txBody>
      </p:sp>
      <p:sp>
        <p:nvSpPr>
          <p:cNvPr id="22535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8229600" y="6172200"/>
            <a:ext cx="457200" cy="457200"/>
          </a:xfrm>
          <a:noFill/>
        </p:spPr>
        <p:txBody>
          <a:bodyPr/>
          <a:lstStyle/>
          <a:p>
            <a:fld id="{DC4FD159-A59B-46D2-933E-16724FB0848E}" type="slidenum">
              <a:rPr lang="en-US" smtClean="0">
                <a:latin typeface="+mj-lt"/>
              </a:rPr>
              <a:pPr/>
              <a:t>1</a:t>
            </a:fld>
            <a:endParaRPr lang="en-US" dirty="0" smtClean="0"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7200" y="5943600"/>
            <a:ext cx="4457700" cy="286232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sz="1400" b="1" kern="1400" dirty="0" smtClean="0">
                <a:solidFill>
                  <a:srgbClr val="FFFF00"/>
                </a:solidFill>
                <a:latin typeface="+mj-lt"/>
                <a:ea typeface="Tahoma" pitchFamily="34" charset="0"/>
                <a:cs typeface="Tahoma" pitchFamily="34" charset="0"/>
              </a:rPr>
              <a:t>Be aware of potential  pinch points</a:t>
            </a:r>
            <a:endParaRPr lang="en-US" sz="1400" b="1" kern="1400" dirty="0">
              <a:solidFill>
                <a:srgbClr val="FFFF00"/>
              </a:solidFill>
              <a:latin typeface="+mj-lt"/>
              <a:ea typeface="Tahoma" pitchFamily="34" charset="0"/>
              <a:cs typeface="Tahoma" pitchFamily="34" charset="0"/>
            </a:endParaRPr>
          </a:p>
        </p:txBody>
      </p:sp>
      <p:pic>
        <p:nvPicPr>
          <p:cNvPr id="13" name="Picture 12" descr="C:\Users\OFSAT HSE\AppData\Local\Microsoft\Windows\Temporary Internet Files\Content.Outlook\HIQNTE1O\20151208_131951_resiz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54416" y="1256146"/>
            <a:ext cx="2692399" cy="2325254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56447" y="3733800"/>
            <a:ext cx="2688336" cy="2339565"/>
          </a:xfrm>
          <a:prstGeom prst="rect">
            <a:avLst/>
          </a:prstGeom>
          <a:ln w="28575">
            <a:solidFill>
              <a:srgbClr val="007A37"/>
            </a:solidFill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sp>
        <p:nvSpPr>
          <p:cNvPr id="15" name="Freeform 132"/>
          <p:cNvSpPr>
            <a:spLocks/>
          </p:cNvSpPr>
          <p:nvPr/>
        </p:nvSpPr>
        <p:spPr bwMode="auto">
          <a:xfrm>
            <a:off x="8458200" y="5638800"/>
            <a:ext cx="457200" cy="330265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>
              <a:latin typeface="+mj-lt"/>
            </a:endParaRP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534400" y="3124199"/>
            <a:ext cx="308309" cy="381001"/>
            <a:chOff x="3504" y="544"/>
            <a:chExt cx="2287" cy="1855"/>
          </a:xfrm>
        </p:grpSpPr>
        <p:sp>
          <p:nvSpPr>
            <p:cNvPr id="19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+mj-lt"/>
              </a:endParaRPr>
            </a:p>
          </p:txBody>
        </p:sp>
        <p:sp>
          <p:nvSpPr>
            <p:cNvPr id="20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latin typeface="+mj-lt"/>
              </a:endParaRPr>
            </a:p>
          </p:txBody>
        </p:sp>
      </p:grpSp>
      <p:sp>
        <p:nvSpPr>
          <p:cNvPr id="17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latin typeface="+mj-lt"/>
                <a:cs typeface="Calibri" pitchFamily="34" charset="0"/>
              </a:rPr>
              <a:t>Contact MSE34 for further information 	                                        Learning No 53                                                                                  02/11/2015</a:t>
            </a:r>
            <a:endParaRPr lang="en-US" sz="1000" b="0" dirty="0" smtClean="0">
              <a:latin typeface="+mj-lt"/>
              <a:cs typeface="Calibri" pitchFamily="34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  <a:latin typeface="+mj-lt"/>
              </a:rPr>
              <a:t>PDO Safety Advice</a:t>
            </a:r>
          </a:p>
        </p:txBody>
      </p:sp>
      <p:pic>
        <p:nvPicPr>
          <p:cNvPr id="23" name="Picture 4" descr="G:\MSE3\Mr Musleh\All Mr Musleh Images\GENERAL\SQASHED Finger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838200"/>
            <a:ext cx="1095553" cy="1219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433195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400" b="1" dirty="0" smtClean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 02.11.2015    </a:t>
            </a:r>
          </a:p>
          <a:p>
            <a:pPr marL="114300" indent="-114300" algn="just">
              <a:defRPr/>
            </a:pPr>
            <a:r>
              <a:rPr lang="en-US" sz="1400" b="1" dirty="0" smtClean="0">
                <a:solidFill>
                  <a:srgbClr val="333399"/>
                </a:solidFill>
                <a:latin typeface="+mj-lt"/>
              </a:rPr>
              <a:t>LTI: Finger Injury</a:t>
            </a:r>
          </a:p>
          <a:p>
            <a:pPr algn="just" eaLnBrk="1" hangingPunct="1">
              <a:spcBef>
                <a:spcPct val="50000"/>
              </a:spcBef>
              <a:defRPr/>
            </a:pPr>
            <a:endParaRPr lang="en-US" sz="700" dirty="0">
              <a:solidFill>
                <a:srgbClr val="000000"/>
              </a:solidFill>
              <a:latin typeface="+mj-lt"/>
            </a:endParaRPr>
          </a:p>
          <a:p>
            <a:pPr algn="just" eaLnBrk="1" hangingPunct="1">
              <a:defRPr/>
            </a:pP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As </a:t>
            </a:r>
            <a:r>
              <a:rPr lang="en-US" sz="1800" b="1" dirty="0">
                <a:solidFill>
                  <a:srgbClr val="FF0000"/>
                </a:solidFill>
                <a:latin typeface="+mj-lt"/>
              </a:rPr>
              <a:t>a learning from this incident and </a:t>
            </a: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to ensure </a:t>
            </a:r>
            <a:r>
              <a:rPr lang="en-US" sz="1800" b="1" dirty="0">
                <a:solidFill>
                  <a:srgbClr val="FF0000"/>
                </a:solidFill>
                <a:latin typeface="+mj-lt"/>
              </a:rPr>
              <a:t>continual </a:t>
            </a: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improvement, </a:t>
            </a:r>
            <a:r>
              <a:rPr lang="en-US" sz="1800" b="1" dirty="0">
                <a:solidFill>
                  <a:srgbClr val="FF0000"/>
                </a:solidFill>
                <a:latin typeface="+mj-lt"/>
              </a:rPr>
              <a:t>all </a:t>
            </a: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contract managers </a:t>
            </a:r>
            <a:r>
              <a:rPr lang="en-US" sz="1800" b="1" dirty="0">
                <a:solidFill>
                  <a:srgbClr val="FF0000"/>
                </a:solidFill>
                <a:latin typeface="+mj-lt"/>
              </a:rPr>
              <a:t>are to review their HSE HEMP against the questions asked </a:t>
            </a:r>
            <a:r>
              <a:rPr lang="en-US" sz="1800" b="1" dirty="0" smtClean="0">
                <a:solidFill>
                  <a:srgbClr val="FF0000"/>
                </a:solidFill>
                <a:latin typeface="+mj-lt"/>
              </a:rPr>
              <a:t>below.</a:t>
            </a:r>
          </a:p>
          <a:p>
            <a:pPr algn="just" eaLnBrk="1" hangingPunct="1">
              <a:defRPr/>
            </a:pPr>
            <a:endParaRPr lang="en-US" sz="1800" b="1" dirty="0">
              <a:solidFill>
                <a:srgbClr val="FF0000"/>
              </a:solidFill>
              <a:latin typeface="+mj-lt"/>
            </a:endParaRPr>
          </a:p>
          <a:p>
            <a:pPr marL="342900" indent="-342900" algn="just" eaLnBrk="1" hangingPunct="1">
              <a:defRPr/>
            </a:pPr>
            <a:r>
              <a:rPr lang="en-US" sz="1800" b="1" dirty="0">
                <a:solidFill>
                  <a:srgbClr val="0000FF"/>
                </a:solidFill>
                <a:latin typeface="+mj-lt"/>
              </a:rPr>
              <a:t>Confirm the following</a:t>
            </a:r>
            <a:r>
              <a:rPr lang="en-US" sz="1800" b="1" dirty="0" smtClean="0">
                <a:solidFill>
                  <a:srgbClr val="0000FF"/>
                </a:solidFill>
                <a:latin typeface="+mj-lt"/>
              </a:rPr>
              <a:t>:</a:t>
            </a:r>
            <a:endParaRPr lang="en-US" sz="2000" dirty="0">
              <a:solidFill>
                <a:srgbClr val="000000"/>
              </a:solidFill>
              <a:latin typeface="+mj-lt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j-lt"/>
                <a:sym typeface="Wingdings" pitchFamily="2" charset="2"/>
              </a:rPr>
              <a:t> </a:t>
            </a:r>
            <a:r>
              <a:rPr lang="en-US" sz="1800" dirty="0" smtClean="0">
                <a:latin typeface="+mj-lt"/>
                <a:sym typeface="Wingdings" pitchFamily="2" charset="2"/>
              </a:rPr>
              <a:t>Are you aware of what operations are being carried out on your site?</a:t>
            </a:r>
            <a:endParaRPr lang="en-US" sz="1800" dirty="0">
              <a:latin typeface="+mj-lt"/>
              <a:sym typeface="Wingdings" pitchFamily="2" charset="2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  <a:sym typeface="Wingdings" pitchFamily="2" charset="2"/>
              </a:rPr>
              <a:t> Are staff being adequately supervised?</a:t>
            </a:r>
            <a:endParaRPr lang="en-US" sz="1800" dirty="0">
              <a:latin typeface="+mj-lt"/>
              <a:sym typeface="Wingdings" pitchFamily="2" charset="2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  <a:sym typeface="Wingdings" pitchFamily="2" charset="2"/>
              </a:rPr>
              <a:t> Do your staff </a:t>
            </a:r>
            <a:r>
              <a:rPr lang="en-US" sz="1800" dirty="0" smtClean="0">
                <a:latin typeface="+mj-lt"/>
                <a:sym typeface="Wingdings" pitchFamily="2" charset="2"/>
              </a:rPr>
              <a:t>use </a:t>
            </a:r>
            <a:r>
              <a:rPr lang="en-US" sz="1800" dirty="0" smtClean="0">
                <a:latin typeface="+mj-lt"/>
                <a:sym typeface="Wingdings" pitchFamily="2" charset="2"/>
              </a:rPr>
              <a:t>the correct PPE for the task at hand?</a:t>
            </a:r>
            <a:endParaRPr lang="en-US" sz="1800" dirty="0">
              <a:latin typeface="+mj-lt"/>
              <a:sym typeface="Wingdings" pitchFamily="2" charset="2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1800" dirty="0">
                <a:latin typeface="+mj-lt"/>
                <a:sym typeface="Wingdings" pitchFamily="2" charset="2"/>
              </a:rPr>
              <a:t> </a:t>
            </a:r>
            <a:r>
              <a:rPr lang="en-US" sz="1800" dirty="0" smtClean="0">
                <a:latin typeface="+mj-lt"/>
                <a:sym typeface="Wingdings" pitchFamily="2" charset="2"/>
              </a:rPr>
              <a:t>Are pinch points clearly identified?</a:t>
            </a:r>
            <a:endParaRPr lang="en-US" sz="1800" dirty="0">
              <a:latin typeface="+mj-lt"/>
              <a:sym typeface="Wingdings" pitchFamily="2" charset="2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1800" dirty="0">
                <a:latin typeface="+mj-lt"/>
                <a:sym typeface="Wingdings" pitchFamily="2" charset="2"/>
              </a:rPr>
              <a:t> </a:t>
            </a:r>
            <a:r>
              <a:rPr lang="en-US" sz="1800" dirty="0" smtClean="0">
                <a:latin typeface="+mj-lt"/>
                <a:sym typeface="Wingdings" pitchFamily="2" charset="2"/>
              </a:rPr>
              <a:t>Are TBT’s carried out before operations?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en-US" sz="1800" dirty="0" smtClean="0">
                <a:latin typeface="+mj-lt"/>
                <a:sym typeface="Wingdings" pitchFamily="2" charset="2"/>
              </a:rPr>
              <a:t> Are your </a:t>
            </a:r>
            <a:r>
              <a:rPr lang="en-US" sz="1800" dirty="0" smtClean="0">
                <a:latin typeface="+mj-lt"/>
                <a:sym typeface="Wingdings" pitchFamily="2" charset="2"/>
              </a:rPr>
              <a:t>TBT’s recorded?</a:t>
            </a:r>
            <a:endParaRPr lang="en-US" sz="1800" dirty="0">
              <a:latin typeface="+mj-lt"/>
              <a:sym typeface="Wingdings" pitchFamily="2" charset="2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latin typeface="+mj-lt"/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  <a:latin typeface="+mj-lt"/>
              </a:rPr>
              <a:t>Management learning's</a:t>
            </a:r>
            <a:endParaRPr lang="en-GB" sz="3200" dirty="0">
              <a:latin typeface="+mj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latin typeface="+mj-lt"/>
                <a:cs typeface="Calibri" pitchFamily="34" charset="0"/>
              </a:rPr>
              <a:t>Contact MSE34 for further information 	                                        Learning No 53                                                                                  02/11/2015</a:t>
            </a:r>
            <a:endParaRPr lang="en-US" sz="1000" b="0" dirty="0" smtClean="0">
              <a:latin typeface="+mj-lt"/>
              <a:cs typeface="Calibri" pitchFamily="34" charset="0"/>
            </a:endParaRPr>
          </a:p>
        </p:txBody>
      </p:sp>
      <p:sp>
        <p:nvSpPr>
          <p:cNvPr id="7" name="Slide Number Placeholder 12"/>
          <p:cNvSpPr txBox="1">
            <a:spLocks/>
          </p:cNvSpPr>
          <p:nvPr/>
        </p:nvSpPr>
        <p:spPr>
          <a:xfrm>
            <a:off x="8229600" y="6172200"/>
            <a:ext cx="457200" cy="457200"/>
          </a:xfrm>
          <a:prstGeom prst="rect">
            <a:avLst/>
          </a:prstGeom>
          <a:noFill/>
        </p:spPr>
        <p:txBody>
          <a:bodyPr vert="horz" lIns="0" tIns="0" rIns="0" bIns="0" anchor="b"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4FD159-A59B-46D2-933E-16724FB084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91646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5681AEF5-B8B6-4FCC-844B-D1B684868F54}"/>
</file>

<file path=customXml/itemProps2.xml><?xml version="1.0" encoding="utf-8"?>
<ds:datastoreItem xmlns:ds="http://schemas.openxmlformats.org/officeDocument/2006/customXml" ds:itemID="{A649C91D-095B-4FAB-B0A6-41BFBF6E3081}"/>
</file>

<file path=customXml/itemProps3.xml><?xml version="1.0" encoding="utf-8"?>
<ds:datastoreItem xmlns:ds="http://schemas.openxmlformats.org/officeDocument/2006/customXml" ds:itemID="{8A9892CB-8C17-481C-A58A-BF09F4DF3C80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3173</TotalTime>
  <Words>299</Words>
  <Application>Microsoft Office PowerPoint</Application>
  <PresentationFormat>On-screen Show (4:3)</PresentationFormat>
  <Paragraphs>38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AlKhatib MU95018</cp:lastModifiedBy>
  <cp:revision>275</cp:revision>
  <dcterms:created xsi:type="dcterms:W3CDTF">2001-05-03T06:07:08Z</dcterms:created>
  <dcterms:modified xsi:type="dcterms:W3CDTF">2016-03-24T04:38:52Z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