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4" r:id="rId2"/>
    <p:sldId id="30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6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27978" y="914401"/>
            <a:ext cx="3187421" cy="22860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69007"/>
            <a:ext cx="5334000" cy="50629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</a:t>
            </a:r>
            <a:r>
              <a:rPr lang="en-GB" sz="1600" b="1" dirty="0">
                <a:solidFill>
                  <a:srgbClr val="333399"/>
                </a:solidFill>
                <a:latin typeface="+mj-lt"/>
              </a:rPr>
              <a:t>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17-11-2015      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Injury:- Fatal crush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happened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? </a:t>
            </a:r>
          </a:p>
          <a:p>
            <a:pPr algn="just">
              <a:defRPr/>
            </a:pPr>
            <a:r>
              <a:rPr lang="en-US" sz="1600" dirty="0" smtClean="0">
                <a:latin typeface="+mj-lt"/>
              </a:rPr>
              <a:t>The deceased unlocked the truck and tank fifth wheel connector on a truck to allow it to disconnect and pull forward from under a </a:t>
            </a:r>
            <a:r>
              <a:rPr lang="en-US" sz="1600" dirty="0" err="1" smtClean="0">
                <a:latin typeface="+mj-lt"/>
              </a:rPr>
              <a:t>frac</a:t>
            </a:r>
            <a:r>
              <a:rPr lang="en-US" sz="1600" dirty="0" smtClean="0">
                <a:latin typeface="+mj-lt"/>
              </a:rPr>
              <a:t> tank.  The lock refused to stay open, so the driver held on to it as the truck drove out allowing a crane to support the tanks weight. But due to the cranes boom being in the wrong place the load swung sideward's and crushed the driver against another tank, killing him.</a:t>
            </a:r>
            <a:endParaRPr lang="en-US" altLang="en-US" sz="1600" dirty="0">
              <a:latin typeface="+mj-lt"/>
            </a:endParaRPr>
          </a:p>
          <a:p>
            <a:pPr marL="114300" indent="-114300" algn="just">
              <a:defRPr/>
            </a:pPr>
            <a:endParaRPr lang="en-US" sz="5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20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2000" b="1" dirty="0">
                <a:solidFill>
                  <a:srgbClr val="333399"/>
                </a:solidFill>
                <a:latin typeface="+mj-lt"/>
              </a:rPr>
              <a:t>learning from this incident</a:t>
            </a:r>
            <a:r>
              <a:rPr lang="en-US" sz="2000" b="1" dirty="0" smtClean="0">
                <a:solidFill>
                  <a:srgbClr val="333399"/>
                </a:solidFill>
                <a:latin typeface="+mj-lt"/>
              </a:rPr>
              <a:t>.. </a:t>
            </a: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Never lift without a Person in Charge.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Never lift without a </a:t>
            </a:r>
            <a:r>
              <a:rPr lang="en-US" sz="1600" dirty="0" err="1" smtClean="0">
                <a:latin typeface="+mj-lt"/>
              </a:rPr>
              <a:t>banksman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Never lift with anyone in the lifting zone.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Refuse to use defective equipment.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Always think about being in the line of fire.</a:t>
            </a:r>
            <a:endParaRPr lang="en-US" sz="1400" dirty="0" smtClean="0">
              <a:latin typeface="+mj-lt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GB" sz="6000">
              <a:solidFill>
                <a:srgbClr val="FF0000"/>
              </a:solidFill>
              <a:latin typeface="+mj-lt"/>
              <a:sym typeface="Webdings" panose="05030102010509060703" pitchFamily="18" charset="2"/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82000" y="2743200"/>
            <a:ext cx="336550" cy="544513"/>
            <a:chOff x="3504" y="544"/>
            <a:chExt cx="2287" cy="1855"/>
          </a:xfrm>
        </p:grpSpPr>
        <p:sp>
          <p:nvSpPr>
            <p:cNvPr id="389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9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1026" name="Picture 2" descr="Description: C:\Users\Bijil\Downloads\IMG-20151202-WA002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0" y="3581400"/>
            <a:ext cx="3223683" cy="225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14"/>
          <p:cNvSpPr/>
          <p:nvPr/>
        </p:nvSpPr>
        <p:spPr bwMode="auto">
          <a:xfrm>
            <a:off x="7467600" y="4419600"/>
            <a:ext cx="990600" cy="1066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Freeform 132"/>
          <p:cNvSpPr>
            <a:spLocks/>
          </p:cNvSpPr>
          <p:nvPr/>
        </p:nvSpPr>
        <p:spPr bwMode="auto">
          <a:xfrm>
            <a:off x="8305800" y="5181600"/>
            <a:ext cx="493812" cy="558215"/>
          </a:xfrm>
          <a:custGeom>
            <a:avLst/>
            <a:gdLst>
              <a:gd name="T0" fmla="*/ 0 w 1336"/>
              <a:gd name="T1" fmla="*/ 2147483646 h 888"/>
              <a:gd name="T2" fmla="*/ 2147483646 w 1336"/>
              <a:gd name="T3" fmla="*/ 2147483646 h 888"/>
              <a:gd name="T4" fmla="*/ 2147483646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9700">
            <a:solidFill>
              <a:srgbClr val="00FF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/>
          <a:lstStyle/>
          <a:p>
            <a:pPr>
              <a:defRPr/>
            </a:pPr>
            <a:endParaRPr lang="en-US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0600" y="5899868"/>
            <a:ext cx="6629400" cy="4247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Never ignore the lifting rules</a:t>
            </a:r>
            <a:endParaRPr lang="en-US" altLang="en-US" b="1" kern="1300" dirty="0">
              <a:solidFill>
                <a:srgbClr val="FFFF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Explosion 2 20"/>
          <p:cNvSpPr/>
          <p:nvPr/>
        </p:nvSpPr>
        <p:spPr bwMode="auto">
          <a:xfrm>
            <a:off x="6267450" y="2133600"/>
            <a:ext cx="457200" cy="685800"/>
          </a:xfrm>
          <a:prstGeom prst="irregularSeal2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56                                                                                  17/11/2015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23" name="Picture 22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28600" y="457200"/>
            <a:ext cx="838200" cy="1676400"/>
          </a:xfrm>
          <a:prstGeom prst="rect">
            <a:avLst/>
          </a:prstGeom>
        </p:spPr>
      </p:pic>
      <p:sp>
        <p:nvSpPr>
          <p:cNvPr id="24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457200" cy="457200"/>
          </a:xfrm>
          <a:noFill/>
        </p:spPr>
        <p:txBody>
          <a:bodyPr/>
          <a:lstStyle/>
          <a:p>
            <a:fld id="{DC4FD159-A59B-46D2-933E-16724FB0848E}" type="slidenum">
              <a:rPr lang="en-US" smtClean="0">
                <a:latin typeface="+mj-lt"/>
              </a:rPr>
              <a:pPr/>
              <a:t>1</a:t>
            </a:fld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5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846177"/>
            <a:ext cx="8515350" cy="52014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8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800" b="1" dirty="0" smtClean="0">
                <a:solidFill>
                  <a:srgbClr val="333399"/>
                </a:solidFill>
                <a:latin typeface="+mj-lt"/>
              </a:rPr>
              <a:t> 17-11-2015      </a:t>
            </a: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333399"/>
                </a:solidFill>
                <a:latin typeface="+mj-lt"/>
              </a:rPr>
              <a:t>Injury: Fatal crush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000000"/>
              </a:solidFill>
              <a:latin typeface="+mj-lt"/>
            </a:endParaRPr>
          </a:p>
          <a:p>
            <a:pPr marL="173038" indent="-173038" algn="just" eaLnBrk="1" hangingPunct="1">
              <a:defRPr/>
            </a:pPr>
            <a:endParaRPr lang="en-US" sz="800" dirty="0">
              <a:solidFill>
                <a:srgbClr val="000000"/>
              </a:solidFill>
              <a:latin typeface="+mj-lt"/>
            </a:endParaRPr>
          </a:p>
          <a:p>
            <a:pPr indent="1588" algn="just"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As a learning from this incident and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continual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improvement,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all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are to review their HSE HEMP against the questions </a:t>
            </a:r>
            <a:r>
              <a:rPr lang="en-US" sz="2000" b="1">
                <a:solidFill>
                  <a:srgbClr val="FF0000"/>
                </a:solidFill>
                <a:latin typeface="+mj-lt"/>
              </a:rPr>
              <a:t>asked </a:t>
            </a:r>
            <a:r>
              <a:rPr lang="en-US" sz="2000" b="1" smtClean="0">
                <a:solidFill>
                  <a:srgbClr val="FF0000"/>
                </a:solidFill>
                <a:latin typeface="+mj-lt"/>
              </a:rPr>
              <a:t>below.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indent="1588" algn="just" eaLnBrk="1" hangingPunct="1">
              <a:defRPr/>
            </a:pP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+mj-lt"/>
                <a:cs typeface="Arial" pitchFamily="34" charset="0"/>
              </a:rPr>
              <a:t>Confirm the following: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ensure all lifting operations have a person in charge?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perform lifting operations without a banksman? 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ensure your workers are fully aware of the job procedures?</a:t>
            </a:r>
            <a:endParaRPr lang="en-US" altLang="en-US" sz="2000" dirty="0">
              <a:latin typeface="+mj-lt"/>
              <a:sym typeface="Wingdings" pitchFamily="2" charset="2"/>
            </a:endParaRP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your personnel understand that they can STOP?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have a robust fault reporting process?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your systems manage your subcontractors effectively?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Are all supervisors aware of management of change processes 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manage changes effectively during rig up and rig down activities?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altLang="en-US" sz="2000" dirty="0" smtClean="0">
                <a:latin typeface="+mj-lt"/>
                <a:sym typeface="Wingdings" pitchFamily="2" charset="2"/>
              </a:rPr>
              <a:t>Do you know the locations of all assets at all times?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56                                                                                  17/11/2015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457200" cy="457200"/>
          </a:xfrm>
          <a:noFill/>
        </p:spPr>
        <p:txBody>
          <a:bodyPr/>
          <a:lstStyle/>
          <a:p>
            <a:fld id="{DC4FD159-A59B-46D2-933E-16724FB0848E}" type="slidenum">
              <a:rPr lang="en-US" smtClean="0">
                <a:latin typeface="+mj-lt"/>
              </a:rPr>
              <a:pPr/>
              <a:t>2</a:t>
            </a:fld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139154E-3971-425D-8A46-98A2BE65B616}"/>
</file>

<file path=customXml/itemProps2.xml><?xml version="1.0" encoding="utf-8"?>
<ds:datastoreItem xmlns:ds="http://schemas.openxmlformats.org/officeDocument/2006/customXml" ds:itemID="{3647D1BA-D928-45D1-99D8-CE3CE68A81A4}"/>
</file>

<file path=customXml/itemProps3.xml><?xml version="1.0" encoding="utf-8"?>
<ds:datastoreItem xmlns:ds="http://schemas.openxmlformats.org/officeDocument/2006/customXml" ds:itemID="{97B7821E-3AF9-443F-89C1-A9A1D40A3CA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3020</TotalTime>
  <Words>322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255</cp:revision>
  <dcterms:created xsi:type="dcterms:W3CDTF">2001-05-03T06:07:08Z</dcterms:created>
  <dcterms:modified xsi:type="dcterms:W3CDTF">2016-03-23T14:28:43Z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