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4" r:id="rId1"/>
  </p:sldMasterIdLst>
  <p:notesMasterIdLst>
    <p:notesMasterId r:id="rId4"/>
  </p:notesMasterIdLst>
  <p:handoutMasterIdLst>
    <p:handoutMasterId r:id="rId5"/>
  </p:handoutMasterIdLst>
  <p:sldIdLst>
    <p:sldId id="306" r:id="rId2"/>
    <p:sldId id="307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8BA85"/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8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B0343-92F4-423D-84C1-8B26F61D240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  <p:sp>
        <p:nvSpPr>
          <p:cNvPr id="14" name="TextBox 13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6" name="Content Placeholder 3" descr="PPT option1.jp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79" r:id="rId12"/>
    <p:sldLayoutId id="2147483782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C:\Users\atif\Desktop\GD Work\Daily work sheet\2015\Dec 2015\PIC 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33486" y="990600"/>
            <a:ext cx="2675326" cy="217583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13291" y="3505200"/>
            <a:ext cx="2679192" cy="217898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28600" y="1371600"/>
            <a:ext cx="5867400" cy="44958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ctr">
              <a:lnSpc>
                <a:spcPct val="120000"/>
              </a:lnSpc>
              <a:defRPr/>
            </a:pPr>
            <a:r>
              <a:rPr lang="en-GB" sz="1600" b="1" dirty="0">
                <a:solidFill>
                  <a:srgbClr val="333399"/>
                </a:solidFill>
                <a:latin typeface="+mj-lt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+mj-lt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08-12-2015</a:t>
            </a:r>
          </a:p>
          <a:p>
            <a:pPr marL="114300" indent="-114300" algn="ctr">
              <a:lnSpc>
                <a:spcPct val="120000"/>
              </a:lnSpc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Injury: Fractured finger</a:t>
            </a:r>
            <a:endParaRPr lang="en-US" sz="1600" b="1" dirty="0">
              <a:solidFill>
                <a:srgbClr val="333399"/>
              </a:solidFill>
              <a:latin typeface="+mj-lt"/>
            </a:endParaRPr>
          </a:p>
          <a:p>
            <a:pPr marL="114300" indent="-114300" algn="just">
              <a:lnSpc>
                <a:spcPct val="120000"/>
              </a:lnSpc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happened?</a:t>
            </a:r>
          </a:p>
          <a:p>
            <a:pPr algn="just" eaLnBrk="1" hangingPunct="1">
              <a:lnSpc>
                <a:spcPct val="120000"/>
              </a:lnSpc>
            </a:pPr>
            <a:r>
              <a:rPr lang="en-GB" altLang="en-US" sz="1400" dirty="0" smtClean="0">
                <a:latin typeface="+mj-lt"/>
              </a:rPr>
              <a:t>Whilst </a:t>
            </a:r>
            <a:r>
              <a:rPr lang="en-GB" altLang="en-US" sz="1400" dirty="0">
                <a:latin typeface="+mj-lt"/>
              </a:rPr>
              <a:t>running  9 5/8” casing, a Roustabout on the ground noticed that 3 joints of casing on the pipe rack were misaligned with the catwalk stopper. He called the forklift operator to use the forklift to push the casings back into the correct </a:t>
            </a:r>
            <a:r>
              <a:rPr lang="en-GB" altLang="en-US" sz="1400" dirty="0" smtClean="0">
                <a:latin typeface="+mj-lt"/>
              </a:rPr>
              <a:t>order using </a:t>
            </a:r>
            <a:r>
              <a:rPr lang="en-GB" altLang="en-US" sz="1400" dirty="0">
                <a:latin typeface="+mj-lt"/>
              </a:rPr>
              <a:t>2 pieces of wood in order to prevent damage to the threads between the casing ends and the forklift. During </a:t>
            </a:r>
            <a:r>
              <a:rPr lang="en-GB" altLang="en-US" sz="1400" dirty="0" smtClean="0">
                <a:latin typeface="+mj-lt"/>
              </a:rPr>
              <a:t>this, </a:t>
            </a:r>
            <a:r>
              <a:rPr lang="en-GB" altLang="en-US" sz="1400" dirty="0">
                <a:latin typeface="+mj-lt"/>
              </a:rPr>
              <a:t>he put his ring finger in between the wood and as the forklift has moved forward his ring </a:t>
            </a:r>
            <a:r>
              <a:rPr lang="en-GB" altLang="en-US" sz="1400" dirty="0" smtClean="0">
                <a:latin typeface="+mj-lt"/>
              </a:rPr>
              <a:t>finger was crushed </a:t>
            </a:r>
            <a:r>
              <a:rPr lang="en-GB" altLang="en-US" sz="1400" dirty="0">
                <a:latin typeface="+mj-lt"/>
              </a:rPr>
              <a:t>resulting in a fracture</a:t>
            </a:r>
            <a:r>
              <a:rPr lang="en-GB" altLang="en-US" sz="1400" dirty="0" smtClean="0">
                <a:latin typeface="+mj-lt"/>
              </a:rPr>
              <a:t>.</a:t>
            </a:r>
          </a:p>
          <a:p>
            <a:pPr marL="114300" indent="-114300" algn="just">
              <a:lnSpc>
                <a:spcPct val="120000"/>
              </a:lnSpc>
              <a:defRPr/>
            </a:pPr>
            <a:endParaRPr lang="en-GB" sz="800" dirty="0" smtClean="0">
              <a:latin typeface="+mj-lt"/>
            </a:endParaRPr>
          </a:p>
          <a:p>
            <a:pPr marL="114300" indent="-114300" algn="just">
              <a:lnSpc>
                <a:spcPct val="120000"/>
              </a:lnSpc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+mj-lt"/>
                <a:cs typeface="Arial" pitchFamily="34" charset="0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+mj-lt"/>
                <a:cs typeface="Arial" pitchFamily="34" charset="0"/>
              </a:rPr>
              <a:t>learning from this 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  <a:cs typeface="Arial" pitchFamily="34" charset="0"/>
              </a:rPr>
              <a:t>incident:</a:t>
            </a:r>
          </a:p>
          <a:p>
            <a:pPr algn="just" eaLnBrk="1" hangingPunct="1">
              <a:lnSpc>
                <a:spcPct val="120000"/>
              </a:lnSpc>
              <a:buFont typeface="Arial" charset="0"/>
              <a:buChar char="•"/>
              <a:defRPr/>
            </a:pPr>
            <a:r>
              <a:rPr lang="en-US" altLang="en-US" sz="1400" dirty="0" smtClean="0">
                <a:latin typeface="+mj-lt"/>
              </a:rPr>
              <a:t>Keep away from line of fire.</a:t>
            </a:r>
          </a:p>
          <a:p>
            <a:pPr algn="just" eaLnBrk="1" hangingPunct="1">
              <a:lnSpc>
                <a:spcPct val="120000"/>
              </a:lnSpc>
              <a:buFont typeface="Arial" charset="0"/>
              <a:buChar char="•"/>
              <a:defRPr/>
            </a:pPr>
            <a:r>
              <a:rPr lang="en-US" altLang="en-US" sz="1400" dirty="0" smtClean="0">
                <a:latin typeface="+mj-lt"/>
              </a:rPr>
              <a:t>Use </a:t>
            </a:r>
            <a:r>
              <a:rPr lang="en-US" altLang="en-US" sz="1400" dirty="0">
                <a:latin typeface="+mj-lt"/>
              </a:rPr>
              <a:t>your empowerment to stop unsafe tasks.</a:t>
            </a:r>
          </a:p>
          <a:p>
            <a:pPr algn="just" eaLnBrk="1" hangingPunct="1">
              <a:lnSpc>
                <a:spcPct val="120000"/>
              </a:lnSpc>
              <a:buFont typeface="Arial" charset="0"/>
              <a:buChar char="•"/>
              <a:defRPr/>
            </a:pPr>
            <a:r>
              <a:rPr lang="en-US" altLang="en-US" sz="1400" dirty="0" smtClean="0">
                <a:latin typeface="+mj-lt"/>
              </a:rPr>
              <a:t>Always use thread protector.</a:t>
            </a:r>
            <a:endParaRPr lang="en-US" altLang="en-US" sz="1400" dirty="0">
              <a:latin typeface="+mj-lt"/>
            </a:endParaRPr>
          </a:p>
          <a:p>
            <a:pPr algn="just" eaLnBrk="1" hangingPunct="1">
              <a:lnSpc>
                <a:spcPct val="120000"/>
              </a:lnSpc>
              <a:buFont typeface="Arial" charset="0"/>
              <a:buChar char="•"/>
              <a:defRPr/>
            </a:pPr>
            <a:r>
              <a:rPr lang="en-US" altLang="en-US" sz="1400" dirty="0" smtClean="0">
                <a:latin typeface="+mj-lt"/>
              </a:rPr>
              <a:t>Ensure effective site supervision.</a:t>
            </a:r>
          </a:p>
          <a:p>
            <a:pPr algn="just" eaLnBrk="1" hangingPunct="1">
              <a:lnSpc>
                <a:spcPct val="120000"/>
              </a:lnSpc>
              <a:buFont typeface="Arial" charset="0"/>
              <a:buChar char="•"/>
              <a:defRPr/>
            </a:pPr>
            <a:r>
              <a:rPr lang="en-US" altLang="en-US" sz="1400" dirty="0">
                <a:latin typeface="+mj-lt"/>
              </a:rPr>
              <a:t>Ensure all </a:t>
            </a:r>
            <a:r>
              <a:rPr lang="en-US" altLang="en-US" sz="1400" dirty="0" smtClean="0">
                <a:latin typeface="+mj-lt"/>
              </a:rPr>
              <a:t>activities </a:t>
            </a:r>
            <a:r>
              <a:rPr lang="en-US" altLang="en-US" sz="1400" dirty="0">
                <a:latin typeface="+mj-lt"/>
              </a:rPr>
              <a:t>related to RIH casing </a:t>
            </a:r>
            <a:r>
              <a:rPr lang="en-US" altLang="en-US" sz="1400" dirty="0" smtClean="0">
                <a:latin typeface="+mj-lt"/>
              </a:rPr>
              <a:t>are discussed </a:t>
            </a:r>
            <a:r>
              <a:rPr lang="en-US" altLang="en-US" sz="1400" dirty="0">
                <a:latin typeface="+mj-lt"/>
              </a:rPr>
              <a:t>during </a:t>
            </a:r>
            <a:r>
              <a:rPr lang="en-US" altLang="en-US" sz="1400" dirty="0" smtClean="0">
                <a:latin typeface="+mj-lt"/>
              </a:rPr>
              <a:t>TBT.</a:t>
            </a:r>
            <a:endParaRPr lang="en-US" altLang="en-US" sz="1400" dirty="0">
              <a:latin typeface="+mj-lt"/>
            </a:endParaRPr>
          </a:p>
        </p:txBody>
      </p:sp>
      <p:sp>
        <p:nvSpPr>
          <p:cNvPr id="43018" name="Freeform 132"/>
          <p:cNvSpPr>
            <a:spLocks/>
          </p:cNvSpPr>
          <p:nvPr/>
        </p:nvSpPr>
        <p:spPr bwMode="auto">
          <a:xfrm>
            <a:off x="8458200" y="51816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3" name="Multiply 2"/>
          <p:cNvSpPr/>
          <p:nvPr/>
        </p:nvSpPr>
        <p:spPr bwMode="auto">
          <a:xfrm>
            <a:off x="8404047" y="2438400"/>
            <a:ext cx="587553" cy="914400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3153" y="5867400"/>
            <a:ext cx="5618294" cy="286232"/>
          </a:xfrm>
          <a:prstGeom prst="rect">
            <a:avLst/>
          </a:prstGeom>
          <a:solidFill>
            <a:srgbClr val="3333CC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buSzPct val="90000"/>
              <a:tabLst>
                <a:tab pos="287338" algn="l"/>
              </a:tabLst>
              <a:defRPr/>
            </a:pPr>
            <a:r>
              <a:rPr lang="en-US" altLang="en-US" sz="1400" b="1" kern="1300" dirty="0" smtClean="0">
                <a:solidFill>
                  <a:srgbClr val="FFFF00"/>
                </a:solidFill>
                <a:latin typeface="+mj-lt"/>
                <a:ea typeface="Tahoma" pitchFamily="34" charset="0"/>
                <a:cs typeface="Tahoma" pitchFamily="34" charset="0"/>
              </a:rPr>
              <a:t>Always use the correct tools for the job don’t </a:t>
            </a:r>
            <a:r>
              <a:rPr lang="en-US" altLang="en-US" sz="1400" b="1" kern="1300" smtClean="0">
                <a:solidFill>
                  <a:srgbClr val="FFFF00"/>
                </a:solidFill>
                <a:latin typeface="+mj-lt"/>
                <a:ea typeface="Tahoma" pitchFamily="34" charset="0"/>
                <a:cs typeface="Tahoma" pitchFamily="34" charset="0"/>
              </a:rPr>
              <a:t>take </a:t>
            </a:r>
            <a:r>
              <a:rPr lang="en-US" altLang="en-US" sz="1400" b="1" kern="1300" smtClean="0">
                <a:solidFill>
                  <a:srgbClr val="FFFF00"/>
                </a:solidFill>
                <a:latin typeface="+mj-lt"/>
                <a:ea typeface="Tahoma" pitchFamily="34" charset="0"/>
                <a:cs typeface="Tahoma" pitchFamily="34" charset="0"/>
              </a:rPr>
              <a:t>shortcuts</a:t>
            </a:r>
            <a:endParaRPr lang="en-US" altLang="en-US" sz="1400" b="1" kern="1300" dirty="0">
              <a:solidFill>
                <a:srgbClr val="FFFF00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32563" y="4322763"/>
            <a:ext cx="1011237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</a:rPr>
              <a:t>Use this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</a:rPr>
              <a:t>Advice: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</a:rPr>
              <a:t>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  <a:sym typeface="Wingdings" pitchFamily="2" charset="2"/>
              </a:rPr>
              <a:t> Distribute 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latin typeface="+mj-lt"/>
              <a:cs typeface="Calibri" pitchFamily="34" charset="0"/>
            </a:endParaRPr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  <a:latin typeface="+mj-lt"/>
              </a:rPr>
              <a:t>PDO Safety Advice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latin typeface="+mj-lt"/>
                <a:cs typeface="Calibri" pitchFamily="34" charset="0"/>
              </a:rPr>
              <a:t>Contact MSE34 for further information 	                                        Learning No 57                                                                                 08/12/2015</a:t>
            </a:r>
            <a:endParaRPr lang="en-US" sz="1000" b="0" dirty="0" smtClean="0">
              <a:latin typeface="+mj-lt"/>
              <a:cs typeface="Calibri" pitchFamily="34" charset="0"/>
            </a:endParaRPr>
          </a:p>
        </p:txBody>
      </p:sp>
      <p:pic>
        <p:nvPicPr>
          <p:cNvPr id="16" name="Picture 15" descr="SQASHED Finger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609600"/>
            <a:ext cx="1288670" cy="1348200"/>
          </a:xfrm>
          <a:prstGeom prst="rect">
            <a:avLst/>
          </a:prstGeom>
        </p:spPr>
      </p:pic>
      <p:sp>
        <p:nvSpPr>
          <p:cNvPr id="17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noFill/>
        </p:spPr>
        <p:txBody>
          <a:bodyPr/>
          <a:lstStyle/>
          <a:p>
            <a:fld id="{960A0CC7-9089-446A-82E1-BABF7D0592AA}" type="slidenum">
              <a:rPr lang="en-US" altLang="en-US" smtClean="0">
                <a:latin typeface="+mj-lt"/>
              </a:rPr>
              <a:pPr/>
              <a:t>1</a:t>
            </a:fld>
            <a:endParaRPr lang="en-US" altLang="en-US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776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134350" cy="378103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lnSpc>
                <a:spcPct val="120000"/>
              </a:lnSpc>
              <a:defRPr/>
            </a:pPr>
            <a:r>
              <a:rPr lang="en-GB" sz="1600" b="1" dirty="0" smtClean="0">
                <a:solidFill>
                  <a:srgbClr val="333399"/>
                </a:solidFill>
                <a:latin typeface="+mj-lt"/>
              </a:rPr>
              <a:t>Date: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 08-12-2015</a:t>
            </a:r>
          </a:p>
          <a:p>
            <a:pPr marL="114300" indent="-114300">
              <a:lnSpc>
                <a:spcPct val="120000"/>
              </a:lnSpc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Injury: Fractured finger</a:t>
            </a:r>
          </a:p>
          <a:p>
            <a:pPr algn="just" eaLnBrk="1" hangingPunct="1">
              <a:spcBef>
                <a:spcPct val="50000"/>
              </a:spcBef>
              <a:defRPr/>
            </a:pPr>
            <a:endParaRPr lang="en-US" sz="700" dirty="0">
              <a:solidFill>
                <a:srgbClr val="000000"/>
              </a:solidFill>
              <a:latin typeface="+mj-lt"/>
            </a:endParaRPr>
          </a:p>
          <a:p>
            <a:pPr eaLnBrk="1" hangingPunct="1">
              <a:defRPr/>
            </a:pPr>
            <a:r>
              <a:rPr lang="en-US" sz="1800" b="1" dirty="0" smtClean="0">
                <a:solidFill>
                  <a:srgbClr val="FF0000"/>
                </a:solidFill>
                <a:latin typeface="+mj-lt"/>
              </a:rPr>
              <a:t>As </a:t>
            </a:r>
            <a:r>
              <a:rPr lang="en-US" sz="1800" b="1" dirty="0">
                <a:solidFill>
                  <a:srgbClr val="FF0000"/>
                </a:solidFill>
                <a:latin typeface="+mj-lt"/>
              </a:rPr>
              <a:t>a learning from this incident and </a:t>
            </a:r>
            <a:r>
              <a:rPr lang="en-US" sz="1800" b="1" dirty="0" smtClean="0">
                <a:solidFill>
                  <a:srgbClr val="FF0000"/>
                </a:solidFill>
                <a:latin typeface="+mj-lt"/>
              </a:rPr>
              <a:t>to ensure </a:t>
            </a:r>
            <a:r>
              <a:rPr lang="en-US" sz="1800" b="1" dirty="0">
                <a:solidFill>
                  <a:srgbClr val="FF0000"/>
                </a:solidFill>
                <a:latin typeface="+mj-lt"/>
              </a:rPr>
              <a:t>continual </a:t>
            </a:r>
            <a:r>
              <a:rPr lang="en-US" sz="1800" b="1" dirty="0" smtClean="0">
                <a:solidFill>
                  <a:srgbClr val="FF0000"/>
                </a:solidFill>
                <a:latin typeface="+mj-lt"/>
              </a:rPr>
              <a:t>improvement, all contract managers </a:t>
            </a:r>
            <a:r>
              <a:rPr lang="en-US" sz="1800" b="1" dirty="0">
                <a:solidFill>
                  <a:srgbClr val="FF0000"/>
                </a:solidFill>
                <a:latin typeface="+mj-lt"/>
              </a:rPr>
              <a:t>are to review their HSE HEMP against the questions asked </a:t>
            </a:r>
            <a:r>
              <a:rPr lang="en-US" sz="1800" b="1" dirty="0" smtClean="0">
                <a:solidFill>
                  <a:srgbClr val="FF0000"/>
                </a:solidFill>
                <a:latin typeface="+mj-lt"/>
              </a:rPr>
              <a:t>below.</a:t>
            </a:r>
            <a:endParaRPr lang="en-US" sz="1800" b="1" dirty="0">
              <a:solidFill>
                <a:srgbClr val="FF0000"/>
              </a:solidFill>
              <a:latin typeface="+mj-lt"/>
            </a:endParaRPr>
          </a:p>
          <a:p>
            <a:pPr marL="342900" indent="-342900" eaLnBrk="1" hangingPunct="1">
              <a:defRPr/>
            </a:pPr>
            <a:endParaRPr lang="en-US" sz="1800" b="1" dirty="0">
              <a:solidFill>
                <a:srgbClr val="FF0000"/>
              </a:solidFill>
              <a:latin typeface="+mj-lt"/>
            </a:endParaRPr>
          </a:p>
          <a:p>
            <a:pPr marL="342900" indent="-342900" eaLnBrk="1" hangingPunct="1">
              <a:defRPr/>
            </a:pPr>
            <a:r>
              <a:rPr lang="en-US" sz="1800" b="1" dirty="0">
                <a:solidFill>
                  <a:srgbClr val="0000FF"/>
                </a:solidFill>
                <a:latin typeface="+mj-lt"/>
                <a:cs typeface="Arial" pitchFamily="34" charset="0"/>
              </a:rPr>
              <a:t>Confirm the following</a:t>
            </a:r>
            <a:r>
              <a:rPr lang="en-US" sz="1800" b="1" dirty="0" smtClean="0">
                <a:solidFill>
                  <a:srgbClr val="0000FF"/>
                </a:solidFill>
                <a:latin typeface="+mj-lt"/>
                <a:cs typeface="Arial" pitchFamily="34" charset="0"/>
              </a:rPr>
              <a:t>:</a:t>
            </a:r>
          </a:p>
          <a:p>
            <a:pPr marL="342900" indent="-342900" eaLnBrk="1" hangingPunct="1">
              <a:defRPr/>
            </a:pPr>
            <a:endParaRPr lang="en-US" sz="1800" dirty="0">
              <a:solidFill>
                <a:srgbClr val="0000FF"/>
              </a:solidFill>
              <a:latin typeface="+mj-lt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altLang="en-US" sz="1800" dirty="0" smtClean="0">
                <a:latin typeface="+mj-lt"/>
                <a:sym typeface="Wingdings" pitchFamily="2" charset="2"/>
              </a:rPr>
              <a:t>Do </a:t>
            </a:r>
            <a:r>
              <a:rPr lang="en-US" altLang="en-US" sz="1800" dirty="0">
                <a:latin typeface="+mj-lt"/>
                <a:sym typeface="Wingdings" pitchFamily="2" charset="2"/>
              </a:rPr>
              <a:t>you encourage your staff to intervene </a:t>
            </a:r>
            <a:r>
              <a:rPr lang="en-US" altLang="en-US" sz="1800" dirty="0" smtClean="0">
                <a:latin typeface="+mj-lt"/>
                <a:sym typeface="Wingdings" pitchFamily="2" charset="2"/>
              </a:rPr>
              <a:t>in unsafe </a:t>
            </a:r>
            <a:r>
              <a:rPr lang="en-US" altLang="en-US" sz="1800" dirty="0">
                <a:latin typeface="+mj-lt"/>
                <a:sym typeface="Wingdings" pitchFamily="2" charset="2"/>
              </a:rPr>
              <a:t>practices?</a:t>
            </a: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altLang="en-US" sz="1800" dirty="0">
                <a:latin typeface="+mj-lt"/>
                <a:sym typeface="Wingdings" pitchFamily="2" charset="2"/>
              </a:rPr>
              <a:t>Do supervisors control shortcut taking at </a:t>
            </a:r>
            <a:r>
              <a:rPr lang="en-US" altLang="en-US" sz="1800" dirty="0" smtClean="0">
                <a:latin typeface="+mj-lt"/>
                <a:sym typeface="Wingdings" pitchFamily="2" charset="2"/>
              </a:rPr>
              <a:t>the </a:t>
            </a:r>
            <a:r>
              <a:rPr lang="en-US" altLang="en-US" sz="1800" dirty="0">
                <a:latin typeface="+mj-lt"/>
                <a:sym typeface="Wingdings" pitchFamily="2" charset="2"/>
              </a:rPr>
              <a:t>work site</a:t>
            </a:r>
            <a:r>
              <a:rPr lang="en-US" altLang="en-US" sz="1800" dirty="0" smtClean="0">
                <a:latin typeface="+mj-lt"/>
                <a:sym typeface="Wingdings" pitchFamily="2" charset="2"/>
              </a:rPr>
              <a:t>?</a:t>
            </a:r>
          </a:p>
          <a:p>
            <a:pPr marL="119063" indent="-119063" eaLnBrk="1" hangingPunct="1">
              <a:lnSpc>
                <a:spcPct val="120000"/>
              </a:lnSpc>
              <a:buFontTx/>
              <a:buChar char="•"/>
              <a:defRPr/>
            </a:pPr>
            <a:r>
              <a:rPr lang="en-US" altLang="en-US" sz="1800" smtClean="0">
                <a:latin typeface="+mj-lt"/>
                <a:sym typeface="Wingdings" pitchFamily="2" charset="2"/>
              </a:rPr>
              <a:t>Do </a:t>
            </a:r>
            <a:r>
              <a:rPr lang="en-US" altLang="en-US" sz="1800" dirty="0">
                <a:latin typeface="+mj-lt"/>
                <a:sym typeface="Wingdings" pitchFamily="2" charset="2"/>
              </a:rPr>
              <a:t>the </a:t>
            </a:r>
            <a:r>
              <a:rPr lang="en-US" altLang="en-US" sz="1800" smtClean="0">
                <a:latin typeface="+mj-lt"/>
                <a:sym typeface="Wingdings" pitchFamily="2" charset="2"/>
              </a:rPr>
              <a:t>direct supervisors </a:t>
            </a:r>
            <a:r>
              <a:rPr lang="en-US" altLang="en-US" sz="1800" dirty="0" smtClean="0">
                <a:latin typeface="+mj-lt"/>
                <a:sym typeface="Wingdings" pitchFamily="2" charset="2"/>
              </a:rPr>
              <a:t>know their roles and responsibilities? </a:t>
            </a:r>
          </a:p>
          <a:p>
            <a:pPr marL="119063" indent="-119063" eaLnBrk="1" hangingPunct="1">
              <a:lnSpc>
                <a:spcPct val="120000"/>
              </a:lnSpc>
              <a:buFontTx/>
              <a:buChar char="•"/>
              <a:defRPr/>
            </a:pPr>
            <a:r>
              <a:rPr lang="en-US" altLang="en-US" sz="1800" dirty="0" smtClean="0">
                <a:latin typeface="+mj-lt"/>
                <a:sym typeface="Wingdings" pitchFamily="2" charset="2"/>
              </a:rPr>
              <a:t>How </a:t>
            </a:r>
            <a:r>
              <a:rPr lang="en-US" altLang="en-US" sz="1800" dirty="0">
                <a:latin typeface="+mj-lt"/>
                <a:sym typeface="Wingdings" pitchFamily="2" charset="2"/>
              </a:rPr>
              <a:t>do you address the risk to </a:t>
            </a:r>
            <a:r>
              <a:rPr lang="en-US" altLang="en-US" sz="1800" dirty="0" smtClean="0">
                <a:latin typeface="+mj-lt"/>
                <a:sym typeface="Wingdings" pitchFamily="2" charset="2"/>
              </a:rPr>
              <a:t>crew members?</a:t>
            </a:r>
          </a:p>
          <a:p>
            <a:pPr marL="119063" indent="-119063" eaLnBrk="1" hangingPunct="1">
              <a:lnSpc>
                <a:spcPct val="120000"/>
              </a:lnSpc>
              <a:buFontTx/>
              <a:buChar char="•"/>
              <a:defRPr/>
            </a:pPr>
            <a:r>
              <a:rPr lang="en-US" altLang="en-US" sz="1800" dirty="0" smtClean="0">
                <a:latin typeface="+mj-lt"/>
                <a:sym typeface="Wingdings" pitchFamily="2" charset="2"/>
              </a:rPr>
              <a:t>How effective is your TBT?</a:t>
            </a:r>
            <a:endParaRPr lang="en-US" altLang="en-US" sz="1800" dirty="0">
              <a:latin typeface="+mj-lt"/>
              <a:sym typeface="Wingdings" pitchFamily="2" charset="2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latin typeface="+mj-lt"/>
              <a:cs typeface="Calibri" pitchFamily="34" charset="0"/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  <a:latin typeface="+mj-lt"/>
              </a:rPr>
              <a:t>Management learning's</a:t>
            </a:r>
            <a:endParaRPr lang="en-GB" sz="3200" dirty="0">
              <a:latin typeface="+mj-lt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latin typeface="+mj-lt"/>
                <a:cs typeface="Calibri" pitchFamily="34" charset="0"/>
              </a:rPr>
              <a:t>Contact MSE34 for further information 	                                        Learning No 57                                                                                 08/12/2015</a:t>
            </a:r>
            <a:endParaRPr lang="en-US" sz="1000" b="0" dirty="0" smtClean="0">
              <a:latin typeface="+mj-lt"/>
              <a:cs typeface="Calibri" pitchFamily="34" charset="0"/>
            </a:endParaRPr>
          </a:p>
        </p:txBody>
      </p:sp>
      <p:sp>
        <p:nvSpPr>
          <p:cNvPr id="9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noFill/>
        </p:spPr>
        <p:txBody>
          <a:bodyPr/>
          <a:lstStyle/>
          <a:p>
            <a:fld id="{960A0CC7-9089-446A-82E1-BABF7D0592AA}" type="slidenum">
              <a:rPr lang="en-US" altLang="en-US" smtClean="0">
                <a:latin typeface="+mj-lt"/>
              </a:rPr>
              <a:pPr/>
              <a:t>2</a:t>
            </a:fld>
            <a:endParaRPr lang="en-US" altLang="en-US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087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91648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91582648-68C8-4250-9146-9502BD5125A7}"/>
</file>

<file path=customXml/itemProps2.xml><?xml version="1.0" encoding="utf-8"?>
<ds:datastoreItem xmlns:ds="http://schemas.openxmlformats.org/officeDocument/2006/customXml" ds:itemID="{BAA9792E-287D-426B-BAD8-F21CB0A33FF3}"/>
</file>

<file path=customXml/itemProps3.xml><?xml version="1.0" encoding="utf-8"?>
<ds:datastoreItem xmlns:ds="http://schemas.openxmlformats.org/officeDocument/2006/customXml" ds:itemID="{9106688F-C97E-4650-B8F4-CF1B4258E8E2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2983</TotalTime>
  <Words>295</Words>
  <Application>Microsoft Office PowerPoint</Application>
  <PresentationFormat>On-screen Show (4:3)</PresentationFormat>
  <Paragraphs>32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AlKhatib MU95018</cp:lastModifiedBy>
  <cp:revision>252</cp:revision>
  <dcterms:created xsi:type="dcterms:W3CDTF">2001-05-03T06:07:08Z</dcterms:created>
  <dcterms:modified xsi:type="dcterms:W3CDTF">2016-03-24T06:04:28Z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