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atif\Desktop\GD Work\Daily work sheet\2015\Dec 2015\PIC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486" y="990600"/>
            <a:ext cx="2675326" cy="21758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3291" y="3505200"/>
            <a:ext cx="2679192" cy="2178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371600"/>
            <a:ext cx="5867400" cy="4495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08-12-2015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Fractured finger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</a:p>
          <a:p>
            <a:pPr algn="just" eaLnBrk="1" hangingPunct="1">
              <a:lnSpc>
                <a:spcPct val="120000"/>
              </a:lnSpc>
            </a:pPr>
            <a:r>
              <a:rPr lang="en-GB" altLang="en-US" sz="1400" dirty="0" smtClean="0">
                <a:latin typeface="+mj-lt"/>
              </a:rPr>
              <a:t>Whilst </a:t>
            </a:r>
            <a:r>
              <a:rPr lang="en-GB" altLang="en-US" sz="1400" dirty="0">
                <a:latin typeface="+mj-lt"/>
              </a:rPr>
              <a:t>running  9 5/8” casing, a Roustabout on the ground noticed that 3 joints of casing on the pipe rack were misaligned with the catwalk stopper. He called the forklift operator to use the forklift to push the casings back into the correct </a:t>
            </a:r>
            <a:r>
              <a:rPr lang="en-GB" altLang="en-US" sz="1400" dirty="0" smtClean="0">
                <a:latin typeface="+mj-lt"/>
              </a:rPr>
              <a:t>order using </a:t>
            </a:r>
            <a:r>
              <a:rPr lang="en-GB" altLang="en-US" sz="1400" dirty="0">
                <a:latin typeface="+mj-lt"/>
              </a:rPr>
              <a:t>2 pieces of wood in order to prevent damage to the threads between the casing ends and the forklift. During </a:t>
            </a:r>
            <a:r>
              <a:rPr lang="en-GB" altLang="en-US" sz="1400" dirty="0" smtClean="0">
                <a:latin typeface="+mj-lt"/>
              </a:rPr>
              <a:t>this, </a:t>
            </a:r>
            <a:r>
              <a:rPr lang="en-GB" altLang="en-US" sz="1400" dirty="0">
                <a:latin typeface="+mj-lt"/>
              </a:rPr>
              <a:t>he put his ring finger in between the wood and as the forklift has moved forward his ring </a:t>
            </a:r>
            <a:r>
              <a:rPr lang="en-GB" altLang="en-US" sz="1400" dirty="0" smtClean="0">
                <a:latin typeface="+mj-lt"/>
              </a:rPr>
              <a:t>finger was crushed </a:t>
            </a:r>
            <a:r>
              <a:rPr lang="en-GB" altLang="en-US" sz="1400" dirty="0">
                <a:latin typeface="+mj-lt"/>
              </a:rPr>
              <a:t>resulting in a fracture</a:t>
            </a:r>
            <a:r>
              <a:rPr lang="en-GB" altLang="en-US" sz="1400" dirty="0" smtClean="0">
                <a:latin typeface="+mj-lt"/>
              </a:rPr>
              <a:t>.</a:t>
            </a:r>
          </a:p>
          <a:p>
            <a:pPr marL="114300" indent="-114300" algn="just">
              <a:lnSpc>
                <a:spcPct val="120000"/>
              </a:lnSpc>
              <a:defRPr/>
            </a:pPr>
            <a:endParaRPr lang="en-GB" sz="800" dirty="0" smtClean="0">
              <a:latin typeface="+mj-lt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  <a:cs typeface="Arial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cs typeface="Arial" pitchFamily="34" charset="0"/>
              </a:rPr>
              <a:t>incident: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Keep away from line of fire.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Use </a:t>
            </a:r>
            <a:r>
              <a:rPr lang="en-US" altLang="en-US" sz="1400" dirty="0">
                <a:latin typeface="+mj-lt"/>
              </a:rPr>
              <a:t>your empowerment to stop unsafe tasks.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use thread protector.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effective site supervision.</a:t>
            </a:r>
          </a:p>
          <a:p>
            <a:pPr algn="just" eaLnBrk="1" hangingPunct="1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en-US" sz="1400" dirty="0">
                <a:latin typeface="+mj-lt"/>
              </a:rPr>
              <a:t>Ensure all </a:t>
            </a:r>
            <a:r>
              <a:rPr lang="en-US" altLang="en-US" sz="1400" dirty="0" smtClean="0">
                <a:latin typeface="+mj-lt"/>
              </a:rPr>
              <a:t>activities </a:t>
            </a:r>
            <a:r>
              <a:rPr lang="en-US" altLang="en-US" sz="1400" dirty="0">
                <a:latin typeface="+mj-lt"/>
              </a:rPr>
              <a:t>related to RIH casing </a:t>
            </a:r>
            <a:r>
              <a:rPr lang="en-US" altLang="en-US" sz="1400" dirty="0" smtClean="0">
                <a:latin typeface="+mj-lt"/>
              </a:rPr>
              <a:t>are discussed </a:t>
            </a:r>
            <a:r>
              <a:rPr lang="en-US" altLang="en-US" sz="1400" dirty="0">
                <a:latin typeface="+mj-lt"/>
              </a:rPr>
              <a:t>during </a:t>
            </a:r>
            <a:r>
              <a:rPr lang="en-US" altLang="en-US" sz="1400" dirty="0" smtClean="0">
                <a:latin typeface="+mj-lt"/>
              </a:rPr>
              <a:t>TBT.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43018" name="Freeform 132"/>
          <p:cNvSpPr>
            <a:spLocks/>
          </p:cNvSpPr>
          <p:nvPr/>
        </p:nvSpPr>
        <p:spPr bwMode="auto">
          <a:xfrm>
            <a:off x="84582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" name="Multiply 2"/>
          <p:cNvSpPr/>
          <p:nvPr/>
        </p:nvSpPr>
        <p:spPr bwMode="auto">
          <a:xfrm>
            <a:off x="8404047" y="2438400"/>
            <a:ext cx="587553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153" y="5867400"/>
            <a:ext cx="5618294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Always use the correct tools for the job don’t </a:t>
            </a:r>
            <a:r>
              <a:rPr lang="en-US" altLang="en-US" sz="1400" b="1" kern="130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take </a:t>
            </a:r>
            <a:r>
              <a:rPr lang="en-US" altLang="en-US" sz="1400" b="1" kern="130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shortcuts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2563" y="4322763"/>
            <a:ext cx="10112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57                                                                                 08/12/2015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6" name="Picture 15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09600"/>
            <a:ext cx="1288670" cy="1348200"/>
          </a:xfrm>
          <a:prstGeom prst="rect">
            <a:avLst/>
          </a:prstGeom>
        </p:spPr>
      </p:pic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134350" cy="37810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08-12-2015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Injury: Fractured finger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Confirm the following</a:t>
            </a:r>
            <a:r>
              <a:rPr lang="en-US" sz="1800" b="1" dirty="0" smtClean="0">
                <a:solidFill>
                  <a:srgbClr val="0000FF"/>
                </a:solidFill>
                <a:latin typeface="+mj-lt"/>
                <a:cs typeface="Arial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800" dirty="0">
              <a:solidFill>
                <a:srgbClr val="0000FF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you encourage your staff to intervene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in unsafe </a:t>
            </a:r>
            <a:r>
              <a:rPr lang="en-US" altLang="en-US" sz="1800" dirty="0">
                <a:latin typeface="+mj-lt"/>
                <a:sym typeface="Wingdings" pitchFamily="2" charset="2"/>
              </a:rPr>
              <a:t>practices?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800" dirty="0">
                <a:latin typeface="+mj-lt"/>
                <a:sym typeface="Wingdings" pitchFamily="2" charset="2"/>
              </a:rPr>
              <a:t>Do supervisors control shortcut taking at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the </a:t>
            </a:r>
            <a:r>
              <a:rPr lang="en-US" altLang="en-US" sz="1800" dirty="0">
                <a:latin typeface="+mj-lt"/>
                <a:sym typeface="Wingdings" pitchFamily="2" charset="2"/>
              </a:rPr>
              <a:t>work site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?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smtClean="0">
                <a:latin typeface="+mj-lt"/>
                <a:sym typeface="Wingdings" pitchFamily="2" charset="2"/>
              </a:rPr>
              <a:t>Do </a:t>
            </a:r>
            <a:r>
              <a:rPr lang="en-US" altLang="en-US" sz="1800" dirty="0">
                <a:latin typeface="+mj-lt"/>
                <a:sym typeface="Wingdings" pitchFamily="2" charset="2"/>
              </a:rPr>
              <a:t>the </a:t>
            </a:r>
            <a:r>
              <a:rPr lang="en-US" altLang="en-US" sz="1800" smtClean="0">
                <a:latin typeface="+mj-lt"/>
                <a:sym typeface="Wingdings" pitchFamily="2" charset="2"/>
              </a:rPr>
              <a:t>direct supervisors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know their roles and responsibilities? 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How </a:t>
            </a:r>
            <a:r>
              <a:rPr lang="en-US" altLang="en-US" sz="1800" dirty="0">
                <a:latin typeface="+mj-lt"/>
                <a:sym typeface="Wingdings" pitchFamily="2" charset="2"/>
              </a:rPr>
              <a:t>do you address the risk to </a:t>
            </a:r>
            <a:r>
              <a:rPr lang="en-US" altLang="en-US" sz="1800" dirty="0" smtClean="0">
                <a:latin typeface="+mj-lt"/>
                <a:sym typeface="Wingdings" pitchFamily="2" charset="2"/>
              </a:rPr>
              <a:t>crew members?</a:t>
            </a:r>
          </a:p>
          <a:p>
            <a:pPr marL="119063" indent="-119063" eaLnBrk="1" hangingPunct="1">
              <a:lnSpc>
                <a:spcPct val="120000"/>
              </a:lnSpc>
              <a:buFontTx/>
              <a:buChar char="•"/>
              <a:defRPr/>
            </a:pPr>
            <a:r>
              <a:rPr lang="en-US" altLang="en-US" sz="1800" dirty="0" smtClean="0">
                <a:latin typeface="+mj-lt"/>
                <a:sym typeface="Wingdings" pitchFamily="2" charset="2"/>
              </a:rPr>
              <a:t>How effective is your TBT?</a:t>
            </a:r>
            <a:endParaRPr lang="en-US" alt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57                                                                                 08/12/2015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2</a:t>
            </a:fld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8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582648-68C8-4250-9146-9502BD5125A7}"/>
</file>

<file path=customXml/itemProps2.xml><?xml version="1.0" encoding="utf-8"?>
<ds:datastoreItem xmlns:ds="http://schemas.openxmlformats.org/officeDocument/2006/customXml" ds:itemID="{BAA9792E-287D-426B-BAD8-F21CB0A33FF3}"/>
</file>

<file path=customXml/itemProps3.xml><?xml version="1.0" encoding="utf-8"?>
<ds:datastoreItem xmlns:ds="http://schemas.openxmlformats.org/officeDocument/2006/customXml" ds:itemID="{9106688F-C97E-4650-B8F4-CF1B4258E8E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2983</TotalTime>
  <Words>295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252</cp:revision>
  <dcterms:created xsi:type="dcterms:W3CDTF">2001-05-03T06:07:08Z</dcterms:created>
  <dcterms:modified xsi:type="dcterms:W3CDTF">2016-03-24T06:04:28Z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