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8" r:id="rId2"/>
    <p:sldId id="30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DCF335-280B-4FC7-894F-060AD66C9EC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6697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7833" y="2303145"/>
            <a:ext cx="5520991" cy="295465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lnSpc>
                <a:spcPct val="120000"/>
              </a:lnSpc>
              <a:defRPr/>
            </a:pPr>
            <a:r>
              <a:rPr lang="en-US" sz="1500" b="1" dirty="0" smtClean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500" b="1" dirty="0">
                <a:solidFill>
                  <a:srgbClr val="FF0000"/>
                </a:solidFill>
                <a:latin typeface="+mj-lt"/>
              </a:rPr>
              <a:t>happened?</a:t>
            </a:r>
          </a:p>
          <a:p>
            <a:pPr algn="just" eaLnBrk="1" hangingPunct="1">
              <a:defRPr/>
            </a:pPr>
            <a:r>
              <a:rPr lang="en-US" altLang="en-US" sz="1500" dirty="0" smtClean="0">
                <a:latin typeface="+mj-lt"/>
              </a:rPr>
              <a:t>While the roustabout was installing 6-5/8’’ lifting cap (7 kg weight) on 12-1/4’’ stabilizer at the ground level, the lifting cap suddenly dropped from a height of 6 cm, onto his right index finger tip against the ground.</a:t>
            </a:r>
          </a:p>
          <a:p>
            <a:pPr marL="342900" indent="-342900" algn="just" eaLnBrk="1" hangingPunct="1">
              <a:defRPr/>
            </a:pPr>
            <a:endParaRPr lang="en-US" sz="1500" dirty="0" smtClean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lnSpc>
                <a:spcPct val="120000"/>
              </a:lnSpc>
              <a:tabLst>
                <a:tab pos="166688" algn="l"/>
              </a:tabLst>
              <a:defRPr/>
            </a:pPr>
            <a:r>
              <a:rPr lang="en-US" sz="1500" b="1" dirty="0">
                <a:solidFill>
                  <a:srgbClr val="333399"/>
                </a:solidFill>
                <a:latin typeface="+mj-lt"/>
                <a:cs typeface="Arial" pitchFamily="34" charset="0"/>
              </a:rPr>
              <a:t>Your learning from this </a:t>
            </a:r>
            <a:r>
              <a:rPr lang="en-US" sz="1500" b="1" dirty="0" smtClean="0">
                <a:solidFill>
                  <a:srgbClr val="333399"/>
                </a:solidFill>
                <a:latin typeface="+mj-lt"/>
                <a:cs typeface="Arial" pitchFamily="34" charset="0"/>
              </a:rPr>
              <a:t>incident: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500" dirty="0" smtClean="0">
                <a:latin typeface="+mj-lt"/>
              </a:rPr>
              <a:t>Keep </a:t>
            </a:r>
            <a:r>
              <a:rPr lang="en-US" altLang="en-US" sz="1500" dirty="0">
                <a:latin typeface="+mj-lt"/>
              </a:rPr>
              <a:t>your hands </a:t>
            </a:r>
            <a:r>
              <a:rPr lang="en-US" altLang="en-US" sz="1500" dirty="0" smtClean="0">
                <a:latin typeface="+mj-lt"/>
              </a:rPr>
              <a:t>and </a:t>
            </a:r>
            <a:r>
              <a:rPr lang="en-US" altLang="en-US" sz="1500" dirty="0">
                <a:latin typeface="+mj-lt"/>
              </a:rPr>
              <a:t>fingers away from </a:t>
            </a:r>
            <a:r>
              <a:rPr lang="en-US" altLang="en-US" sz="1500" dirty="0" smtClean="0">
                <a:latin typeface="+mj-lt"/>
              </a:rPr>
              <a:t>pinch/crush </a:t>
            </a:r>
            <a:r>
              <a:rPr lang="en-US" altLang="en-US" sz="1500" dirty="0">
                <a:latin typeface="+mj-lt"/>
              </a:rPr>
              <a:t>point hazards.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500" dirty="0" smtClean="0">
                <a:latin typeface="+mj-lt"/>
              </a:rPr>
              <a:t>Keep adequate </a:t>
            </a:r>
            <a:r>
              <a:rPr lang="en-US" altLang="en-US" sz="1500" dirty="0">
                <a:latin typeface="+mj-lt"/>
              </a:rPr>
              <a:t>clearance </a:t>
            </a:r>
            <a:r>
              <a:rPr lang="en-US" altLang="en-US" sz="1500" dirty="0" smtClean="0">
                <a:latin typeface="+mj-lt"/>
              </a:rPr>
              <a:t>from </a:t>
            </a:r>
            <a:r>
              <a:rPr lang="en-US" altLang="en-US" sz="1500" dirty="0">
                <a:latin typeface="+mj-lt"/>
              </a:rPr>
              <a:t>the ground level while installing the lifting </a:t>
            </a:r>
            <a:r>
              <a:rPr lang="en-US" altLang="en-US" sz="1500" dirty="0" smtClean="0">
                <a:latin typeface="+mj-lt"/>
              </a:rPr>
              <a:t>cap. </a:t>
            </a:r>
            <a:endParaRPr lang="en-US" altLang="en-US" sz="1500" dirty="0">
              <a:latin typeface="+mj-lt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500" dirty="0">
                <a:latin typeface="+mj-lt"/>
              </a:rPr>
              <a:t>Always use the correct PPE (impact gloves) for the specific task.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500" dirty="0" smtClean="0">
                <a:latin typeface="+mj-lt"/>
              </a:rPr>
              <a:t>Intervene </a:t>
            </a:r>
            <a:r>
              <a:rPr lang="en-US" altLang="en-US" sz="1500" dirty="0">
                <a:latin typeface="+mj-lt"/>
              </a:rPr>
              <a:t>and exercise empowerment to stop, if considered unsafe</a:t>
            </a:r>
            <a:r>
              <a:rPr lang="en-US" altLang="en-US" sz="1500" dirty="0" smtClean="0">
                <a:latin typeface="+mj-lt"/>
              </a:rPr>
              <a:t>.</a:t>
            </a:r>
            <a:endParaRPr lang="en-US" altLang="en-US" sz="1500" dirty="0">
              <a:latin typeface="+mj-lt"/>
            </a:endParaRPr>
          </a:p>
        </p:txBody>
      </p:sp>
      <p:pic>
        <p:nvPicPr>
          <p:cNvPr id="1026" name="Picture 2" descr="pic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867400" y="895725"/>
            <a:ext cx="2927374" cy="2609475"/>
          </a:xfrm>
          <a:prstGeom prst="rect">
            <a:avLst/>
          </a:prstGeom>
          <a:ln w="38100">
            <a:solidFill>
              <a:srgbClr val="FF0000"/>
            </a:solidFill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5940091" y="2667000"/>
            <a:ext cx="460709" cy="723901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</p:grpSp>
      <p:pic>
        <p:nvPicPr>
          <p:cNvPr id="1027" name="Picture 3" descr="pic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669775"/>
            <a:ext cx="2895600" cy="2601819"/>
          </a:xfrm>
          <a:prstGeom prst="rect">
            <a:avLst/>
          </a:prstGeom>
          <a:ln w="38100">
            <a:solidFill>
              <a:srgbClr val="007A37"/>
            </a:solidFill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15" name="Freeform 132"/>
          <p:cNvSpPr>
            <a:spLocks/>
          </p:cNvSpPr>
          <p:nvPr/>
        </p:nvSpPr>
        <p:spPr bwMode="auto">
          <a:xfrm>
            <a:off x="5953124" y="5486400"/>
            <a:ext cx="600076" cy="635065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05000" y="1145536"/>
            <a:ext cx="2819400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ctr">
              <a:lnSpc>
                <a:spcPct val="120000"/>
              </a:lnSpc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Date:19-12- </a:t>
            </a:r>
            <a:r>
              <a:rPr lang="en-GB" sz="1600" b="1" dirty="0">
                <a:solidFill>
                  <a:srgbClr val="333399"/>
                </a:solidFill>
                <a:latin typeface="+mj-lt"/>
              </a:rPr>
              <a:t>2015 </a:t>
            </a: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ctr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Injury : fractured finger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7429499" y="5118753"/>
            <a:ext cx="38101" cy="901047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 bwMode="auto">
          <a:xfrm>
            <a:off x="7086600" y="5101880"/>
            <a:ext cx="762000" cy="1019611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ysDash"/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7162800" y="4096074"/>
            <a:ext cx="381000" cy="247326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8600" y="5486400"/>
            <a:ext cx="52578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Keep your hands out of the line of fire</a:t>
            </a:r>
            <a:endParaRPr lang="en-US" altLang="en-US" sz="1400" b="1" kern="1300" dirty="0">
              <a:solidFill>
                <a:srgbClr val="FFFF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PDO Safety Advice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58                                                                                 19/12/2015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pic>
        <p:nvPicPr>
          <p:cNvPr id="23" name="Picture 22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630" y="838200"/>
            <a:ext cx="1300970" cy="1447800"/>
          </a:xfrm>
          <a:prstGeom prst="rect">
            <a:avLst/>
          </a:prstGeom>
        </p:spPr>
      </p:pic>
      <p:sp>
        <p:nvSpPr>
          <p:cNvPr id="24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noFill/>
        </p:spPr>
        <p:txBody>
          <a:bodyPr/>
          <a:lstStyle/>
          <a:p>
            <a:fld id="{960A0CC7-9089-446A-82E1-BABF7D0592AA}" type="slidenum">
              <a:rPr lang="en-US" altLang="en-US" smtClean="0">
                <a:latin typeface="+mj-lt"/>
              </a:rPr>
              <a:pPr/>
              <a:t>1</a:t>
            </a:fld>
            <a:endParaRPr lang="en-US" alt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5855" y="1143000"/>
            <a:ext cx="8439150" cy="409188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lnSpc>
                <a:spcPct val="120000"/>
              </a:lnSpc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Date:19-12- 2015 </a:t>
            </a: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Injury : Fractured finger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900" dirty="0" smtClean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As a learning from this incident and to ensure continual improvement, all contract managers are to review their HSE HEMP against the questions asked below.        </a:t>
            </a:r>
          </a:p>
          <a:p>
            <a:pPr marL="342900" indent="-342900" algn="just" eaLnBrk="1" hangingPunct="1">
              <a:defRPr/>
            </a:pPr>
            <a:endParaRPr lang="en-US" sz="2000" b="1" dirty="0">
              <a:solidFill>
                <a:srgbClr val="FF0000"/>
              </a:solidFill>
              <a:latin typeface="+mj-lt"/>
            </a:endParaRPr>
          </a:p>
          <a:p>
            <a:pPr marL="342900" indent="-342900" algn="just" eaLnBrk="1" hangingPunct="1">
              <a:defRPr/>
            </a:pPr>
            <a:r>
              <a:rPr lang="en-US" sz="2000" b="1" dirty="0">
                <a:solidFill>
                  <a:srgbClr val="0000FF"/>
                </a:solidFill>
                <a:latin typeface="+mj-lt"/>
                <a:cs typeface="Arial" pitchFamily="34" charset="0"/>
              </a:rPr>
              <a:t>Confirm the following:</a:t>
            </a:r>
          </a:p>
          <a:p>
            <a:pPr marL="119063" indent="-119063" algn="just"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altLang="en-US" sz="1800" dirty="0" smtClean="0">
                <a:latin typeface="+mj-lt"/>
                <a:sym typeface="Wingdings" pitchFamily="2" charset="2"/>
              </a:rPr>
              <a:t>Do </a:t>
            </a:r>
            <a:r>
              <a:rPr lang="en-US" altLang="en-US" sz="1800" dirty="0">
                <a:latin typeface="+mj-lt"/>
                <a:sym typeface="Wingdings" pitchFamily="2" charset="2"/>
              </a:rPr>
              <a:t>your Supervisors set a good example </a:t>
            </a:r>
            <a:r>
              <a:rPr lang="en-US" altLang="en-US" sz="1800" dirty="0" smtClean="0">
                <a:latin typeface="+mj-lt"/>
                <a:sym typeface="Wingdings" pitchFamily="2" charset="2"/>
              </a:rPr>
              <a:t>to identify the </a:t>
            </a:r>
            <a:r>
              <a:rPr lang="en-US" altLang="en-US" sz="1800" dirty="0">
                <a:latin typeface="+mj-lt"/>
                <a:sym typeface="Wingdings" pitchFamily="2" charset="2"/>
              </a:rPr>
              <a:t>hazards and risks for the </a:t>
            </a:r>
            <a:r>
              <a:rPr lang="en-US" altLang="en-US" sz="1800" dirty="0" smtClean="0">
                <a:latin typeface="+mj-lt"/>
                <a:sym typeface="Wingdings" pitchFamily="2" charset="2"/>
              </a:rPr>
              <a:t>task?</a:t>
            </a:r>
          </a:p>
          <a:p>
            <a:pPr marL="119063" indent="-119063" algn="just"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altLang="en-US" sz="1800" dirty="0" smtClean="0">
                <a:latin typeface="+mj-lt"/>
                <a:sym typeface="Wingdings" pitchFamily="2" charset="2"/>
              </a:rPr>
              <a:t>Do your staff understand and identify </a:t>
            </a:r>
            <a:r>
              <a:rPr lang="en-US" altLang="en-US" sz="1800" dirty="0">
                <a:latin typeface="+mj-lt"/>
                <a:sym typeface="Wingdings" pitchFamily="2" charset="2"/>
              </a:rPr>
              <a:t>dynamic pinch </a:t>
            </a:r>
            <a:r>
              <a:rPr lang="en-US" altLang="en-US" sz="1800" dirty="0" smtClean="0">
                <a:latin typeface="+mj-lt"/>
                <a:sym typeface="Wingdings" pitchFamily="2" charset="2"/>
              </a:rPr>
              <a:t>points? </a:t>
            </a:r>
          </a:p>
          <a:p>
            <a:pPr marL="119063" lvl="0" indent="-119063" algn="just"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altLang="en-US" sz="1800" dirty="0">
                <a:latin typeface="+mj-lt"/>
                <a:sym typeface="Wingdings" pitchFamily="2" charset="2"/>
              </a:rPr>
              <a:t>Do your inspections/audits monitor and ensure effective implementation of impact </a:t>
            </a:r>
            <a:r>
              <a:rPr lang="en-US" altLang="en-US" sz="1800" dirty="0" smtClean="0">
                <a:latin typeface="+mj-lt"/>
                <a:sym typeface="Wingdings" pitchFamily="2" charset="2"/>
              </a:rPr>
              <a:t>gloves?</a:t>
            </a:r>
            <a:endParaRPr lang="en-US" altLang="en-US" sz="1800" dirty="0">
              <a:latin typeface="+mj-lt"/>
              <a:sym typeface="Wingdings" pitchFamily="2" charset="2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Management learning's</a:t>
            </a:r>
            <a:endParaRPr lang="en-GB" sz="3200" dirty="0"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No58                                                                                 19/12/2015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sp>
        <p:nvSpPr>
          <p:cNvPr id="7" name="Slide Number Placeholder 1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0A0CC7-9089-446A-82E1-BABF7D0592A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91649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F59D3E5-83EB-46E0-A2E5-175E12D3515D}"/>
</file>

<file path=customXml/itemProps2.xml><?xml version="1.0" encoding="utf-8"?>
<ds:datastoreItem xmlns:ds="http://schemas.openxmlformats.org/officeDocument/2006/customXml" ds:itemID="{AD93EF23-AF0E-48B3-A2DB-84ABAADEEA83}"/>
</file>

<file path=customXml/itemProps3.xml><?xml version="1.0" encoding="utf-8"?>
<ds:datastoreItem xmlns:ds="http://schemas.openxmlformats.org/officeDocument/2006/customXml" ds:itemID="{B9496461-5EB5-4BAD-91FB-5E5604DCE2B1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3005</TotalTime>
  <Words>244</Words>
  <Application>Microsoft Office PowerPoint</Application>
  <PresentationFormat>On-screen Show (4:3)</PresentationFormat>
  <Paragraphs>29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249</cp:revision>
  <dcterms:created xsi:type="dcterms:W3CDTF">2001-05-03T06:07:08Z</dcterms:created>
  <dcterms:modified xsi:type="dcterms:W3CDTF">2016-03-23T14:10:24Z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