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296" r:id="rId2"/>
    <p:sldId id="29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B2ED41-2252-400D-9632-DFC803B52511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696632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6C2D4-0F53-4444-B2C3-5ADE74AA6F7C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801645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7399" y="3581400"/>
            <a:ext cx="3081528" cy="21876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557784"/>
            <a:ext cx="5562600" cy="355481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r>
              <a:rPr lang="en-GB" sz="14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+mj-lt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30/12/2015 </a:t>
            </a:r>
          </a:p>
          <a:p>
            <a:pPr marL="114300" indent="-114300" algn="ctr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LTI: Motor vehicle incident</a:t>
            </a:r>
            <a:endParaRPr lang="en-US" sz="14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What happened?</a:t>
            </a:r>
          </a:p>
          <a:p>
            <a:pPr algn="just">
              <a:defRPr/>
            </a:pPr>
            <a:r>
              <a:rPr lang="en-US" sz="1400" dirty="0">
                <a:latin typeface="+mj-lt"/>
                <a:cs typeface="Calibri" pitchFamily="34" charset="0"/>
              </a:rPr>
              <a:t>A cementing banana HGV was driving on a graded road in the Lekhwair area at night having travelled from Fahud. D</a:t>
            </a:r>
            <a:r>
              <a:rPr lang="en-US" sz="1400" dirty="0" smtClean="0">
                <a:latin typeface="+mj-lt"/>
                <a:cs typeface="Calibri" pitchFamily="34" charset="0"/>
              </a:rPr>
              <a:t>river </a:t>
            </a:r>
            <a:r>
              <a:rPr lang="en-US" sz="1400" dirty="0">
                <a:latin typeface="+mj-lt"/>
                <a:cs typeface="Calibri" pitchFamily="34" charset="0"/>
              </a:rPr>
              <a:t>did not negotiate the graded road curve and went straight crossing the left edge of the graded road </a:t>
            </a:r>
            <a:r>
              <a:rPr lang="en-US" sz="1400" dirty="0" smtClean="0">
                <a:latin typeface="+mj-lt"/>
                <a:cs typeface="Calibri" pitchFamily="34" charset="0"/>
              </a:rPr>
              <a:t>(1.1 </a:t>
            </a:r>
            <a:r>
              <a:rPr lang="en-US" sz="1400" dirty="0">
                <a:latin typeface="+mj-lt"/>
                <a:cs typeface="Calibri" pitchFamily="34" charset="0"/>
              </a:rPr>
              <a:t>meter above the adjacent desert</a:t>
            </a:r>
            <a:r>
              <a:rPr lang="en-US" sz="1400" dirty="0" smtClean="0">
                <a:latin typeface="+mj-lt"/>
                <a:cs typeface="Calibri" pitchFamily="34" charset="0"/>
              </a:rPr>
              <a:t>) </a:t>
            </a:r>
            <a:r>
              <a:rPr lang="en-US" sz="1400" dirty="0">
                <a:latin typeface="+mj-lt"/>
                <a:cs typeface="Calibri" pitchFamily="34" charset="0"/>
              </a:rPr>
              <a:t>at a speed of 60 KPH. </a:t>
            </a:r>
            <a:r>
              <a:rPr lang="en-US" sz="1400" dirty="0" smtClean="0">
                <a:latin typeface="+mj-lt"/>
                <a:cs typeface="Calibri" pitchFamily="34" charset="0"/>
              </a:rPr>
              <a:t>As </a:t>
            </a:r>
            <a:r>
              <a:rPr lang="en-US" sz="1400" dirty="0">
                <a:latin typeface="+mj-lt"/>
                <a:cs typeface="Calibri" pitchFamily="34" charset="0"/>
              </a:rPr>
              <a:t>a result of dropping wheels for more than one </a:t>
            </a:r>
            <a:r>
              <a:rPr lang="en-US" sz="1400" dirty="0" smtClean="0">
                <a:latin typeface="+mj-lt"/>
                <a:cs typeface="Calibri" pitchFamily="34" charset="0"/>
              </a:rPr>
              <a:t>meter height</a:t>
            </a:r>
            <a:r>
              <a:rPr lang="en-US" sz="1400" dirty="0">
                <a:latin typeface="+mj-lt"/>
                <a:cs typeface="Calibri" pitchFamily="34" charset="0"/>
              </a:rPr>
              <a:t>, </a:t>
            </a:r>
            <a:r>
              <a:rPr lang="en-US" sz="1400" dirty="0" smtClean="0">
                <a:latin typeface="+mj-lt"/>
                <a:cs typeface="Calibri" pitchFamily="34" charset="0"/>
              </a:rPr>
              <a:t>truck </a:t>
            </a:r>
            <a:r>
              <a:rPr lang="en-US" sz="1400" dirty="0">
                <a:latin typeface="+mj-lt"/>
                <a:cs typeface="Calibri" pitchFamily="34" charset="0"/>
              </a:rPr>
              <a:t>rolled over 90 degrees on to </a:t>
            </a:r>
            <a:r>
              <a:rPr lang="en-US" sz="1400" dirty="0" smtClean="0">
                <a:latin typeface="+mj-lt"/>
                <a:cs typeface="Calibri" pitchFamily="34" charset="0"/>
              </a:rPr>
              <a:t>left </a:t>
            </a:r>
            <a:r>
              <a:rPr lang="en-US" sz="1400" dirty="0">
                <a:latin typeface="+mj-lt"/>
                <a:cs typeface="Calibri" pitchFamily="34" charset="0"/>
              </a:rPr>
              <a:t>side. </a:t>
            </a:r>
            <a:r>
              <a:rPr lang="en-US" sz="1400" dirty="0" smtClean="0">
                <a:latin typeface="+mj-lt"/>
                <a:cs typeface="Calibri" pitchFamily="34" charset="0"/>
              </a:rPr>
              <a:t>Driver </a:t>
            </a:r>
            <a:r>
              <a:rPr lang="en-US" sz="1400" dirty="0">
                <a:latin typeface="+mj-lt"/>
                <a:cs typeface="Calibri" pitchFamily="34" charset="0"/>
              </a:rPr>
              <a:t>suffered lost time injuries</a:t>
            </a:r>
            <a:r>
              <a:rPr lang="en-US" sz="1400" dirty="0" smtClean="0">
                <a:latin typeface="+mj-lt"/>
                <a:cs typeface="Calibri" pitchFamily="34" charset="0"/>
              </a:rPr>
              <a:t>. </a:t>
            </a:r>
            <a:endParaRPr lang="en-US" sz="1400" dirty="0">
              <a:latin typeface="+mj-lt"/>
              <a:cs typeface="Calibri" pitchFamily="34" charset="0"/>
            </a:endParaRPr>
          </a:p>
          <a:p>
            <a:pPr marL="342900" indent="-342900" algn="just" eaLnBrk="1" hangingPunct="1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marL="119063" indent="-119063" algn="just" eaLnBrk="1" hangingPunct="1">
              <a:buFontTx/>
              <a:buChar char="•"/>
              <a:defRPr/>
            </a:pPr>
            <a:r>
              <a:rPr lang="en-US" sz="1400" dirty="0" smtClean="0">
                <a:latin typeface="+mj-lt"/>
                <a:cs typeface="Calibri" pitchFamily="34" charset="0"/>
                <a:sym typeface="Wingdings" pitchFamily="2" charset="2"/>
              </a:rPr>
              <a:t>Never Drive under influence of Alcohol.</a:t>
            </a:r>
            <a:endParaRPr lang="en-US" sz="1400" dirty="0">
              <a:latin typeface="+mj-lt"/>
              <a:cs typeface="Calibri" pitchFamily="34" charset="0"/>
              <a:sym typeface="Wingdings" pitchFamily="2" charset="2"/>
            </a:endParaRPr>
          </a:p>
          <a:p>
            <a:pPr marL="119063" indent="-119063" algn="just" eaLnBrk="1" hangingPunct="1">
              <a:buFontTx/>
              <a:buChar char="•"/>
              <a:defRPr/>
            </a:pPr>
            <a:r>
              <a:rPr lang="en-US" sz="1400" dirty="0" smtClean="0">
                <a:latin typeface="+mj-lt"/>
                <a:cs typeface="Calibri" pitchFamily="34" charset="0"/>
                <a:sym typeface="Wingdings" pitchFamily="2" charset="2"/>
              </a:rPr>
              <a:t>Ensure all night journeys are approved.</a:t>
            </a:r>
            <a:endParaRPr lang="en-US" sz="1400" dirty="0">
              <a:latin typeface="+mj-lt"/>
              <a:cs typeface="Calibri" pitchFamily="34" charset="0"/>
              <a:sym typeface="Wingdings" pitchFamily="2" charset="2"/>
            </a:endParaRPr>
          </a:p>
          <a:p>
            <a:pPr marL="119063" indent="-119063" algn="just" eaLnBrk="1" hangingPunct="1">
              <a:buFontTx/>
              <a:buChar char="•"/>
              <a:defRPr/>
            </a:pPr>
            <a:r>
              <a:rPr lang="en-US" sz="1400" dirty="0">
                <a:latin typeface="+mj-lt"/>
                <a:cs typeface="Calibri" pitchFamily="34" charset="0"/>
                <a:sym typeface="Wingdings" pitchFamily="2" charset="2"/>
              </a:rPr>
              <a:t>Notify your Journey Manager if you are late departing on your journey</a:t>
            </a:r>
            <a:r>
              <a:rPr lang="en-US" sz="1400" dirty="0" smtClean="0">
                <a:latin typeface="+mj-lt"/>
                <a:cs typeface="Calibri" pitchFamily="34" charset="0"/>
                <a:sym typeface="Wingdings" pitchFamily="2" charset="2"/>
              </a:rPr>
              <a:t>.</a:t>
            </a:r>
          </a:p>
          <a:p>
            <a:pPr marL="119063" indent="-119063" algn="just" eaLnBrk="1" hangingPunct="1">
              <a:buFontTx/>
              <a:buChar char="•"/>
              <a:defRPr/>
            </a:pPr>
            <a:r>
              <a:rPr lang="en-US" sz="1400" dirty="0" smtClean="0">
                <a:latin typeface="+mj-lt"/>
                <a:cs typeface="Calibri" pitchFamily="34" charset="0"/>
                <a:sym typeface="Wingdings" pitchFamily="2" charset="2"/>
              </a:rPr>
              <a:t>Reduce your speed to suit the road condition.</a:t>
            </a:r>
            <a:endParaRPr lang="en-US" sz="1400" dirty="0">
              <a:latin typeface="+mj-lt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6000">
              <a:solidFill>
                <a:srgbClr val="FF0000"/>
              </a:solidFill>
              <a:latin typeface="+mj-lt"/>
              <a:sym typeface="Webdings" pitchFamily="18" charset="2"/>
            </a:endParaRPr>
          </a:p>
        </p:txBody>
      </p:sp>
      <p:sp>
        <p:nvSpPr>
          <p:cNvPr id="18437" name="TextBox 16"/>
          <p:cNvSpPr txBox="1">
            <a:spLocks noChangeArrowheads="1"/>
          </p:cNvSpPr>
          <p:nvPr/>
        </p:nvSpPr>
        <p:spPr bwMode="auto">
          <a:xfrm>
            <a:off x="304800" y="5504968"/>
            <a:ext cx="51816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+mj-lt"/>
                <a:ea typeface="Tahoma" pitchFamily="34" charset="0"/>
                <a:cs typeface="Tahoma" pitchFamily="34" charset="0"/>
              </a:rPr>
              <a:t>Do NOT drive while taking alcohol or drugs</a:t>
            </a:r>
            <a:endParaRPr lang="en-US" altLang="en-US" sz="1400" b="1" kern="1300" dirty="0">
              <a:solidFill>
                <a:srgbClr val="FFFF0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8442" name="Freeform 132"/>
          <p:cNvSpPr>
            <a:spLocks/>
          </p:cNvSpPr>
          <p:nvPr/>
        </p:nvSpPr>
        <p:spPr bwMode="auto">
          <a:xfrm>
            <a:off x="8382000" y="5257800"/>
            <a:ext cx="481500" cy="433307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37348" y="890314"/>
            <a:ext cx="3078052" cy="22338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8534400" y="2590800"/>
            <a:ext cx="327794" cy="470935"/>
            <a:chOff x="3504" y="544"/>
            <a:chExt cx="2287" cy="1855"/>
          </a:xfrm>
        </p:grpSpPr>
        <p:sp>
          <p:nvSpPr>
            <p:cNvPr id="18446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8447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  <a:latin typeface="+mj-lt"/>
              </a:rPr>
              <a:t>PDO Safety Advice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j-lt"/>
                <a:cs typeface="Calibri" pitchFamily="34" charset="0"/>
              </a:rPr>
              <a:t>Contact MSE34 for further information 	                                        Learning No 60                                                                                   30/12/2015</a:t>
            </a:r>
            <a:endParaRPr lang="en-US" sz="1000" b="0" dirty="0" smtClean="0">
              <a:latin typeface="+mj-lt"/>
              <a:cs typeface="Calibri" pitchFamily="34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3452" y="817467"/>
            <a:ext cx="1430548" cy="1011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229600" y="6172200"/>
            <a:ext cx="457200" cy="457200"/>
          </a:xfrm>
          <a:noFill/>
        </p:spPr>
        <p:txBody>
          <a:bodyPr/>
          <a:lstStyle/>
          <a:p>
            <a:fld id="{DC4FD159-A59B-46D2-933E-16724FB0848E}" type="slidenum">
              <a:rPr lang="en-US" smtClean="0">
                <a:latin typeface="+mj-lt"/>
              </a:rPr>
              <a:pPr/>
              <a:t>1</a:t>
            </a:fld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403187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700" dirty="0">
              <a:solidFill>
                <a:srgbClr val="000000"/>
              </a:solidFill>
              <a:latin typeface="+mj-lt"/>
            </a:endParaRPr>
          </a:p>
          <a:p>
            <a:pPr marL="173038" indent="-173038" eaLnBrk="1" hangingPunct="1">
              <a:defRPr/>
            </a:pPr>
            <a:endParaRPr lang="en-US" sz="700" dirty="0">
              <a:solidFill>
                <a:srgbClr val="000000"/>
              </a:solidFill>
              <a:latin typeface="+mj-lt"/>
            </a:endParaRPr>
          </a:p>
          <a:p>
            <a:pPr marL="114300" indent="-114300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 30/12/2015 </a:t>
            </a:r>
          </a:p>
          <a:p>
            <a:pPr marL="114300" indent="-114300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LTI: Motor vehicle incident</a:t>
            </a:r>
          </a:p>
          <a:p>
            <a:pPr marL="342900" indent="-342900" eaLnBrk="1" hangingPunct="1">
              <a:defRPr/>
            </a:pPr>
            <a:endParaRPr lang="en-US" sz="1800" b="1" dirty="0" smtClean="0">
              <a:solidFill>
                <a:srgbClr val="FF0000"/>
              </a:solidFill>
              <a:latin typeface="+mj-lt"/>
            </a:endParaRPr>
          </a:p>
          <a:p>
            <a:pPr eaLnBrk="1" hangingPunct="1">
              <a:defRPr/>
            </a:pP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As 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a learning from this incident and 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to ensure 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continual 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improvement, all contract managers 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are to review their HSE HEMP against the questions asked 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below.</a:t>
            </a:r>
          </a:p>
          <a:p>
            <a:pPr eaLnBrk="1" hangingPunct="1">
              <a:defRPr/>
            </a:pPr>
            <a:endParaRPr lang="en-US" sz="1800" b="1" dirty="0">
              <a:solidFill>
                <a:srgbClr val="FF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r>
              <a:rPr lang="en-US" sz="1800" b="1" dirty="0">
                <a:solidFill>
                  <a:srgbClr val="0000FF"/>
                </a:solidFill>
                <a:latin typeface="+mj-lt"/>
              </a:rPr>
              <a:t>Confirm the following:</a:t>
            </a:r>
          </a:p>
          <a:p>
            <a:pPr marL="342900" indent="-342900" eaLnBrk="1" hangingPunct="1">
              <a:defRPr/>
            </a:pPr>
            <a:endParaRPr lang="en-US" sz="1600" dirty="0">
              <a:solidFill>
                <a:srgbClr val="000000"/>
              </a:solidFill>
              <a:latin typeface="+mj-lt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800" dirty="0" smtClean="0">
                <a:latin typeface="+mj-lt"/>
                <a:sym typeface="Wingdings" pitchFamily="2" charset="2"/>
              </a:rPr>
              <a:t>Does </a:t>
            </a:r>
            <a:r>
              <a:rPr lang="en-US" sz="1800" dirty="0">
                <a:latin typeface="+mj-lt"/>
                <a:sym typeface="Wingdings" pitchFamily="2" charset="2"/>
              </a:rPr>
              <a:t>your IVMS management resource and process allow for </a:t>
            </a:r>
            <a:r>
              <a:rPr lang="en-US" sz="1800" dirty="0" smtClean="0">
                <a:latin typeface="+mj-lt"/>
                <a:sym typeface="Wingdings" pitchFamily="2" charset="2"/>
              </a:rPr>
              <a:t>real-time </a:t>
            </a:r>
            <a:r>
              <a:rPr lang="en-US" sz="1800" dirty="0">
                <a:latin typeface="+mj-lt"/>
                <a:sym typeface="Wingdings" pitchFamily="2" charset="2"/>
              </a:rPr>
              <a:t>management of violations?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800" dirty="0" smtClean="0">
                <a:latin typeface="+mj-lt"/>
                <a:sym typeface="Wingdings" pitchFamily="2" charset="2"/>
              </a:rPr>
              <a:t>Do you advise the drivers </a:t>
            </a:r>
            <a:r>
              <a:rPr lang="en-US" sz="1800" dirty="0">
                <a:latin typeface="+mj-lt"/>
                <a:sym typeface="Wingdings" pitchFamily="2" charset="2"/>
              </a:rPr>
              <a:t>to inform Journey Managers </a:t>
            </a:r>
            <a:r>
              <a:rPr lang="en-US" sz="1800" dirty="0" smtClean="0">
                <a:latin typeface="+mj-lt"/>
                <a:sym typeface="Wingdings" pitchFamily="2" charset="2"/>
              </a:rPr>
              <a:t>when departing late?</a:t>
            </a:r>
            <a:endParaRPr lang="en-US" sz="18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800" dirty="0" smtClean="0">
                <a:latin typeface="+mj-lt"/>
                <a:sym typeface="Wingdings" pitchFamily="2" charset="2"/>
              </a:rPr>
              <a:t>Do </a:t>
            </a:r>
            <a:r>
              <a:rPr lang="en-US" sz="1800" dirty="0">
                <a:latin typeface="+mj-lt"/>
                <a:sym typeface="Wingdings" pitchFamily="2" charset="2"/>
              </a:rPr>
              <a:t>your drivers </a:t>
            </a:r>
            <a:r>
              <a:rPr lang="en-US" sz="1800" dirty="0" smtClean="0">
                <a:latin typeface="+mj-lt"/>
                <a:sym typeface="Wingdings" pitchFamily="2" charset="2"/>
              </a:rPr>
              <a:t>receive </a:t>
            </a:r>
            <a:r>
              <a:rPr lang="en-US" sz="1800" dirty="0">
                <a:latin typeface="+mj-lt"/>
                <a:sym typeface="Wingdings" pitchFamily="2" charset="2"/>
              </a:rPr>
              <a:t>interventions when they </a:t>
            </a:r>
            <a:r>
              <a:rPr lang="en-US" sz="1800" dirty="0" smtClean="0">
                <a:latin typeface="+mj-lt"/>
                <a:sym typeface="Wingdings" pitchFamily="2" charset="2"/>
              </a:rPr>
              <a:t>violate their SJP?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800" dirty="0" smtClean="0">
                <a:latin typeface="+mj-lt"/>
                <a:sym typeface="Wingdings" pitchFamily="2" charset="2"/>
              </a:rPr>
              <a:t>Do your SJM’s ask about Alcohol/Medication before the trip to confirm fitness to drive?</a:t>
            </a:r>
            <a:endParaRPr lang="en-US" sz="1800" dirty="0">
              <a:latin typeface="+mj-lt"/>
              <a:sym typeface="Wingdings" pitchFamily="2" charset="2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  <a:latin typeface="+mj-lt"/>
              </a:rPr>
              <a:t>Management learning's</a:t>
            </a:r>
            <a:endParaRPr lang="en-GB" sz="3200" dirty="0"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j-lt"/>
                <a:cs typeface="Calibri" pitchFamily="34" charset="0"/>
              </a:rPr>
              <a:t>Contact MSE34 for further information 	                                        Learning No 60                                                                                   30/12/2015</a:t>
            </a:r>
            <a:endParaRPr lang="en-US" sz="1000" b="0" dirty="0" smtClean="0">
              <a:latin typeface="+mj-lt"/>
              <a:cs typeface="Calibri" pitchFamily="34" charset="0"/>
            </a:endParaRPr>
          </a:p>
        </p:txBody>
      </p:sp>
      <p:sp>
        <p:nvSpPr>
          <p:cNvPr id="6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229600" y="6172200"/>
            <a:ext cx="457200" cy="457200"/>
          </a:xfrm>
          <a:noFill/>
        </p:spPr>
        <p:txBody>
          <a:bodyPr/>
          <a:lstStyle/>
          <a:p>
            <a:fld id="{DC4FD159-A59B-46D2-933E-16724FB0848E}" type="slidenum">
              <a:rPr lang="en-US" smtClean="0">
                <a:latin typeface="+mj-lt"/>
              </a:rPr>
              <a:pPr/>
              <a:t>2</a:t>
            </a:fld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91651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7D0D4F55-F09D-4163-AFD2-5E7A728684D9}"/>
</file>

<file path=customXml/itemProps2.xml><?xml version="1.0" encoding="utf-8"?>
<ds:datastoreItem xmlns:ds="http://schemas.openxmlformats.org/officeDocument/2006/customXml" ds:itemID="{F0974635-ECE3-41F6-86A3-02DBCFC416B8}"/>
</file>

<file path=customXml/itemProps3.xml><?xml version="1.0" encoding="utf-8"?>
<ds:datastoreItem xmlns:ds="http://schemas.openxmlformats.org/officeDocument/2006/customXml" ds:itemID="{2D86D29A-09AB-49B7-AFB5-0BDF25EF880F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2705</TotalTime>
  <Words>288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AlKhatib MU95018</cp:lastModifiedBy>
  <cp:revision>239</cp:revision>
  <dcterms:created xsi:type="dcterms:W3CDTF">2001-05-03T06:07:08Z</dcterms:created>
  <dcterms:modified xsi:type="dcterms:W3CDTF">2016-03-24T04:40:11Z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