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84" r:id="rId1"/>
  </p:sldMasterIdLst>
  <p:notesMasterIdLst>
    <p:notesMasterId r:id="rId4"/>
  </p:notesMasterIdLst>
  <p:handoutMasterIdLst>
    <p:handoutMasterId r:id="rId5"/>
  </p:handoutMasterIdLst>
  <p:sldIdLst>
    <p:sldId id="298" r:id="rId2"/>
    <p:sldId id="299"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38BA85"/>
    <a:srgbClr val="9A85D7"/>
    <a:srgbClr val="5DD5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1596" y="19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C5A89C-F310-4B09-BFF9-9AE7E9730137}"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0C7E593-5981-4A10-A638-46ED3433BB8A}"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DE294CDF-9801-4BFE-BCD2-22CACC7D3BCC}" type="slidenum">
              <a:rPr lang="en-US" smtClean="0"/>
              <a:pPr>
                <a:defRPr/>
              </a:pPr>
              <a:t>2</a:t>
            </a:fld>
            <a:endParaRPr lang="en-US" dirty="0"/>
          </a:p>
        </p:txBody>
      </p:sp>
    </p:spTree>
    <p:extLst>
      <p:ext uri="{BB962C8B-B14F-4D97-AF65-F5344CB8AC3E}">
        <p14:creationId xmlns:p14="http://schemas.microsoft.com/office/powerpoint/2010/main" xmlns="" val="3382049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endParaRPr lang="en-US" dirty="0"/>
          </a:p>
        </p:txBody>
      </p:sp>
      <p:sp>
        <p:nvSpPr>
          <p:cNvPr id="19" name="Footer Placeholder 18"/>
          <p:cNvSpPr>
            <a:spLocks noGrp="1"/>
          </p:cNvSpPr>
          <p:nvPr>
            <p:ph type="ftr" sz="quarter" idx="11"/>
          </p:nvPr>
        </p:nvSpPr>
        <p:spPr/>
        <p:txBody>
          <a:bodyPr/>
          <a:lstStyle/>
          <a:p>
            <a:pPr>
              <a:defRPr/>
            </a:pPr>
            <a:endParaRPr lang="en-US" dirty="0"/>
          </a:p>
        </p:txBody>
      </p:sp>
      <p:sp>
        <p:nvSpPr>
          <p:cNvPr id="27" name="Slide Number Placeholder 26"/>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5ECC799C-25FE-4C08-8A12-B3B3E526506B}"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44EB0343-92F4-423D-84C1-8B26F61D2401}"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pPr>
              <a:defRPr/>
            </a:pPr>
            <a:fld id="{93B2CDF5-6674-432C-8BEB-FD9BC991DE45}" type="slidenum">
              <a:rPr lang="en-US" smtClean="0"/>
              <a:pPr>
                <a:defRPr/>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93B2CDF5-6674-432C-8BEB-FD9BC991DE45}" type="slidenum">
              <a:rPr lang="en-US" smtClean="0"/>
              <a:pPr>
                <a:defRPr/>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
        <p:nvSpPr>
          <p:cNvPr id="14" name="TextBox 13"/>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15" name="Rectangle 14"/>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6" name="Content Placeholder 3" descr="PPT option1.jpg"/>
          <p:cNvPicPr>
            <a:picLocks noChangeAspect="1"/>
          </p:cNvPicPr>
          <p:nvPr userDrawn="1"/>
        </p:nvPicPr>
        <p:blipFill>
          <a:blip r:embed="rId15"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79" r:id="rId12"/>
    <p:sldLayoutId id="2147483782" r:id="rId13"/>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6" descr="Image result for green check mark"/>
          <p:cNvSpPr>
            <a:spLocks noChangeAspect="1" noChangeArrowheads="1"/>
          </p:cNvSpPr>
          <p:nvPr/>
        </p:nvSpPr>
        <p:spPr bwMode="auto">
          <a:xfrm>
            <a:off x="101600"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8" descr="Image result for green check mark"/>
          <p:cNvSpPr>
            <a:spLocks noChangeAspect="1" noChangeArrowheads="1"/>
          </p:cNvSpPr>
          <p:nvPr/>
        </p:nvSpPr>
        <p:spPr bwMode="auto">
          <a:xfrm>
            <a:off x="254000" y="79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10" descr="Image result for green check mark"/>
          <p:cNvSpPr>
            <a:spLocks noChangeAspect="1" noChangeArrowheads="1"/>
          </p:cNvSpPr>
          <p:nvPr/>
        </p:nvSpPr>
        <p:spPr bwMode="auto">
          <a:xfrm>
            <a:off x="406400" y="1603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12" descr="Image result for green check mark"/>
          <p:cNvSpPr>
            <a:spLocks noChangeAspect="1" noChangeArrowheads="1"/>
          </p:cNvSpPr>
          <p:nvPr/>
        </p:nvSpPr>
        <p:spPr bwMode="auto">
          <a:xfrm>
            <a:off x="558800" y="3127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Text Box 2"/>
          <p:cNvSpPr txBox="1">
            <a:spLocks noChangeArrowheads="1"/>
          </p:cNvSpPr>
          <p:nvPr/>
        </p:nvSpPr>
        <p:spPr bwMode="auto">
          <a:xfrm>
            <a:off x="76200" y="837486"/>
            <a:ext cx="5562600" cy="4647426"/>
          </a:xfrm>
          <a:prstGeom prst="rect">
            <a:avLst/>
          </a:prstGeom>
          <a:noFill/>
          <a:ln w="19050">
            <a:noFill/>
            <a:miter lim="800000"/>
            <a:headEnd/>
            <a:tailEnd/>
          </a:ln>
        </p:spPr>
        <p:txBody>
          <a:bodyPr wrap="square">
            <a:spAutoFit/>
          </a:bodyPr>
          <a:lstStyle/>
          <a:p>
            <a:pPr marL="114300" indent="-114300" algn="just">
              <a:defRPr/>
            </a:pPr>
            <a:endParaRPr lang="en-GB" sz="1400" b="1" dirty="0" smtClean="0">
              <a:latin typeface="Arial" charset="0"/>
            </a:endParaRPr>
          </a:p>
          <a:p>
            <a:pPr marL="114300" indent="-114300" algn="just">
              <a:defRPr/>
            </a:pPr>
            <a:endParaRPr lang="en-GB" sz="1400" b="1" dirty="0" smtClean="0">
              <a:latin typeface="Arial" charset="0"/>
            </a:endParaRPr>
          </a:p>
          <a:p>
            <a:pPr marL="114300" indent="-114300" algn="ctr">
              <a:defRPr/>
            </a:pPr>
            <a:r>
              <a:rPr lang="en-GB" sz="1400" b="1" dirty="0" smtClean="0">
                <a:solidFill>
                  <a:srgbClr val="333399"/>
                </a:solidFill>
                <a:latin typeface="Tahoma" pitchFamily="34" charset="0"/>
              </a:rPr>
              <a:t>Date</a:t>
            </a:r>
            <a:r>
              <a:rPr lang="en-GB" sz="1400" b="1" dirty="0">
                <a:solidFill>
                  <a:srgbClr val="333399"/>
                </a:solidFill>
                <a:latin typeface="Tahoma" pitchFamily="34" charset="0"/>
              </a:rPr>
              <a:t>:</a:t>
            </a:r>
            <a:r>
              <a:rPr lang="en-US" sz="1400" b="1" dirty="0">
                <a:solidFill>
                  <a:srgbClr val="333399"/>
                </a:solidFill>
                <a:latin typeface="Tahoma" pitchFamily="34" charset="0"/>
              </a:rPr>
              <a:t> </a:t>
            </a:r>
            <a:r>
              <a:rPr lang="en-US" sz="1400" b="1" dirty="0" smtClean="0">
                <a:solidFill>
                  <a:srgbClr val="333399"/>
                </a:solidFill>
                <a:latin typeface="Tahoma" pitchFamily="34" charset="0"/>
              </a:rPr>
              <a:t>30/12/2015 </a:t>
            </a:r>
          </a:p>
          <a:p>
            <a:pPr marL="114300" indent="-114300" algn="ctr">
              <a:defRPr/>
            </a:pPr>
            <a:r>
              <a:rPr lang="en-US" sz="1400" b="1" dirty="0" smtClean="0">
                <a:solidFill>
                  <a:srgbClr val="333399"/>
                </a:solidFill>
                <a:latin typeface="Tahoma" pitchFamily="34" charset="0"/>
              </a:rPr>
              <a:t>LTI: Fractured forearm</a:t>
            </a:r>
            <a:endParaRPr lang="en-US" sz="1400" b="1" dirty="0">
              <a:solidFill>
                <a:srgbClr val="333399"/>
              </a:solidFill>
              <a:latin typeface="Tahoma" pitchFamily="34" charset="0"/>
            </a:endParaRPr>
          </a:p>
          <a:p>
            <a:pPr marL="114300" indent="-114300" algn="just">
              <a:defRPr/>
            </a:pPr>
            <a:endParaRPr lang="en-US" sz="400" b="1" dirty="0">
              <a:solidFill>
                <a:srgbClr val="FF0000"/>
              </a:solidFill>
              <a:latin typeface="Arial" pitchFamily="34" charset="0"/>
              <a:cs typeface="Arial" pitchFamily="34" charset="0"/>
            </a:endParaRPr>
          </a:p>
          <a:p>
            <a:pPr marL="114300" indent="-114300" algn="just">
              <a:defRPr/>
            </a:pPr>
            <a:endParaRPr lang="en-US" sz="1600" b="1" dirty="0" smtClean="0">
              <a:solidFill>
                <a:srgbClr val="FF0000"/>
              </a:solidFill>
              <a:latin typeface="Tahoma" pitchFamily="34" charset="0"/>
            </a:endParaRPr>
          </a:p>
          <a:p>
            <a:pPr marL="114300" indent="-114300" algn="just">
              <a:defRPr/>
            </a:pPr>
            <a:r>
              <a:rPr lang="en-US" sz="1600" b="1" dirty="0" smtClean="0">
                <a:solidFill>
                  <a:srgbClr val="FF0000"/>
                </a:solidFill>
                <a:latin typeface="Tahoma" pitchFamily="34" charset="0"/>
              </a:rPr>
              <a:t>What </a:t>
            </a:r>
            <a:r>
              <a:rPr lang="en-US" sz="1600" b="1" dirty="0">
                <a:solidFill>
                  <a:srgbClr val="FF0000"/>
                </a:solidFill>
                <a:latin typeface="Tahoma" pitchFamily="34" charset="0"/>
              </a:rPr>
              <a:t>happened</a:t>
            </a:r>
            <a:r>
              <a:rPr lang="en-US" sz="1600" b="1" dirty="0" smtClean="0">
                <a:solidFill>
                  <a:srgbClr val="FF0000"/>
                </a:solidFill>
                <a:latin typeface="Tahoma" pitchFamily="34" charset="0"/>
              </a:rPr>
              <a:t>?</a:t>
            </a:r>
          </a:p>
          <a:p>
            <a:pPr algn="just"/>
            <a:r>
              <a:rPr lang="en-US" sz="1400" dirty="0" smtClean="0">
                <a:latin typeface="Calibri" pitchFamily="34" charset="0"/>
                <a:cs typeface="Calibri" pitchFamily="34" charset="0"/>
              </a:rPr>
              <a:t>A </a:t>
            </a:r>
            <a:r>
              <a:rPr lang="en-US" sz="1400" dirty="0">
                <a:latin typeface="Calibri" pitchFamily="34" charset="0"/>
                <a:cs typeface="Calibri" pitchFamily="34" charset="0"/>
              </a:rPr>
              <a:t>Fabricator was operating a magnetic drilling machine to enlarge a hole connected to a flexible cable. He was holding the cable with his left hand and operating the drilling machine with his right hand while operating the drill on the floor. The drill bit got stuck in the hole resulting in the cable rotating around the drill bit, pulling his left hand around the machine resulting in a fractured forearm. </a:t>
            </a:r>
          </a:p>
          <a:p>
            <a:pPr marL="114300" indent="-114300" algn="just">
              <a:defRPr/>
            </a:pPr>
            <a:endParaRPr lang="en-US" sz="400" b="1" dirty="0">
              <a:solidFill>
                <a:srgbClr val="FF0000"/>
              </a:solidFill>
              <a:latin typeface="Arial" pitchFamily="34" charset="0"/>
              <a:cs typeface="Arial" pitchFamily="34" charset="0"/>
            </a:endParaRPr>
          </a:p>
          <a:p>
            <a:pPr marL="114300" indent="-114300" algn="just">
              <a:defRPr/>
            </a:pPr>
            <a:endParaRPr lang="en-US" sz="1600" b="1" dirty="0" smtClean="0">
              <a:solidFill>
                <a:srgbClr val="FF0000"/>
              </a:solidFill>
              <a:latin typeface="Arial" pitchFamily="34" charset="0"/>
              <a:cs typeface="Arial" pitchFamily="34" charset="0"/>
            </a:endParaRPr>
          </a:p>
          <a:p>
            <a:pPr marL="114300" indent="-114300" algn="just">
              <a:defRPr/>
            </a:pPr>
            <a:r>
              <a:rPr lang="en-US" sz="1600" b="1" dirty="0" smtClean="0">
                <a:solidFill>
                  <a:srgbClr val="333399"/>
                </a:solidFill>
                <a:latin typeface="+mj-lt"/>
              </a:rPr>
              <a:t>Your learnings </a:t>
            </a:r>
            <a:r>
              <a:rPr lang="en-US" sz="1600" b="1" dirty="0">
                <a:solidFill>
                  <a:srgbClr val="333399"/>
                </a:solidFill>
                <a:latin typeface="+mj-lt"/>
              </a:rPr>
              <a:t>from this </a:t>
            </a:r>
            <a:r>
              <a:rPr lang="en-US" sz="1600" b="1" dirty="0" smtClean="0">
                <a:solidFill>
                  <a:srgbClr val="333399"/>
                </a:solidFill>
                <a:latin typeface="+mj-lt"/>
              </a:rPr>
              <a:t>incident…</a:t>
            </a:r>
            <a:endParaRPr lang="en-US" sz="1600" b="1" dirty="0">
              <a:solidFill>
                <a:srgbClr val="333399"/>
              </a:solidFill>
              <a:latin typeface="+mj-lt"/>
            </a:endParaRPr>
          </a:p>
          <a:p>
            <a:pPr marL="119063" indent="-119063" eaLnBrk="1" hangingPunct="1">
              <a:buFontTx/>
              <a:buChar char="•"/>
              <a:defRPr/>
            </a:pPr>
            <a:r>
              <a:rPr lang="en-GB" sz="1400" dirty="0">
                <a:latin typeface="Calibri" pitchFamily="34" charset="0"/>
                <a:cs typeface="Calibri" pitchFamily="34" charset="0"/>
                <a:sym typeface="Wingdings" pitchFamily="2" charset="2"/>
              </a:rPr>
              <a:t>Always secure the object before starting any drilling activity</a:t>
            </a:r>
            <a:r>
              <a:rPr lang="en-US" sz="1400" dirty="0">
                <a:latin typeface="Calibri" pitchFamily="34" charset="0"/>
                <a:cs typeface="Calibri" pitchFamily="34" charset="0"/>
                <a:sym typeface="Wingdings" pitchFamily="2" charset="2"/>
              </a:rPr>
              <a:t>.</a:t>
            </a:r>
          </a:p>
          <a:p>
            <a:pPr marL="119063" indent="-119063" eaLnBrk="1" hangingPunct="1">
              <a:buFontTx/>
              <a:buChar char="•"/>
              <a:defRPr/>
            </a:pPr>
            <a:r>
              <a:rPr lang="en-GB" sz="1400" dirty="0">
                <a:latin typeface="Calibri" pitchFamily="34" charset="0"/>
                <a:cs typeface="Calibri" pitchFamily="34" charset="0"/>
                <a:sym typeface="Wingdings" pitchFamily="2" charset="2"/>
              </a:rPr>
              <a:t>Ensure that drilling machine is properly positioned and </a:t>
            </a:r>
            <a:r>
              <a:rPr lang="en-GB" sz="1400" dirty="0" smtClean="0">
                <a:latin typeface="Calibri" pitchFamily="34" charset="0"/>
                <a:cs typeface="Calibri" pitchFamily="34" charset="0"/>
                <a:sym typeface="Wingdings" pitchFamily="2" charset="2"/>
              </a:rPr>
              <a:t>operated.</a:t>
            </a:r>
            <a:endParaRPr lang="en-GB" sz="1400" dirty="0">
              <a:latin typeface="Calibri" pitchFamily="34" charset="0"/>
              <a:cs typeface="Calibri" pitchFamily="34" charset="0"/>
              <a:sym typeface="Wingdings" pitchFamily="2" charset="2"/>
            </a:endParaRPr>
          </a:p>
          <a:p>
            <a:pPr marL="119063" indent="-119063" eaLnBrk="1" hangingPunct="1">
              <a:buFontTx/>
              <a:buChar char="•"/>
              <a:defRPr/>
            </a:pPr>
            <a:r>
              <a:rPr lang="en-US" sz="1400" dirty="0">
                <a:latin typeface="Calibri" pitchFamily="34" charset="0"/>
                <a:cs typeface="Calibri" pitchFamily="34" charset="0"/>
                <a:sym typeface="Wingdings" pitchFamily="2" charset="2"/>
              </a:rPr>
              <a:t>Always keep your hand and fingers out of the line of </a:t>
            </a:r>
            <a:r>
              <a:rPr lang="en-US" sz="1400" dirty="0" smtClean="0">
                <a:latin typeface="Calibri" pitchFamily="34" charset="0"/>
                <a:cs typeface="Calibri" pitchFamily="34" charset="0"/>
                <a:sym typeface="Wingdings" pitchFamily="2" charset="2"/>
              </a:rPr>
              <a:t>fire.</a:t>
            </a:r>
            <a:endParaRPr lang="en-US" sz="1400" dirty="0">
              <a:latin typeface="Calibri" pitchFamily="34" charset="0"/>
              <a:cs typeface="Calibri" pitchFamily="34" charset="0"/>
              <a:sym typeface="Wingdings" pitchFamily="2" charset="2"/>
            </a:endParaRPr>
          </a:p>
          <a:p>
            <a:pPr marL="119063" indent="-119063" eaLnBrk="1" hangingPunct="1">
              <a:buFontTx/>
              <a:buChar char="•"/>
              <a:defRPr/>
            </a:pPr>
            <a:r>
              <a:rPr lang="en-US" sz="1400" dirty="0">
                <a:latin typeface="Calibri" pitchFamily="34" charset="0"/>
                <a:cs typeface="Calibri" pitchFamily="34" charset="0"/>
                <a:sym typeface="Wingdings" pitchFamily="2" charset="2"/>
              </a:rPr>
              <a:t>Never do any activity which you are not authorized to </a:t>
            </a:r>
            <a:r>
              <a:rPr lang="en-US" sz="1400" dirty="0" smtClean="0">
                <a:latin typeface="Calibri" pitchFamily="34" charset="0"/>
                <a:cs typeface="Calibri" pitchFamily="34" charset="0"/>
                <a:sym typeface="Wingdings" pitchFamily="2" charset="2"/>
              </a:rPr>
              <a:t>do.</a:t>
            </a:r>
            <a:endParaRPr lang="en-US" sz="1400" dirty="0">
              <a:latin typeface="Calibri" pitchFamily="34" charset="0"/>
              <a:cs typeface="Calibri" pitchFamily="34" charset="0"/>
              <a:sym typeface="Wingdings" pitchFamily="2" charset="2"/>
            </a:endParaRPr>
          </a:p>
          <a:p>
            <a:pPr marL="119063" indent="-119063" eaLnBrk="1" hangingPunct="1">
              <a:buFontTx/>
              <a:buChar char="•"/>
              <a:defRPr/>
            </a:pPr>
            <a:r>
              <a:rPr lang="en-US" sz="1400" dirty="0" smtClean="0">
                <a:latin typeface="Calibri" pitchFamily="34" charset="0"/>
                <a:cs typeface="Calibri" pitchFamily="34" charset="0"/>
                <a:sym typeface="Wingdings" pitchFamily="2" charset="2"/>
              </a:rPr>
              <a:t>Intervene </a:t>
            </a:r>
            <a:r>
              <a:rPr lang="en-US" sz="1400" dirty="0">
                <a:latin typeface="Calibri" pitchFamily="34" charset="0"/>
                <a:cs typeface="Calibri" pitchFamily="34" charset="0"/>
                <a:sym typeface="Wingdings" pitchFamily="2" charset="2"/>
              </a:rPr>
              <a:t>and report if any unsafe action or condition </a:t>
            </a:r>
            <a:r>
              <a:rPr lang="en-US" sz="1400" dirty="0" smtClean="0">
                <a:latin typeface="Calibri" pitchFamily="34" charset="0"/>
                <a:cs typeface="Calibri" pitchFamily="34" charset="0"/>
                <a:sym typeface="Wingdings" pitchFamily="2" charset="2"/>
              </a:rPr>
              <a:t>noticed.</a:t>
            </a:r>
            <a:endParaRPr lang="en-US" sz="1400" dirty="0">
              <a:latin typeface="Calibri" pitchFamily="34" charset="0"/>
              <a:cs typeface="Calibri" pitchFamily="34" charset="0"/>
              <a:sym typeface="Wingdings" pitchFamily="2" charset="2"/>
            </a:endParaRPr>
          </a:p>
          <a:p>
            <a:pPr marL="119063" indent="-119063" eaLnBrk="1" hangingPunct="1">
              <a:buFontTx/>
              <a:buChar char="•"/>
              <a:defRPr/>
            </a:pPr>
            <a:r>
              <a:rPr lang="en-US" sz="1400" dirty="0" smtClean="0">
                <a:latin typeface="Calibri" pitchFamily="34" charset="0"/>
                <a:cs typeface="Calibri" pitchFamily="34" charset="0"/>
                <a:sym typeface="Wingdings" pitchFamily="2" charset="2"/>
              </a:rPr>
              <a:t>If in doubt seek advice from your supervisor</a:t>
            </a:r>
            <a:r>
              <a:rPr lang="en-US" sz="1400" dirty="0">
                <a:latin typeface="Calibri" pitchFamily="34" charset="0"/>
                <a:cs typeface="Calibri" pitchFamily="34" charset="0"/>
                <a:sym typeface="Wingdings" pitchFamily="2" charset="2"/>
              </a:rPr>
              <a:t>.</a:t>
            </a:r>
          </a:p>
        </p:txBody>
      </p:sp>
      <p:sp>
        <p:nvSpPr>
          <p:cNvPr id="19" name="Rectangle 18"/>
          <p:cNvSpPr/>
          <p:nvPr/>
        </p:nvSpPr>
        <p:spPr>
          <a:xfrm>
            <a:off x="76200" y="5715000"/>
            <a:ext cx="5334000" cy="286232"/>
          </a:xfrm>
          <a:prstGeom prst="rect">
            <a:avLst/>
          </a:prstGeom>
          <a:solidFill>
            <a:srgbClr val="3333CC"/>
          </a:solidFill>
          <a:ln w="38100">
            <a:solidFill>
              <a:srgbClr val="FFFF00"/>
            </a:solidFill>
            <a:miter lim="800000"/>
            <a:headEnd/>
            <a:tailEnd/>
          </a:ln>
        </p:spPr>
        <p:txBody>
          <a:bodyPr wrap="square">
            <a:spAutoFit/>
          </a:bodyPr>
          <a:lstStyle/>
          <a:p>
            <a:pPr algn="ctr">
              <a:lnSpc>
                <a:spcPct val="90000"/>
              </a:lnSpc>
              <a:spcBef>
                <a:spcPct val="50000"/>
              </a:spcBef>
              <a:buSzPct val="90000"/>
              <a:tabLst>
                <a:tab pos="287338" algn="l"/>
              </a:tabLst>
              <a:defRPr/>
            </a:pPr>
            <a:r>
              <a:rPr lang="en-US" altLang="en-US" sz="1400" kern="1300" dirty="0" smtClean="0">
                <a:solidFill>
                  <a:srgbClr val="FFFF00"/>
                </a:solidFill>
                <a:latin typeface="Tahoma" pitchFamily="34" charset="0"/>
                <a:ea typeface="Tahoma" pitchFamily="34" charset="0"/>
                <a:cs typeface="Tahoma" pitchFamily="34" charset="0"/>
              </a:rPr>
              <a:t>Always secure the object before starting any drilling activity.</a:t>
            </a:r>
            <a:endParaRPr lang="en-US" altLang="en-US" sz="1400" kern="1300" dirty="0">
              <a:solidFill>
                <a:srgbClr val="FFFF00"/>
              </a:solidFill>
              <a:latin typeface="Tahoma" pitchFamily="34" charset="0"/>
              <a:ea typeface="Tahoma" pitchFamily="34" charset="0"/>
              <a:cs typeface="Tahoma" pitchFamily="34" charset="0"/>
            </a:endParaRPr>
          </a:p>
        </p:txBody>
      </p:sp>
      <p:pic>
        <p:nvPicPr>
          <p:cNvPr id="29" name="Picture 4" descr="C:\Users\hse1imc\Desktop\WPAI-IMC-Incidents\IMC-Marmul\Hand Injury 301215\Incident Snaps\030116-Workshop\IMG_3854.JPG"/>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5715000" y="1038478"/>
            <a:ext cx="3124200" cy="2619121"/>
          </a:xfrm>
          <a:prstGeom prst="rect">
            <a:avLst/>
          </a:prstGeom>
          <a:ln>
            <a:noFill/>
          </a:ln>
          <a:effectLst>
            <a:outerShdw blurRad="190500" algn="tl" rotWithShape="0">
              <a:srgbClr val="000000">
                <a:alpha val="70000"/>
              </a:srgbClr>
            </a:outerShdw>
          </a:effectLst>
          <a:extLst/>
        </p:spPr>
      </p:pic>
      <p:sp>
        <p:nvSpPr>
          <p:cNvPr id="30" name="Oval 29"/>
          <p:cNvSpPr/>
          <p:nvPr/>
        </p:nvSpPr>
        <p:spPr>
          <a:xfrm>
            <a:off x="6858000" y="2895600"/>
            <a:ext cx="13716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Plus 30"/>
          <p:cNvSpPr/>
          <p:nvPr/>
        </p:nvSpPr>
        <p:spPr bwMode="auto">
          <a:xfrm rot="18753441">
            <a:off x="8153560" y="861738"/>
            <a:ext cx="761679" cy="783594"/>
          </a:xfrm>
          <a:prstGeom prst="mathPlus">
            <a:avLst>
              <a:gd name="adj1" fmla="val 15905"/>
            </a:avLst>
          </a:prstGeom>
          <a:solidFill>
            <a:srgbClr val="FF0000"/>
          </a:solidFill>
          <a:ln w="9525" cap="flat" cmpd="sng" algn="ctr">
            <a:solidFill>
              <a:srgbClr val="FF3300"/>
            </a:solidFill>
            <a:prstDash val="solid"/>
            <a:round/>
            <a:headEnd type="none" w="med" len="med"/>
            <a:tailEnd type="none" w="med" len="med"/>
          </a:ln>
          <a:effectLst/>
        </p:spPr>
        <p:txBody>
          <a:bodyPr/>
          <a:lstStyle/>
          <a:p>
            <a:pPr algn="ctr">
              <a:defRPr/>
            </a:pPr>
            <a:endParaRPr lang="en-GB" sz="1800" dirty="0">
              <a:latin typeface="Arial" charset="0"/>
              <a:cs typeface="+mn-cs"/>
            </a:endParaRPr>
          </a:p>
        </p:txBody>
      </p:sp>
      <p:pic>
        <p:nvPicPr>
          <p:cNvPr id="1026" name="Picture 2" descr="C:\Users\olga.chernyshova\AppData\Local\Microsoft\Windows\Temporary Internet Files\Content.Outlook\DM6W3LKP\IMG_5118.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715000" y="3930410"/>
            <a:ext cx="3073399" cy="2305049"/>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xmlns="">
                <a:solidFill>
                  <a:srgbClr val="FFFFFF"/>
                </a:solidFill>
              </a14:hiddenFill>
            </a:ext>
          </a:extLst>
        </p:spPr>
      </p:pic>
      <p:sp>
        <p:nvSpPr>
          <p:cNvPr id="33" name="L-Shape 32"/>
          <p:cNvSpPr/>
          <p:nvPr/>
        </p:nvSpPr>
        <p:spPr bwMode="auto">
          <a:xfrm rot="19254540">
            <a:off x="8233133" y="3960468"/>
            <a:ext cx="579853" cy="289001"/>
          </a:xfrm>
          <a:prstGeom prst="corner">
            <a:avLst/>
          </a:prstGeom>
          <a:solidFill>
            <a:srgbClr val="00CC00"/>
          </a:solidFill>
          <a:ln w="9525" cap="flat" cmpd="sng" algn="ctr">
            <a:noFill/>
            <a:prstDash val="solid"/>
            <a:round/>
            <a:headEnd type="none" w="med" len="med"/>
            <a:tailEnd type="none" w="med" len="med"/>
          </a:ln>
          <a:effectLst/>
        </p:spPr>
        <p:txBody>
          <a:bodyPr/>
          <a:lstStyle/>
          <a:p>
            <a:pPr algn="ctr">
              <a:defRPr/>
            </a:pPr>
            <a:endParaRPr lang="en-GB" sz="1800" dirty="0">
              <a:solidFill>
                <a:srgbClr val="00B050"/>
              </a:solidFill>
              <a:latin typeface="Arial" charset="0"/>
              <a:cs typeface="+mn-cs"/>
            </a:endParaRPr>
          </a:p>
        </p:txBody>
      </p:sp>
      <p:sp>
        <p:nvSpPr>
          <p:cNvPr id="18" name="Rectangle 17"/>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a:solidFill>
                  <a:schemeClr val="tx2">
                    <a:lumMod val="75000"/>
                  </a:schemeClr>
                </a:solidFill>
                <a:cs typeface="Calibri" pitchFamily="34" charset="0"/>
              </a:rPr>
              <a:t>Use this </a:t>
            </a:r>
            <a:r>
              <a:rPr lang="en-US" sz="1050" b="1" dirty="0" smtClean="0">
                <a:solidFill>
                  <a:schemeClr val="tx2">
                    <a:lumMod val="75000"/>
                  </a:schemeClr>
                </a:solidFill>
                <a:cs typeface="Calibri" pitchFamily="34" charset="0"/>
              </a:rPr>
              <a:t>Advice: </a:t>
            </a:r>
            <a:r>
              <a:rPr lang="en-US" sz="1050" b="1" dirty="0">
                <a:solidFill>
                  <a:schemeClr val="tx2">
                    <a:lumMod val="75000"/>
                  </a:schemeClr>
                </a:solidFill>
                <a:cs typeface="Calibri" pitchFamily="34" charset="0"/>
              </a:rPr>
              <a:t>Discuss in Tool Box Talks and HSE Meetings </a:t>
            </a:r>
            <a:r>
              <a:rPr lang="en-US" sz="1050" b="1" dirty="0">
                <a:solidFill>
                  <a:schemeClr val="tx2">
                    <a:lumMod val="75000"/>
                  </a:schemeClr>
                </a:solidFill>
                <a:cs typeface="Calibri" pitchFamily="34" charset="0"/>
                <a:sym typeface="Wingdings" pitchFamily="2" charset="2"/>
              </a:rPr>
              <a:t> Distribute to contractors  Post on HSE Notice </a:t>
            </a:r>
            <a:r>
              <a:rPr lang="en-US" sz="1050" b="1" dirty="0" smtClean="0">
                <a:solidFill>
                  <a:schemeClr val="tx2">
                    <a:lumMod val="75000"/>
                  </a:schemeClr>
                </a:solidFill>
                <a:cs typeface="Calibri" pitchFamily="34" charset="0"/>
                <a:sym typeface="Wingdings" pitchFamily="2" charset="2"/>
              </a:rPr>
              <a:t>Boards</a:t>
            </a:r>
            <a:endParaRPr lang="en-US" sz="1050" b="1" dirty="0">
              <a:solidFill>
                <a:schemeClr val="tx2">
                  <a:lumMod val="75000"/>
                </a:schemeClr>
              </a:solidFill>
              <a:cs typeface="Calibri" pitchFamily="34" charset="0"/>
            </a:endParaRPr>
          </a:p>
        </p:txBody>
      </p:sp>
      <p:sp>
        <p:nvSpPr>
          <p:cNvPr id="20" name="TextBox 1"/>
          <p:cNvSpPr txBox="1">
            <a:spLocks noChangeArrowheads="1"/>
          </p:cNvSpPr>
          <p:nvPr/>
        </p:nvSpPr>
        <p:spPr bwMode="auto">
          <a:xfrm>
            <a:off x="0" y="-51375"/>
            <a:ext cx="9144000" cy="584775"/>
          </a:xfrm>
          <a:prstGeom prst="rect">
            <a:avLst/>
          </a:prstGeom>
          <a:noFill/>
          <a:ln>
            <a:noFill/>
          </a:ln>
          <a:extLst/>
        </p:spPr>
        <p:txBody>
          <a:bodyPr wrap="square" anchor="ct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a:r>
              <a:rPr lang="en-GB" sz="3200" b="1" dirty="0" smtClean="0">
                <a:solidFill>
                  <a:srgbClr val="0000FF"/>
                </a:solidFill>
              </a:rPr>
              <a:t>PDO Safety Advice</a:t>
            </a:r>
          </a:p>
        </p:txBody>
      </p:sp>
      <p:sp>
        <p:nvSpPr>
          <p:cNvPr id="21"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dirty="0" smtClean="0">
                <a:cs typeface="Calibri" pitchFamily="34" charset="0"/>
              </a:rPr>
              <a:t>Contact MSE34 for further information 	                                        Learning No 59                                                                                   30/12/2015</a:t>
            </a:r>
            <a:endParaRPr lang="en-US" sz="1000" b="0" dirty="0" smtClean="0">
              <a:latin typeface="+mn-lt"/>
              <a:cs typeface="Calibri" pitchFamily="34" charset="0"/>
            </a:endParaRPr>
          </a:p>
        </p:txBody>
      </p:sp>
      <p:pic>
        <p:nvPicPr>
          <p:cNvPr id="16" name="Picture 2" descr="G:\MSE3\Mr Musleh\All Mr Musleh Images\LOF\MACHINERY.png"/>
          <p:cNvPicPr>
            <a:picLocks noChangeAspect="1" noChangeArrowheads="1"/>
          </p:cNvPicPr>
          <p:nvPr/>
        </p:nvPicPr>
        <p:blipFill>
          <a:blip r:embed="rId4" cstate="email"/>
          <a:srcRect/>
          <a:stretch>
            <a:fillRect/>
          </a:stretch>
        </p:blipFill>
        <p:spPr bwMode="auto">
          <a:xfrm>
            <a:off x="152400" y="763905"/>
            <a:ext cx="1066800" cy="1064895"/>
          </a:xfrm>
          <a:prstGeom prst="rect">
            <a:avLst/>
          </a:prstGeom>
          <a:noFill/>
        </p:spPr>
      </p:pic>
      <p:sp>
        <p:nvSpPr>
          <p:cNvPr id="23" name="Slide Number Placeholder 12"/>
          <p:cNvSpPr>
            <a:spLocks noGrp="1"/>
          </p:cNvSpPr>
          <p:nvPr>
            <p:ph type="sldNum" sz="quarter" idx="12"/>
          </p:nvPr>
        </p:nvSpPr>
        <p:spPr>
          <a:xfrm>
            <a:off x="7924800" y="6356350"/>
            <a:ext cx="762000" cy="365125"/>
          </a:xfrm>
          <a:noFill/>
        </p:spPr>
        <p:txBody>
          <a:bodyPr/>
          <a:lstStyle/>
          <a:p>
            <a:fld id="{960A0CC7-9089-446A-82E1-BABF7D0592AA}" type="slidenum">
              <a:rPr lang="en-US" altLang="en-US" smtClean="0">
                <a:latin typeface="+mj-lt"/>
              </a:rPr>
              <a:pPr/>
              <a:t>1</a:t>
            </a:fld>
            <a:endParaRPr lang="en-US" altLang="en-US" dirty="0" smtClean="0">
              <a:latin typeface="+mj-lt"/>
            </a:endParaRPr>
          </a:p>
        </p:txBody>
      </p:sp>
    </p:spTree>
    <p:extLst>
      <p:ext uri="{BB962C8B-B14F-4D97-AF65-F5344CB8AC3E}">
        <p14:creationId xmlns:p14="http://schemas.microsoft.com/office/powerpoint/2010/main" xmlns="" val="34424471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98463" y="1386840"/>
            <a:ext cx="8609013" cy="2877711"/>
          </a:xfrm>
          <a:prstGeom prst="rect">
            <a:avLst/>
          </a:prstGeom>
          <a:noFill/>
          <a:ln w="19050">
            <a:noFill/>
            <a:miter lim="800000"/>
            <a:headEnd/>
            <a:tailEnd/>
          </a:ln>
        </p:spPr>
        <p:txBody>
          <a:bodyPr wrap="square">
            <a:spAutoFit/>
          </a:bodyPr>
          <a:lstStyle/>
          <a:p>
            <a:pPr marL="114300" indent="-114300">
              <a:defRPr/>
            </a:pPr>
            <a:r>
              <a:rPr lang="en-GB" sz="1200" b="1" dirty="0" smtClean="0">
                <a:solidFill>
                  <a:srgbClr val="333399"/>
                </a:solidFill>
                <a:latin typeface="Tahoma" pitchFamily="34" charset="0"/>
              </a:rPr>
              <a:t>Date:</a:t>
            </a:r>
            <a:r>
              <a:rPr lang="en-US" sz="1200" b="1" dirty="0" smtClean="0">
                <a:solidFill>
                  <a:srgbClr val="333399"/>
                </a:solidFill>
                <a:latin typeface="Tahoma" pitchFamily="34" charset="0"/>
              </a:rPr>
              <a:t> 30/12/2015 </a:t>
            </a:r>
          </a:p>
          <a:p>
            <a:pPr marL="114300" indent="-114300">
              <a:defRPr/>
            </a:pPr>
            <a:r>
              <a:rPr lang="en-US" sz="1200" b="1" dirty="0" smtClean="0">
                <a:solidFill>
                  <a:srgbClr val="333399"/>
                </a:solidFill>
                <a:latin typeface="Tahoma" pitchFamily="34" charset="0"/>
              </a:rPr>
              <a:t>LTI: Fractured forearm</a:t>
            </a:r>
          </a:p>
          <a:p>
            <a:pPr marL="342900" indent="-342900" eaLnBrk="1" hangingPunct="1">
              <a:defRPr/>
            </a:pPr>
            <a:endParaRPr lang="en-US" sz="1600" b="1" dirty="0" smtClean="0">
              <a:solidFill>
                <a:srgbClr val="FF0000"/>
              </a:solidFill>
              <a:latin typeface="Tahoma" charset="0"/>
            </a:endParaRPr>
          </a:p>
          <a:p>
            <a:pPr marL="342900" indent="-342900" eaLnBrk="1" hangingPunct="1">
              <a:defRPr/>
            </a:pPr>
            <a:r>
              <a:rPr lang="en-US" sz="1600" b="1" dirty="0" smtClean="0">
                <a:solidFill>
                  <a:srgbClr val="FF0000"/>
                </a:solidFill>
                <a:latin typeface="Tahoma" charset="0"/>
              </a:rPr>
              <a:t>As a learning from this incident and ensure continual improvement all contract</a:t>
            </a:r>
          </a:p>
          <a:p>
            <a:pPr marL="342900" indent="-342900" eaLnBrk="1" hangingPunct="1">
              <a:defRPr/>
            </a:pPr>
            <a:r>
              <a:rPr lang="en-US" sz="1600" b="1" dirty="0" smtClean="0">
                <a:solidFill>
                  <a:srgbClr val="FF0000"/>
                </a:solidFill>
                <a:latin typeface="Tahoma" charset="0"/>
              </a:rPr>
              <a:t>managers are to review their HSE HEMP against the questions </a:t>
            </a:r>
            <a:r>
              <a:rPr lang="en-US" sz="1600" b="1" smtClean="0">
                <a:solidFill>
                  <a:srgbClr val="FF0000"/>
                </a:solidFill>
                <a:latin typeface="Tahoma" charset="0"/>
              </a:rPr>
              <a:t>asked below.</a:t>
            </a:r>
            <a:endParaRPr lang="en-US" sz="1600" b="1" dirty="0" smtClean="0">
              <a:solidFill>
                <a:srgbClr val="FF0000"/>
              </a:solidFill>
              <a:latin typeface="Tahoma" charset="0"/>
            </a:endParaRPr>
          </a:p>
          <a:p>
            <a:pPr algn="just" eaLnBrk="0" hangingPunct="0">
              <a:spcBef>
                <a:spcPct val="50000"/>
              </a:spcBef>
              <a:defRPr/>
            </a:pPr>
            <a:endParaRPr lang="en-US" sz="600" dirty="0">
              <a:solidFill>
                <a:srgbClr val="000000"/>
              </a:solidFill>
              <a:latin typeface="Arial" charset="0"/>
              <a:cs typeface="+mn-cs"/>
            </a:endParaRPr>
          </a:p>
          <a:p>
            <a:pPr marL="342900" indent="-342900" eaLnBrk="0" hangingPunct="0">
              <a:defRPr/>
            </a:pPr>
            <a:r>
              <a:rPr lang="en-US" sz="1600" b="1" dirty="0" smtClean="0">
                <a:solidFill>
                  <a:srgbClr val="0000FF"/>
                </a:solidFill>
                <a:latin typeface="Tahoma" pitchFamily="34" charset="0"/>
                <a:cs typeface="+mn-cs"/>
              </a:rPr>
              <a:t>Confirm the following:</a:t>
            </a:r>
            <a:endParaRPr lang="en-US" sz="1600" dirty="0" smtClean="0">
              <a:solidFill>
                <a:srgbClr val="0000FF"/>
              </a:solidFill>
              <a:latin typeface="Tahoma" pitchFamily="34" charset="0"/>
              <a:cs typeface="+mn-cs"/>
            </a:endParaRPr>
          </a:p>
          <a:p>
            <a:pPr marL="342900" indent="-342900" eaLnBrk="0" hangingPunct="0">
              <a:defRPr/>
            </a:pPr>
            <a:endParaRPr lang="en-US" sz="1400" dirty="0" smtClean="0">
              <a:solidFill>
                <a:srgbClr val="000000"/>
              </a:solidFill>
              <a:latin typeface="Arial" charset="0"/>
              <a:cs typeface="+mn-cs"/>
            </a:endParaRPr>
          </a:p>
          <a:p>
            <a:pPr marL="119063" indent="-119063" eaLnBrk="1" hangingPunct="1">
              <a:buFontTx/>
              <a:buChar char="•"/>
              <a:defRPr/>
            </a:pPr>
            <a:r>
              <a:rPr lang="en-US" sz="1400" dirty="0" smtClean="0">
                <a:latin typeface="+mj-lt"/>
                <a:sym typeface="Wingdings" pitchFamily="2" charset="2"/>
              </a:rPr>
              <a:t>Are all activities </a:t>
            </a:r>
            <a:r>
              <a:rPr lang="en-US" sz="1400" dirty="0">
                <a:latin typeface="+mj-lt"/>
                <a:sym typeface="Wingdings" pitchFamily="2" charset="2"/>
              </a:rPr>
              <a:t>inside the workshop </a:t>
            </a:r>
            <a:r>
              <a:rPr lang="en-US" sz="1400" dirty="0" smtClean="0">
                <a:latin typeface="+mj-lt"/>
                <a:sym typeface="Wingdings" pitchFamily="2" charset="2"/>
              </a:rPr>
              <a:t>happening as per the daily </a:t>
            </a:r>
            <a:r>
              <a:rPr lang="en-US" sz="1400" dirty="0">
                <a:latin typeface="+mj-lt"/>
                <a:sym typeface="Wingdings" pitchFamily="2" charset="2"/>
              </a:rPr>
              <a:t>activity </a:t>
            </a:r>
            <a:r>
              <a:rPr lang="en-US" sz="1400" dirty="0" smtClean="0">
                <a:latin typeface="+mj-lt"/>
                <a:sym typeface="Wingdings" pitchFamily="2" charset="2"/>
              </a:rPr>
              <a:t>plan?</a:t>
            </a:r>
            <a:endParaRPr lang="en-US" sz="1400" dirty="0">
              <a:latin typeface="+mj-lt"/>
              <a:sym typeface="Wingdings" pitchFamily="2" charset="2"/>
            </a:endParaRPr>
          </a:p>
          <a:p>
            <a:pPr marL="119063" indent="-119063" eaLnBrk="1" hangingPunct="1">
              <a:buFontTx/>
              <a:buChar char="•"/>
              <a:defRPr/>
            </a:pPr>
            <a:r>
              <a:rPr lang="en-US" sz="1400" dirty="0" smtClean="0">
                <a:latin typeface="+mj-lt"/>
                <a:sym typeface="Wingdings" pitchFamily="2" charset="2"/>
              </a:rPr>
              <a:t>Are personnel aware </a:t>
            </a:r>
            <a:r>
              <a:rPr lang="en-US" sz="1400" dirty="0">
                <a:latin typeface="+mj-lt"/>
                <a:sym typeface="Wingdings" pitchFamily="2" charset="2"/>
              </a:rPr>
              <a:t>about the line of </a:t>
            </a:r>
            <a:r>
              <a:rPr lang="en-US" sz="1400" dirty="0" smtClean="0">
                <a:latin typeface="+mj-lt"/>
                <a:sym typeface="Wingdings" pitchFamily="2" charset="2"/>
              </a:rPr>
              <a:t>communication in the workshop?</a:t>
            </a:r>
            <a:endParaRPr lang="en-US" sz="1400" dirty="0">
              <a:latin typeface="+mj-lt"/>
              <a:sym typeface="Wingdings" pitchFamily="2" charset="2"/>
            </a:endParaRPr>
          </a:p>
          <a:p>
            <a:pPr marL="119063" indent="-119063" eaLnBrk="1" hangingPunct="1">
              <a:buFontTx/>
              <a:buChar char="•"/>
              <a:defRPr/>
            </a:pPr>
            <a:r>
              <a:rPr lang="en-US" sz="1400" dirty="0" smtClean="0">
                <a:latin typeface="+mj-lt"/>
                <a:sym typeface="Wingdings" pitchFamily="2" charset="2"/>
              </a:rPr>
              <a:t>Are the workshop personnel accepting any work directly without supervisor’s knowledge?</a:t>
            </a:r>
          </a:p>
          <a:p>
            <a:pPr marL="119063" indent="-119063" eaLnBrk="1" hangingPunct="1">
              <a:buFontTx/>
              <a:buChar char="•"/>
              <a:defRPr/>
            </a:pPr>
            <a:r>
              <a:rPr lang="en-US" sz="1400" dirty="0" smtClean="0">
                <a:latin typeface="+mj-lt"/>
                <a:sym typeface="Wingdings" pitchFamily="2" charset="2"/>
              </a:rPr>
              <a:t>Do you check to ensure that personnel are using tools &amp; equipment correctly?</a:t>
            </a:r>
            <a:endParaRPr lang="en-US" sz="1400" dirty="0">
              <a:latin typeface="+mj-lt"/>
              <a:sym typeface="Wingdings" pitchFamily="2" charset="2"/>
            </a:endParaRPr>
          </a:p>
          <a:p>
            <a:pPr marL="119063" indent="-119063" eaLnBrk="1" hangingPunct="1">
              <a:buFontTx/>
              <a:buChar char="•"/>
              <a:defRPr/>
            </a:pPr>
            <a:r>
              <a:rPr lang="en-US" sz="1400" dirty="0" smtClean="0">
                <a:latin typeface="+mj-lt"/>
                <a:sym typeface="Wingdings" pitchFamily="2" charset="2"/>
              </a:rPr>
              <a:t>Do you always have the right size materials on stock?</a:t>
            </a:r>
          </a:p>
        </p:txBody>
      </p:sp>
      <p:sp>
        <p:nvSpPr>
          <p:cNvPr id="13"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dirty="0" smtClean="0">
                <a:cs typeface="Calibri" pitchFamily="34" charset="0"/>
              </a:rPr>
              <a:t>Contact MSE34 for further information 	                                        Learning No 60                                                                                   30/12/2015</a:t>
            </a:r>
            <a:endParaRPr lang="en-US" sz="1000" b="0" dirty="0" smtClean="0">
              <a:latin typeface="+mn-lt"/>
              <a:cs typeface="Calibri" pitchFamily="34" charset="0"/>
            </a:endParaRPr>
          </a:p>
        </p:txBody>
      </p:sp>
      <p:sp>
        <p:nvSpPr>
          <p:cNvPr id="14" name="Rectangle 13"/>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smtClean="0">
                <a:solidFill>
                  <a:schemeClr val="tx2">
                    <a:lumMod val="75000"/>
                  </a:schemeClr>
                </a:solidFill>
                <a:cs typeface="Calibri" pitchFamily="34" charset="0"/>
              </a:rPr>
              <a:t> </a:t>
            </a:r>
            <a:r>
              <a:rPr lang="en-US" sz="1050" b="1" dirty="0" smtClean="0">
                <a:solidFill>
                  <a:schemeClr val="tx2">
                    <a:lumMod val="75000"/>
                  </a:schemeClr>
                </a:solidFill>
                <a:cs typeface="Calibri" pitchFamily="34" charset="0"/>
                <a:sym typeface="Wingdings" pitchFamily="2" charset="2"/>
              </a:rPr>
              <a:t>Distribute </a:t>
            </a:r>
            <a:r>
              <a:rPr lang="en-US" sz="1050" b="1" dirty="0">
                <a:solidFill>
                  <a:schemeClr val="tx2">
                    <a:lumMod val="75000"/>
                  </a:schemeClr>
                </a:solidFill>
                <a:cs typeface="Calibri" pitchFamily="34" charset="0"/>
                <a:sym typeface="Wingdings" pitchFamily="2" charset="2"/>
              </a:rPr>
              <a:t>to contractors  Post on HSE Notice </a:t>
            </a:r>
            <a:r>
              <a:rPr lang="en-US" sz="1050" b="1" dirty="0" smtClean="0">
                <a:solidFill>
                  <a:schemeClr val="tx2">
                    <a:lumMod val="75000"/>
                  </a:schemeClr>
                </a:solidFill>
                <a:cs typeface="Calibri" pitchFamily="34" charset="0"/>
                <a:sym typeface="Wingdings" pitchFamily="2" charset="2"/>
              </a:rPr>
              <a:t>Boards</a:t>
            </a:r>
            <a:endParaRPr lang="en-US" sz="1050" b="1" dirty="0">
              <a:solidFill>
                <a:schemeClr val="tx2">
                  <a:lumMod val="75000"/>
                </a:schemeClr>
              </a:solidFill>
              <a:cs typeface="Calibri" pitchFamily="34" charset="0"/>
            </a:endParaRPr>
          </a:p>
        </p:txBody>
      </p:sp>
      <p:sp>
        <p:nvSpPr>
          <p:cNvPr id="15" name="Text Box 12"/>
          <p:cNvSpPr txBox="1">
            <a:spLocks noChangeArrowheads="1"/>
          </p:cNvSpPr>
          <p:nvPr/>
        </p:nvSpPr>
        <p:spPr bwMode="auto">
          <a:xfrm>
            <a:off x="0" y="0"/>
            <a:ext cx="9144000" cy="584775"/>
          </a:xfrm>
          <a:prstGeom prst="rect">
            <a:avLst/>
          </a:prstGeom>
          <a:noFill/>
          <a:ln w="9525">
            <a:noFill/>
            <a:miter lim="800000"/>
            <a:headEnd/>
            <a:tailEnd/>
          </a:ln>
        </p:spPr>
        <p:txBody>
          <a:bodyPr wrap="square">
            <a:spAutoFit/>
          </a:bodyPr>
          <a:lstStyle/>
          <a:p>
            <a:pPr algn="ctr">
              <a:defRPr/>
            </a:pPr>
            <a:r>
              <a:rPr lang="en-GB" sz="3200" b="1" dirty="0" smtClean="0">
                <a:solidFill>
                  <a:srgbClr val="0000FF"/>
                </a:solidFill>
              </a:rPr>
              <a:t>Management learning's</a:t>
            </a:r>
            <a:endParaRPr lang="en-GB" sz="3200" dirty="0"/>
          </a:p>
        </p:txBody>
      </p:sp>
      <p:sp>
        <p:nvSpPr>
          <p:cNvPr id="6" name="Slide Number Placeholder 12"/>
          <p:cNvSpPr>
            <a:spLocks noGrp="1"/>
          </p:cNvSpPr>
          <p:nvPr>
            <p:ph type="sldNum" sz="quarter" idx="12"/>
          </p:nvPr>
        </p:nvSpPr>
        <p:spPr>
          <a:xfrm>
            <a:off x="7924800" y="6356350"/>
            <a:ext cx="762000" cy="365125"/>
          </a:xfrm>
          <a:noFill/>
        </p:spPr>
        <p:txBody>
          <a:bodyPr/>
          <a:lstStyle/>
          <a:p>
            <a:fld id="{960A0CC7-9089-446A-82E1-BABF7D0592AA}" type="slidenum">
              <a:rPr lang="en-US" altLang="en-US" smtClean="0">
                <a:latin typeface="+mj-lt"/>
              </a:rPr>
              <a:pPr/>
              <a:t>2</a:t>
            </a:fld>
            <a:endParaRPr lang="en-US" altLang="en-US" dirty="0" smtClean="0">
              <a:latin typeface="+mj-l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91650</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4B63C49B-5CD7-4B7F-A7AA-A37CABEC6E90}"/>
</file>

<file path=customXml/itemProps2.xml><?xml version="1.0" encoding="utf-8"?>
<ds:datastoreItem xmlns:ds="http://schemas.openxmlformats.org/officeDocument/2006/customXml" ds:itemID="{8C32DBCD-15D6-4F4A-96E9-DFE53C2CA077}"/>
</file>

<file path=customXml/itemProps3.xml><?xml version="1.0" encoding="utf-8"?>
<ds:datastoreItem xmlns:ds="http://schemas.openxmlformats.org/officeDocument/2006/customXml" ds:itemID="{9A71D4A7-CB27-4275-8CED-8FD9F4C5FEE9}"/>
</file>

<file path=docProps/app.xml><?xml version="1.0" encoding="utf-8"?>
<Properties xmlns="http://schemas.openxmlformats.org/officeDocument/2006/extended-properties" xmlns:vt="http://schemas.openxmlformats.org/officeDocument/2006/docPropsVTypes">
  <Template>Flow</Template>
  <TotalTime>2724</TotalTime>
  <Words>187</Words>
  <Application>Microsoft Office PowerPoint</Application>
  <PresentationFormat>On-screen Show (4:3)</PresentationFormat>
  <Paragraphs>40</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Flow</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AlKhatib MU95018</cp:lastModifiedBy>
  <cp:revision>240</cp:revision>
  <dcterms:created xsi:type="dcterms:W3CDTF">2001-05-03T06:07:08Z</dcterms:created>
  <dcterms:modified xsi:type="dcterms:W3CDTF">2016-03-24T06:21:44Z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