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3345429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extLst>
      <p:ext uri="{BB962C8B-B14F-4D97-AF65-F5344CB8AC3E}">
        <p14:creationId xmlns:p14="http://schemas.microsoft.com/office/powerpoint/2010/main" val="2147922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8400" y="2073448"/>
            <a:ext cx="2709238" cy="2155898"/>
          </a:xfrm>
          <a:prstGeom prst="rect">
            <a:avLst/>
          </a:prstGeom>
        </p:spPr>
      </p:pic>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08087"/>
            <a:ext cx="5715000" cy="1384995"/>
          </a:xfrm>
          <a:prstGeom prst="rect">
            <a:avLst/>
          </a:prstGeom>
          <a:noFill/>
          <a:ln w="9525">
            <a:noFill/>
            <a:miter lim="800000"/>
            <a:headEnd/>
            <a:tailEnd/>
          </a:ln>
        </p:spPr>
        <p:txBody>
          <a:bodyPr wrap="square">
            <a:spAutoFit/>
          </a:bodyPr>
          <a:lstStyle/>
          <a:p>
            <a:r>
              <a:rPr lang="en-US" sz="1400" b="1" dirty="0">
                <a:solidFill>
                  <a:schemeClr val="accent2"/>
                </a:solidFill>
                <a:latin typeface="Calibri" pitchFamily="34" charset="0"/>
                <a:cs typeface="Calibri" pitchFamily="34" charset="0"/>
              </a:rPr>
              <a:t>What happened</a:t>
            </a:r>
          </a:p>
          <a:p>
            <a:r>
              <a:rPr lang="en-US" sz="1400" dirty="0">
                <a:latin typeface="Calibri" pitchFamily="34" charset="0"/>
                <a:cs typeface="Calibri" pitchFamily="34" charset="0"/>
              </a:rPr>
              <a:t>An electrician and a work colleague were working on the wash gun machine. As the electrician was holding the machine’s rotary belt, the helper leant against the side of the machine and his leg accidently pressed against the “On” button.  The rotary belt started to spin and pulled the electrician’s fingers into the pulley injuring two fingers on his left hand.</a:t>
            </a: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r>
              <a:rPr lang="en-GB" b="1">
                <a:solidFill>
                  <a:schemeClr val="bg1">
                    <a:lumMod val="95000"/>
                  </a:schemeClr>
                </a:solidFill>
                <a:latin typeface="Calibri" pitchFamily="34" charset="0"/>
                <a:cs typeface="Calibri" pitchFamily="34" charset="0"/>
              </a:rPr>
              <a:t>    </a:t>
            </a:r>
            <a:endParaRPr lang="en-GB" sz="1600" b="1" dirty="0">
              <a:solidFill>
                <a:schemeClr val="bg1">
                  <a:lumMod val="95000"/>
                </a:schemeClr>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675787516"/>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LTI(#07)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1092975</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05/04/2016</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Calibri" pitchFamily="34" charset="0"/>
                          <a:cs typeface="Calibri" pitchFamily="34" charset="0"/>
                        </a:rPr>
                        <a:t>Barik</a:t>
                      </a:r>
                      <a:r>
                        <a:rPr lang="en-US" sz="1400" baseline="0">
                          <a:latin typeface="Calibri" pitchFamily="34" charset="0"/>
                          <a:cs typeface="Calibri" pitchFamily="34" charset="0"/>
                        </a:rPr>
                        <a:t>  -Rig </a:t>
                      </a:r>
                      <a:r>
                        <a:rPr lang="en-US" sz="1400" baseline="0" dirty="0">
                          <a:latin typeface="Calibri" pitchFamily="34" charset="0"/>
                          <a:cs typeface="Calibri" pitchFamily="34" charset="0"/>
                        </a:rPr>
                        <a:t>86</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673068" y="3597809"/>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print"/>
          <a:srcRect/>
          <a:stretch>
            <a:fillRect/>
          </a:stretch>
        </p:blipFill>
        <p:spPr bwMode="auto">
          <a:xfrm>
            <a:off x="152400" y="5410200"/>
            <a:ext cx="1016000" cy="762000"/>
          </a:xfrm>
          <a:prstGeom prst="rect">
            <a:avLst/>
          </a:prstGeom>
          <a:noFill/>
          <a:ln w="9525">
            <a:noFill/>
            <a:miter lim="800000"/>
            <a:headEnd/>
            <a:tailEnd/>
          </a:ln>
        </p:spPr>
      </p:pic>
      <p:sp>
        <p:nvSpPr>
          <p:cNvPr id="20" name="Curved Down Arrow 19"/>
          <p:cNvSpPr/>
          <p:nvPr/>
        </p:nvSpPr>
        <p:spPr bwMode="auto">
          <a:xfrm>
            <a:off x="1066800" y="52578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5626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5" cstate="print"/>
          <a:stretch>
            <a:fillRect/>
          </a:stretch>
        </p:blipFill>
        <p:spPr>
          <a:xfrm>
            <a:off x="5410200" y="4455455"/>
            <a:ext cx="885877" cy="2116751"/>
          </a:xfrm>
          <a:prstGeom prst="rect">
            <a:avLst/>
          </a:prstGeom>
        </p:spPr>
      </p:pic>
      <p:sp>
        <p:nvSpPr>
          <p:cNvPr id="6181" name="Rounded Rectangular Callout 20"/>
          <p:cNvSpPr>
            <a:spLocks noChangeArrowheads="1"/>
          </p:cNvSpPr>
          <p:nvPr/>
        </p:nvSpPr>
        <p:spPr bwMode="auto">
          <a:xfrm>
            <a:off x="228600" y="4002504"/>
            <a:ext cx="5271654" cy="798096"/>
          </a:xfrm>
          <a:prstGeom prst="wedgeRoundRectCallout">
            <a:avLst>
              <a:gd name="adj1" fmla="val 53983"/>
              <a:gd name="adj2" fmla="val 77327"/>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make sure the equipment is isolated before you work on it?</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coordinate with your colleagues to keep safe?</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comply with any PTW which is </a:t>
            </a:r>
            <a:r>
              <a:rPr lang="en-GB" sz="1200">
                <a:solidFill>
                  <a:srgbClr val="000000"/>
                </a:solidFill>
                <a:latin typeface="Calibri" pitchFamily="34" charset="0"/>
                <a:cs typeface="Calibri" pitchFamily="34" charset="0"/>
              </a:rPr>
              <a:t>in place?</a:t>
            </a:r>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1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22" name="TextBox 21"/>
          <p:cNvSpPr txBox="1"/>
          <p:nvPr/>
        </p:nvSpPr>
        <p:spPr>
          <a:xfrm>
            <a:off x="6400800" y="4482179"/>
            <a:ext cx="2057400" cy="246221"/>
          </a:xfrm>
          <a:prstGeom prst="rect">
            <a:avLst/>
          </a:prstGeom>
          <a:noFill/>
          <a:ln>
            <a:solidFill>
              <a:schemeClr val="tx1"/>
            </a:solidFill>
          </a:ln>
        </p:spPr>
        <p:txBody>
          <a:bodyPr wrap="square" rtlCol="0">
            <a:spAutoFit/>
          </a:bodyPr>
          <a:lstStyle/>
          <a:p>
            <a:pPr algn="ctr"/>
            <a:r>
              <a:rPr lang="en-GB" sz="1000" b="1" dirty="0">
                <a:solidFill>
                  <a:srgbClr val="FF0000"/>
                </a:solidFill>
                <a:latin typeface="+mj-lt"/>
              </a:rPr>
              <a:t>Finger trapping point </a:t>
            </a:r>
          </a:p>
        </p:txBody>
      </p:sp>
      <p:cxnSp>
        <p:nvCxnSpPr>
          <p:cNvPr id="25" name="Straight Arrow Connector 24"/>
          <p:cNvCxnSpPr/>
          <p:nvPr/>
        </p:nvCxnSpPr>
        <p:spPr bwMode="auto">
          <a:xfrm flipV="1">
            <a:off x="7239000" y="3352800"/>
            <a:ext cx="457200" cy="1066800"/>
          </a:xfrm>
          <a:prstGeom prst="straightConnector1">
            <a:avLst/>
          </a:prstGeom>
          <a:solidFill>
            <a:schemeClr val="accent1"/>
          </a:solidFill>
          <a:ln w="28575" cap="flat" cmpd="sng" algn="ctr">
            <a:solidFill>
              <a:srgbClr val="FF0000"/>
            </a:solidFill>
            <a:prstDash val="solid"/>
            <a:round/>
            <a:headEnd type="none" w="med" len="med"/>
            <a:tailEnd type="arrow"/>
          </a:ln>
          <a:effectLst/>
        </p:spPr>
      </p:cxnSp>
      <p:pic>
        <p:nvPicPr>
          <p:cNvPr id="24" name="Picture 23" descr="Trapped Fingers.png"/>
          <p:cNvPicPr>
            <a:picLocks noChangeAspect="1"/>
          </p:cNvPicPr>
          <p:nvPr/>
        </p:nvPicPr>
        <p:blipFill>
          <a:blip r:embed="rId6" cstate="print"/>
          <a:stretch>
            <a:fillRect/>
          </a:stretch>
        </p:blipFill>
        <p:spPr>
          <a:xfrm>
            <a:off x="152400" y="749968"/>
            <a:ext cx="1143000" cy="1078832"/>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91705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E721412-BA56-4EC7-BE09-09AEB2C4A715}"/>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www.w3.org/XML/1998/namespace"/>
    <ds:schemaRef ds:uri="4880e4f8-4b7d-4bdd-91e3-e10d47036eca"/>
    <ds:schemaRef ds:uri="http://schemas.microsoft.com/office/2006/metadata/properties"/>
    <ds:schemaRef ds:uri="http://schemas.microsoft.com/office/2006/documentManagement/types"/>
    <ds:schemaRef ds:uri="http://schemas.microsoft.com/sharepoint/v3/fields"/>
    <ds:schemaRef ds:uri="http://schemas.microsoft.com/office/infopath/2007/PartnerControls"/>
    <ds:schemaRef ds:uri="http://schemas.openxmlformats.org/package/2006/metadata/core-properties"/>
    <ds:schemaRef ds:uri="9d51eac6-a7d5-47f5-a119-63d146adb134"/>
    <ds:schemaRef ds:uri="4880E4F8-4B7D-4BDD-91E3-E10D47036ECA"/>
    <ds:schemaRef ds:uri="http://purl.org/dc/terms/"/>
    <ds:schemaRef ds:uri="http://schemas.microsoft.com/sharepoint/v3"/>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3601</TotalTime>
  <Words>171</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372</cp:revision>
  <dcterms:created xsi:type="dcterms:W3CDTF">2001-05-03T06:07:08Z</dcterms:created>
  <dcterms:modified xsi:type="dcterms:W3CDTF">2024-04-21T06:58:04Z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