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26" r:id="rId1"/>
  </p:sldMasterIdLst>
  <p:notesMasterIdLst>
    <p:notesMasterId r:id="rId7"/>
  </p:notesMasterIdLst>
  <p:sldIdLst>
    <p:sldId id="256" r:id="rId2"/>
    <p:sldId id="260" r:id="rId3"/>
    <p:sldId id="284" r:id="rId4"/>
    <p:sldId id="288" r:id="rId5"/>
    <p:sldId id="29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chemeClr val="tx1"/>
    </p:penClr>
  </p:showPr>
  <p:clrMru>
    <a:srgbClr val="660066"/>
    <a:srgbClr val="FFFF00"/>
    <a:srgbClr val="66CCFF"/>
    <a:srgbClr val="3399FF"/>
    <a:srgbClr val="000099"/>
    <a:srgbClr val="FF0000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0E2E41-2ADB-4D74-9A41-79F28838D12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EFDAE1-F11C-4EFE-9097-A5E1FC473C3D}">
      <dgm:prSet phldrT="[Text]"/>
      <dgm:spPr/>
      <dgm:t>
        <a:bodyPr/>
        <a:lstStyle/>
        <a:p>
          <a:r>
            <a:rPr lang="en-US" dirty="0" smtClean="0"/>
            <a:t>Awareness</a:t>
          </a:r>
          <a:endParaRPr lang="en-US" dirty="0"/>
        </a:p>
      </dgm:t>
    </dgm:pt>
    <dgm:pt modelId="{66E0595A-9D3F-421F-872B-1FC0E38E279B}" type="parTrans" cxnId="{9F7E3312-B8B5-4809-94E6-1B49EE487D3F}">
      <dgm:prSet/>
      <dgm:spPr/>
      <dgm:t>
        <a:bodyPr/>
        <a:lstStyle/>
        <a:p>
          <a:endParaRPr lang="en-US"/>
        </a:p>
      </dgm:t>
    </dgm:pt>
    <dgm:pt modelId="{2CA3AAB2-FFBA-4A52-AB21-E71F2C82A927}" type="sibTrans" cxnId="{9F7E3312-B8B5-4809-94E6-1B49EE487D3F}">
      <dgm:prSet/>
      <dgm:spPr/>
      <dgm:t>
        <a:bodyPr/>
        <a:lstStyle/>
        <a:p>
          <a:endParaRPr lang="en-US"/>
        </a:p>
      </dgm:t>
    </dgm:pt>
    <dgm:pt modelId="{FDBF007E-037D-47B0-B487-8931BD777EF4}">
      <dgm:prSet phldrT="[Text]"/>
      <dgm:spPr/>
      <dgm:t>
        <a:bodyPr/>
        <a:lstStyle/>
        <a:p>
          <a:r>
            <a:rPr lang="en-US" dirty="0" smtClean="0"/>
            <a:t>Detection</a:t>
          </a:r>
          <a:endParaRPr lang="en-US" dirty="0"/>
        </a:p>
      </dgm:t>
    </dgm:pt>
    <dgm:pt modelId="{1E59A01B-ABF9-4F3D-8E36-C7F4E52D66DD}" type="parTrans" cxnId="{CF6AFC25-FCE3-46DB-A7FE-C6CC244101F3}">
      <dgm:prSet/>
      <dgm:spPr/>
      <dgm:t>
        <a:bodyPr/>
        <a:lstStyle/>
        <a:p>
          <a:endParaRPr lang="en-US"/>
        </a:p>
      </dgm:t>
    </dgm:pt>
    <dgm:pt modelId="{339557C2-F365-4251-B6AE-985646532912}" type="sibTrans" cxnId="{CF6AFC25-FCE3-46DB-A7FE-C6CC244101F3}">
      <dgm:prSet/>
      <dgm:spPr/>
      <dgm:t>
        <a:bodyPr/>
        <a:lstStyle/>
        <a:p>
          <a:endParaRPr lang="en-US"/>
        </a:p>
      </dgm:t>
    </dgm:pt>
    <dgm:pt modelId="{97F4AAE1-F0DB-43C6-A194-0C468A202437}">
      <dgm:prSet phldrT="[Text]"/>
      <dgm:spPr/>
      <dgm:t>
        <a:bodyPr/>
        <a:lstStyle/>
        <a:p>
          <a:r>
            <a:rPr lang="en-US" dirty="0" smtClean="0"/>
            <a:t>Use CO detectors.</a:t>
          </a:r>
          <a:endParaRPr lang="en-US" dirty="0"/>
        </a:p>
      </dgm:t>
    </dgm:pt>
    <dgm:pt modelId="{FD7EECD6-69ED-4BEB-8F77-3F3B34DBF42C}" type="parTrans" cxnId="{B192FEFF-9072-486A-8AC5-59DD61F25C22}">
      <dgm:prSet/>
      <dgm:spPr/>
      <dgm:t>
        <a:bodyPr/>
        <a:lstStyle/>
        <a:p>
          <a:endParaRPr lang="en-US"/>
        </a:p>
      </dgm:t>
    </dgm:pt>
    <dgm:pt modelId="{F05F9E46-6C14-4FB4-BF63-8535265E8C3B}" type="sibTrans" cxnId="{B192FEFF-9072-486A-8AC5-59DD61F25C22}">
      <dgm:prSet/>
      <dgm:spPr/>
      <dgm:t>
        <a:bodyPr/>
        <a:lstStyle/>
        <a:p>
          <a:endParaRPr lang="en-US"/>
        </a:p>
      </dgm:t>
    </dgm:pt>
    <dgm:pt modelId="{8A6A347C-AEBE-4ADB-888E-C9D9163DD2EB}">
      <dgm:prSet phldrT="[Text]"/>
      <dgm:spPr/>
      <dgm:t>
        <a:bodyPr/>
        <a:lstStyle/>
        <a:p>
          <a:r>
            <a:rPr lang="en-US" dirty="0" smtClean="0"/>
            <a:t>Fresh air</a:t>
          </a:r>
          <a:endParaRPr lang="en-US" dirty="0"/>
        </a:p>
      </dgm:t>
    </dgm:pt>
    <dgm:pt modelId="{5E464AD5-C907-408B-AAB3-15688D693A25}" type="parTrans" cxnId="{5F06CE3D-44D3-4B38-BBF1-5E20217B223F}">
      <dgm:prSet/>
      <dgm:spPr/>
      <dgm:t>
        <a:bodyPr/>
        <a:lstStyle/>
        <a:p>
          <a:endParaRPr lang="en-US"/>
        </a:p>
      </dgm:t>
    </dgm:pt>
    <dgm:pt modelId="{2902B9E1-8CB5-4F3F-A5ED-EB1A6CD69F13}" type="sibTrans" cxnId="{5F06CE3D-44D3-4B38-BBF1-5E20217B223F}">
      <dgm:prSet/>
      <dgm:spPr/>
      <dgm:t>
        <a:bodyPr/>
        <a:lstStyle/>
        <a:p>
          <a:endParaRPr lang="en-US"/>
        </a:p>
      </dgm:t>
    </dgm:pt>
    <dgm:pt modelId="{7799AFE7-CF94-41BB-9FDB-C6DE1AC17EFD}">
      <dgm:prSet phldrT="[Text]"/>
      <dgm:spPr/>
      <dgm:t>
        <a:bodyPr/>
        <a:lstStyle/>
        <a:p>
          <a:r>
            <a:rPr lang="en-US" dirty="0" smtClean="0"/>
            <a:t>Ensure good air circulation.</a:t>
          </a:r>
          <a:endParaRPr lang="en-US" dirty="0"/>
        </a:p>
      </dgm:t>
    </dgm:pt>
    <dgm:pt modelId="{A34C8F7F-6B58-4B1F-A0E0-E60AD3BE6EB4}" type="parTrans" cxnId="{07B088BE-C9B7-4128-866B-85C2CA3D79DD}">
      <dgm:prSet/>
      <dgm:spPr/>
      <dgm:t>
        <a:bodyPr/>
        <a:lstStyle/>
        <a:p>
          <a:endParaRPr lang="en-US"/>
        </a:p>
      </dgm:t>
    </dgm:pt>
    <dgm:pt modelId="{7AFA271B-6741-4C34-95EE-62C48BEDAE2B}" type="sibTrans" cxnId="{07B088BE-C9B7-4128-866B-85C2CA3D79DD}">
      <dgm:prSet/>
      <dgm:spPr/>
      <dgm:t>
        <a:bodyPr/>
        <a:lstStyle/>
        <a:p>
          <a:endParaRPr lang="en-US"/>
        </a:p>
      </dgm:t>
    </dgm:pt>
    <dgm:pt modelId="{27E004BA-125F-4685-B5E8-8B7DC048BF14}">
      <dgm:prSet phldrT="[Text]"/>
      <dgm:spPr/>
      <dgm:t>
        <a:bodyPr/>
        <a:lstStyle/>
        <a:p>
          <a:r>
            <a:rPr lang="en-US" dirty="0" smtClean="0"/>
            <a:t>Don’t use charcoal grills or run engines inside enclosed facilities.</a:t>
          </a:r>
          <a:endParaRPr lang="en-US" dirty="0"/>
        </a:p>
      </dgm:t>
    </dgm:pt>
    <dgm:pt modelId="{080CFB3E-137F-475D-B0E7-6383C0D2DE47}" type="parTrans" cxnId="{2B5F8226-B163-48A0-B640-8767D9710698}">
      <dgm:prSet/>
      <dgm:spPr/>
      <dgm:t>
        <a:bodyPr/>
        <a:lstStyle/>
        <a:p>
          <a:endParaRPr lang="en-US"/>
        </a:p>
      </dgm:t>
    </dgm:pt>
    <dgm:pt modelId="{E50B930C-18C7-47EF-B37E-953FDA0D0FA4}" type="sibTrans" cxnId="{2B5F8226-B163-48A0-B640-8767D9710698}">
      <dgm:prSet/>
      <dgm:spPr/>
      <dgm:t>
        <a:bodyPr/>
        <a:lstStyle/>
        <a:p>
          <a:endParaRPr lang="en-US"/>
        </a:p>
      </dgm:t>
    </dgm:pt>
    <dgm:pt modelId="{D798A77E-0A9D-46FC-B628-38D812A3D5F7}">
      <dgm:prSet phldrT="[Text]"/>
      <dgm:spPr/>
      <dgm:t>
        <a:bodyPr/>
        <a:lstStyle/>
        <a:p>
          <a:r>
            <a:rPr lang="en-US" dirty="0" smtClean="0"/>
            <a:t>Conduct drills to test emergency response.</a:t>
          </a:r>
          <a:endParaRPr lang="en-US" dirty="0"/>
        </a:p>
      </dgm:t>
    </dgm:pt>
    <dgm:pt modelId="{CF0FCA7B-D4DF-4D72-AF07-5795FE0C17DB}" type="parTrans" cxnId="{3C8B091A-6813-4224-99C0-83AA6DAEC679}">
      <dgm:prSet/>
      <dgm:spPr/>
      <dgm:t>
        <a:bodyPr/>
        <a:lstStyle/>
        <a:p>
          <a:endParaRPr lang="en-US"/>
        </a:p>
      </dgm:t>
    </dgm:pt>
    <dgm:pt modelId="{E51E3BA8-1DE5-4D68-8D03-03A45F7A5D2C}" type="sibTrans" cxnId="{3C8B091A-6813-4224-99C0-83AA6DAEC679}">
      <dgm:prSet/>
      <dgm:spPr/>
      <dgm:t>
        <a:bodyPr/>
        <a:lstStyle/>
        <a:p>
          <a:endParaRPr lang="en-US"/>
        </a:p>
      </dgm:t>
    </dgm:pt>
    <dgm:pt modelId="{49096553-298F-4E37-A0D7-21601D770DB0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"/>
            </a:rPr>
            <a:t>Video 1</a:t>
          </a:r>
          <a:endParaRPr lang="en-US" dirty="0"/>
        </a:p>
      </dgm:t>
    </dgm:pt>
    <dgm:pt modelId="{31D3B5D6-991F-4981-B988-9FC42DC55C09}" type="parTrans" cxnId="{144E5D80-8A34-4B3B-9D5F-C8A45B65CFDC}">
      <dgm:prSet/>
      <dgm:spPr/>
      <dgm:t>
        <a:bodyPr/>
        <a:lstStyle/>
        <a:p>
          <a:endParaRPr lang="en-US"/>
        </a:p>
      </dgm:t>
    </dgm:pt>
    <dgm:pt modelId="{BE6FEE7C-CAAB-45D2-BF76-F3B3F8EBEBF0}" type="sibTrans" cxnId="{144E5D80-8A34-4B3B-9D5F-C8A45B65CFDC}">
      <dgm:prSet/>
      <dgm:spPr/>
      <dgm:t>
        <a:bodyPr/>
        <a:lstStyle/>
        <a:p>
          <a:endParaRPr lang="en-US"/>
        </a:p>
      </dgm:t>
    </dgm:pt>
    <dgm:pt modelId="{D91693CF-9069-46E8-B05D-56FC198D1052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"/>
            </a:rPr>
            <a:t>Video 2</a:t>
          </a:r>
          <a:endParaRPr lang="en-US" dirty="0"/>
        </a:p>
      </dgm:t>
    </dgm:pt>
    <dgm:pt modelId="{3869DB96-0CCC-4D84-A1FE-843A2C79A63D}" type="parTrans" cxnId="{7428F47E-23C4-4733-B9D8-B2A64C6A84D0}">
      <dgm:prSet/>
      <dgm:spPr/>
      <dgm:t>
        <a:bodyPr/>
        <a:lstStyle/>
        <a:p>
          <a:endParaRPr lang="en-US"/>
        </a:p>
      </dgm:t>
    </dgm:pt>
    <dgm:pt modelId="{6EEED7EE-764C-4737-9696-93117A5587B4}" type="sibTrans" cxnId="{7428F47E-23C4-4733-B9D8-B2A64C6A84D0}">
      <dgm:prSet/>
      <dgm:spPr/>
      <dgm:t>
        <a:bodyPr/>
        <a:lstStyle/>
        <a:p>
          <a:endParaRPr lang="en-US"/>
        </a:p>
      </dgm:t>
    </dgm:pt>
    <dgm:pt modelId="{96C07A10-F110-4E24-A824-1E64D15F7E38}">
      <dgm:prSet phldrT="[Text]"/>
      <dgm:spPr/>
      <dgm:t>
        <a:bodyPr/>
        <a:lstStyle/>
        <a:p>
          <a:r>
            <a:rPr lang="en-US" dirty="0" smtClean="0"/>
            <a:t>Raise awareness within team and family about CO.</a:t>
          </a:r>
          <a:endParaRPr lang="en-US" dirty="0"/>
        </a:p>
      </dgm:t>
    </dgm:pt>
    <dgm:pt modelId="{A8C5017A-D905-464C-8945-F9C02C046710}" type="sibTrans" cxnId="{94DD295F-9EAF-41E7-972E-797CA025478F}">
      <dgm:prSet/>
      <dgm:spPr/>
      <dgm:t>
        <a:bodyPr/>
        <a:lstStyle/>
        <a:p>
          <a:endParaRPr lang="en-US"/>
        </a:p>
      </dgm:t>
    </dgm:pt>
    <dgm:pt modelId="{E24CD5F3-869D-4AD2-821F-5D7D179BE9C0}" type="parTrans" cxnId="{94DD295F-9EAF-41E7-972E-797CA025478F}">
      <dgm:prSet/>
      <dgm:spPr/>
      <dgm:t>
        <a:bodyPr/>
        <a:lstStyle/>
        <a:p>
          <a:endParaRPr lang="en-US"/>
        </a:p>
      </dgm:t>
    </dgm:pt>
    <dgm:pt modelId="{F95A44C3-324E-4922-897E-719E81F962E2}" type="pres">
      <dgm:prSet presAssocID="{2E0E2E41-2ADB-4D74-9A41-79F28838D12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2D9C4A-66EE-41BF-981E-01941D7E4979}" type="pres">
      <dgm:prSet presAssocID="{BBEFDAE1-F11C-4EFE-9097-A5E1FC473C3D}" presName="composite" presStyleCnt="0"/>
      <dgm:spPr/>
    </dgm:pt>
    <dgm:pt modelId="{048FF4EF-8A71-4FC5-9C45-05E5443ADF3F}" type="pres">
      <dgm:prSet presAssocID="{BBEFDAE1-F11C-4EFE-9097-A5E1FC473C3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BD8DA-FA38-4C89-8934-C0934DA61830}" type="pres">
      <dgm:prSet presAssocID="{BBEFDAE1-F11C-4EFE-9097-A5E1FC473C3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529CF-45E8-461B-8BE7-84075ED988B1}" type="pres">
      <dgm:prSet presAssocID="{2CA3AAB2-FFBA-4A52-AB21-E71F2C82A927}" presName="space" presStyleCnt="0"/>
      <dgm:spPr/>
    </dgm:pt>
    <dgm:pt modelId="{C7B84E90-48A8-4961-8146-475001767A2A}" type="pres">
      <dgm:prSet presAssocID="{FDBF007E-037D-47B0-B487-8931BD777EF4}" presName="composite" presStyleCnt="0"/>
      <dgm:spPr/>
    </dgm:pt>
    <dgm:pt modelId="{39595E9A-5691-4337-AA1A-4C6F8FCA6597}" type="pres">
      <dgm:prSet presAssocID="{FDBF007E-037D-47B0-B487-8931BD777EF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467228-FEDC-4DDB-8175-7F5410A1F527}" type="pres">
      <dgm:prSet presAssocID="{FDBF007E-037D-47B0-B487-8931BD777EF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25FD0-D8C2-49C6-BCD5-C6C5BAF6ACE6}" type="pres">
      <dgm:prSet presAssocID="{339557C2-F365-4251-B6AE-985646532912}" presName="space" presStyleCnt="0"/>
      <dgm:spPr/>
    </dgm:pt>
    <dgm:pt modelId="{7DB34BBF-4440-45CB-B174-B3DCEC981727}" type="pres">
      <dgm:prSet presAssocID="{8A6A347C-AEBE-4ADB-888E-C9D9163DD2EB}" presName="composite" presStyleCnt="0"/>
      <dgm:spPr/>
    </dgm:pt>
    <dgm:pt modelId="{BAD8EDD5-90DF-4FC6-8D5C-18CE20138684}" type="pres">
      <dgm:prSet presAssocID="{8A6A347C-AEBE-4ADB-888E-C9D9163DD2E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E5B67-A515-4555-BDDD-4F91687B25CE}" type="pres">
      <dgm:prSet presAssocID="{8A6A347C-AEBE-4ADB-888E-C9D9163DD2E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C1AD4B-4B7C-498D-9D83-8B3A5A4B08B2}" type="presOf" srcId="{8A6A347C-AEBE-4ADB-888E-C9D9163DD2EB}" destId="{BAD8EDD5-90DF-4FC6-8D5C-18CE20138684}" srcOrd="0" destOrd="0" presId="urn:microsoft.com/office/officeart/2005/8/layout/hList1"/>
    <dgm:cxn modelId="{348BF1CB-8AF3-49F0-B4D2-C6B869446C9F}" type="presOf" srcId="{27E004BA-125F-4685-B5E8-8B7DC048BF14}" destId="{0DBE5B67-A515-4555-BDDD-4F91687B25CE}" srcOrd="0" destOrd="1" presId="urn:microsoft.com/office/officeart/2005/8/layout/hList1"/>
    <dgm:cxn modelId="{94DD295F-9EAF-41E7-972E-797CA025478F}" srcId="{BBEFDAE1-F11C-4EFE-9097-A5E1FC473C3D}" destId="{96C07A10-F110-4E24-A824-1E64D15F7E38}" srcOrd="0" destOrd="0" parTransId="{E24CD5F3-869D-4AD2-821F-5D7D179BE9C0}" sibTransId="{A8C5017A-D905-464C-8945-F9C02C046710}"/>
    <dgm:cxn modelId="{2B5F8226-B163-48A0-B640-8767D9710698}" srcId="{8A6A347C-AEBE-4ADB-888E-C9D9163DD2EB}" destId="{27E004BA-125F-4685-B5E8-8B7DC048BF14}" srcOrd="1" destOrd="0" parTransId="{080CFB3E-137F-475D-B0E7-6383C0D2DE47}" sibTransId="{E50B930C-18C7-47EF-B37E-953FDA0D0FA4}"/>
    <dgm:cxn modelId="{6019913A-1F92-4C80-A8C4-0EC83EDE9D2F}" type="presOf" srcId="{49096553-298F-4E37-A0D7-21601D770DB0}" destId="{8A2BD8DA-FA38-4C89-8934-C0934DA61830}" srcOrd="0" destOrd="1" presId="urn:microsoft.com/office/officeart/2005/8/layout/hList1"/>
    <dgm:cxn modelId="{9F7E3312-B8B5-4809-94E6-1B49EE487D3F}" srcId="{2E0E2E41-2ADB-4D74-9A41-79F28838D125}" destId="{BBEFDAE1-F11C-4EFE-9097-A5E1FC473C3D}" srcOrd="0" destOrd="0" parTransId="{66E0595A-9D3F-421F-872B-1FC0E38E279B}" sibTransId="{2CA3AAB2-FFBA-4A52-AB21-E71F2C82A927}"/>
    <dgm:cxn modelId="{3C8B091A-6813-4224-99C0-83AA6DAEC679}" srcId="{FDBF007E-037D-47B0-B487-8931BD777EF4}" destId="{D798A77E-0A9D-46FC-B628-38D812A3D5F7}" srcOrd="1" destOrd="0" parTransId="{CF0FCA7B-D4DF-4D72-AF07-5795FE0C17DB}" sibTransId="{E51E3BA8-1DE5-4D68-8D03-03A45F7A5D2C}"/>
    <dgm:cxn modelId="{284266EF-07D7-4C79-996A-9490CDDB8C93}" type="presOf" srcId="{96C07A10-F110-4E24-A824-1E64D15F7E38}" destId="{8A2BD8DA-FA38-4C89-8934-C0934DA61830}" srcOrd="0" destOrd="0" presId="urn:microsoft.com/office/officeart/2005/8/layout/hList1"/>
    <dgm:cxn modelId="{B192FEFF-9072-486A-8AC5-59DD61F25C22}" srcId="{FDBF007E-037D-47B0-B487-8931BD777EF4}" destId="{97F4AAE1-F0DB-43C6-A194-0C468A202437}" srcOrd="0" destOrd="0" parTransId="{FD7EECD6-69ED-4BEB-8F77-3F3B34DBF42C}" sibTransId="{F05F9E46-6C14-4FB4-BF63-8535265E8C3B}"/>
    <dgm:cxn modelId="{9ED7295F-3D6F-4554-B495-6832E36D3184}" type="presOf" srcId="{D798A77E-0A9D-46FC-B628-38D812A3D5F7}" destId="{C2467228-FEDC-4DDB-8175-7F5410A1F527}" srcOrd="0" destOrd="1" presId="urn:microsoft.com/office/officeart/2005/8/layout/hList1"/>
    <dgm:cxn modelId="{7428F47E-23C4-4733-B9D8-B2A64C6A84D0}" srcId="{BBEFDAE1-F11C-4EFE-9097-A5E1FC473C3D}" destId="{D91693CF-9069-46E8-B05D-56FC198D1052}" srcOrd="2" destOrd="0" parTransId="{3869DB96-0CCC-4D84-A1FE-843A2C79A63D}" sibTransId="{6EEED7EE-764C-4737-9696-93117A5587B4}"/>
    <dgm:cxn modelId="{5F06CE3D-44D3-4B38-BBF1-5E20217B223F}" srcId="{2E0E2E41-2ADB-4D74-9A41-79F28838D125}" destId="{8A6A347C-AEBE-4ADB-888E-C9D9163DD2EB}" srcOrd="2" destOrd="0" parTransId="{5E464AD5-C907-408B-AAB3-15688D693A25}" sibTransId="{2902B9E1-8CB5-4F3F-A5ED-EB1A6CD69F13}"/>
    <dgm:cxn modelId="{76994D3C-FD83-43FA-A09F-B8FD175BE0E7}" type="presOf" srcId="{2E0E2E41-2ADB-4D74-9A41-79F28838D125}" destId="{F95A44C3-324E-4922-897E-719E81F962E2}" srcOrd="0" destOrd="0" presId="urn:microsoft.com/office/officeart/2005/8/layout/hList1"/>
    <dgm:cxn modelId="{29CA1F85-BF57-40FC-9591-D5FCEF8E89AE}" type="presOf" srcId="{7799AFE7-CF94-41BB-9FDB-C6DE1AC17EFD}" destId="{0DBE5B67-A515-4555-BDDD-4F91687B25CE}" srcOrd="0" destOrd="0" presId="urn:microsoft.com/office/officeart/2005/8/layout/hList1"/>
    <dgm:cxn modelId="{4FD9EC77-5460-44FF-95DD-DBE0019E0A85}" type="presOf" srcId="{BBEFDAE1-F11C-4EFE-9097-A5E1FC473C3D}" destId="{048FF4EF-8A71-4FC5-9C45-05E5443ADF3F}" srcOrd="0" destOrd="0" presId="urn:microsoft.com/office/officeart/2005/8/layout/hList1"/>
    <dgm:cxn modelId="{421C915A-D4F8-4B04-AE0B-275349DECDD6}" type="presOf" srcId="{97F4AAE1-F0DB-43C6-A194-0C468A202437}" destId="{C2467228-FEDC-4DDB-8175-7F5410A1F527}" srcOrd="0" destOrd="0" presId="urn:microsoft.com/office/officeart/2005/8/layout/hList1"/>
    <dgm:cxn modelId="{66F18B56-1D78-48C8-8A81-D09B8CD02803}" type="presOf" srcId="{D91693CF-9069-46E8-B05D-56FC198D1052}" destId="{8A2BD8DA-FA38-4C89-8934-C0934DA61830}" srcOrd="0" destOrd="2" presId="urn:microsoft.com/office/officeart/2005/8/layout/hList1"/>
    <dgm:cxn modelId="{CF6AFC25-FCE3-46DB-A7FE-C6CC244101F3}" srcId="{2E0E2E41-2ADB-4D74-9A41-79F28838D125}" destId="{FDBF007E-037D-47B0-B487-8931BD777EF4}" srcOrd="1" destOrd="0" parTransId="{1E59A01B-ABF9-4F3D-8E36-C7F4E52D66DD}" sibTransId="{339557C2-F365-4251-B6AE-985646532912}"/>
    <dgm:cxn modelId="{07B088BE-C9B7-4128-866B-85C2CA3D79DD}" srcId="{8A6A347C-AEBE-4ADB-888E-C9D9163DD2EB}" destId="{7799AFE7-CF94-41BB-9FDB-C6DE1AC17EFD}" srcOrd="0" destOrd="0" parTransId="{A34C8F7F-6B58-4B1F-A0E0-E60AD3BE6EB4}" sibTransId="{7AFA271B-6741-4C34-95EE-62C48BEDAE2B}"/>
    <dgm:cxn modelId="{7AEEA53E-2FAB-4A7F-BDDC-7CC1B35B5312}" type="presOf" srcId="{FDBF007E-037D-47B0-B487-8931BD777EF4}" destId="{39595E9A-5691-4337-AA1A-4C6F8FCA6597}" srcOrd="0" destOrd="0" presId="urn:microsoft.com/office/officeart/2005/8/layout/hList1"/>
    <dgm:cxn modelId="{144E5D80-8A34-4B3B-9D5F-C8A45B65CFDC}" srcId="{BBEFDAE1-F11C-4EFE-9097-A5E1FC473C3D}" destId="{49096553-298F-4E37-A0D7-21601D770DB0}" srcOrd="1" destOrd="0" parTransId="{31D3B5D6-991F-4981-B988-9FC42DC55C09}" sibTransId="{BE6FEE7C-CAAB-45D2-BF76-F3B3F8EBEBF0}"/>
    <dgm:cxn modelId="{C08DCDB5-702F-410E-982D-5A2F19B949AC}" type="presParOf" srcId="{F95A44C3-324E-4922-897E-719E81F962E2}" destId="{972D9C4A-66EE-41BF-981E-01941D7E4979}" srcOrd="0" destOrd="0" presId="urn:microsoft.com/office/officeart/2005/8/layout/hList1"/>
    <dgm:cxn modelId="{00C628F1-174E-46E8-AE17-76F76CE7A41F}" type="presParOf" srcId="{972D9C4A-66EE-41BF-981E-01941D7E4979}" destId="{048FF4EF-8A71-4FC5-9C45-05E5443ADF3F}" srcOrd="0" destOrd="0" presId="urn:microsoft.com/office/officeart/2005/8/layout/hList1"/>
    <dgm:cxn modelId="{5602C96A-2CD2-40BC-9F81-6FA87590417D}" type="presParOf" srcId="{972D9C4A-66EE-41BF-981E-01941D7E4979}" destId="{8A2BD8DA-FA38-4C89-8934-C0934DA61830}" srcOrd="1" destOrd="0" presId="urn:microsoft.com/office/officeart/2005/8/layout/hList1"/>
    <dgm:cxn modelId="{C72356BB-C994-4485-BC3D-1A698BF15508}" type="presParOf" srcId="{F95A44C3-324E-4922-897E-719E81F962E2}" destId="{85B529CF-45E8-461B-8BE7-84075ED988B1}" srcOrd="1" destOrd="0" presId="urn:microsoft.com/office/officeart/2005/8/layout/hList1"/>
    <dgm:cxn modelId="{0A31CCCA-E739-41C1-BD4F-9B15268710A7}" type="presParOf" srcId="{F95A44C3-324E-4922-897E-719E81F962E2}" destId="{C7B84E90-48A8-4961-8146-475001767A2A}" srcOrd="2" destOrd="0" presId="urn:microsoft.com/office/officeart/2005/8/layout/hList1"/>
    <dgm:cxn modelId="{BF264B20-5F9D-4E94-B6FC-569D671A8CBD}" type="presParOf" srcId="{C7B84E90-48A8-4961-8146-475001767A2A}" destId="{39595E9A-5691-4337-AA1A-4C6F8FCA6597}" srcOrd="0" destOrd="0" presId="urn:microsoft.com/office/officeart/2005/8/layout/hList1"/>
    <dgm:cxn modelId="{B23F6250-5FC1-423B-B971-8B23E5A8E1CE}" type="presParOf" srcId="{C7B84E90-48A8-4961-8146-475001767A2A}" destId="{C2467228-FEDC-4DDB-8175-7F5410A1F527}" srcOrd="1" destOrd="0" presId="urn:microsoft.com/office/officeart/2005/8/layout/hList1"/>
    <dgm:cxn modelId="{8A53CDB2-0184-40F4-B80F-0E9015E104F6}" type="presParOf" srcId="{F95A44C3-324E-4922-897E-719E81F962E2}" destId="{A1225FD0-D8C2-49C6-BCD5-C6C5BAF6ACE6}" srcOrd="3" destOrd="0" presId="urn:microsoft.com/office/officeart/2005/8/layout/hList1"/>
    <dgm:cxn modelId="{750CAA2C-3D14-44E5-92DE-12922A0533A3}" type="presParOf" srcId="{F95A44C3-324E-4922-897E-719E81F962E2}" destId="{7DB34BBF-4440-45CB-B174-B3DCEC981727}" srcOrd="4" destOrd="0" presId="urn:microsoft.com/office/officeart/2005/8/layout/hList1"/>
    <dgm:cxn modelId="{FC26E006-AEFB-432C-AC42-0CED55930808}" type="presParOf" srcId="{7DB34BBF-4440-45CB-B174-B3DCEC981727}" destId="{BAD8EDD5-90DF-4FC6-8D5C-18CE20138684}" srcOrd="0" destOrd="0" presId="urn:microsoft.com/office/officeart/2005/8/layout/hList1"/>
    <dgm:cxn modelId="{E82C1936-B027-4A57-AA36-5A1D80E1C728}" type="presParOf" srcId="{7DB34BBF-4440-45CB-B174-B3DCEC981727}" destId="{0DBE5B67-A515-4555-BDDD-4F91687B25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8FF4EF-8A71-4FC5-9C45-05E5443ADF3F}">
      <dsp:nvSpPr>
        <dsp:cNvPr id="0" name=""/>
        <dsp:cNvSpPr/>
      </dsp:nvSpPr>
      <dsp:spPr>
        <a:xfrm>
          <a:off x="2428" y="40176"/>
          <a:ext cx="2368153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Awareness</a:t>
          </a:r>
          <a:endParaRPr lang="en-US" sz="2600" kern="1200" dirty="0"/>
        </a:p>
      </dsp:txBody>
      <dsp:txXfrm>
        <a:off x="2428" y="40176"/>
        <a:ext cx="2368153" cy="748800"/>
      </dsp:txXfrm>
    </dsp:sp>
    <dsp:sp modelId="{8A2BD8DA-FA38-4C89-8934-C0934DA61830}">
      <dsp:nvSpPr>
        <dsp:cNvPr id="0" name=""/>
        <dsp:cNvSpPr/>
      </dsp:nvSpPr>
      <dsp:spPr>
        <a:xfrm>
          <a:off x="2428" y="788976"/>
          <a:ext cx="2368153" cy="41238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Raise awareness within team and family about CO.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hlinkClick xmlns:r="http://schemas.openxmlformats.org/officeDocument/2006/relationships" r:id=""/>
            </a:rPr>
            <a:t>Video 1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hlinkClick xmlns:r="http://schemas.openxmlformats.org/officeDocument/2006/relationships" r:id=""/>
            </a:rPr>
            <a:t>Video 2</a:t>
          </a:r>
          <a:endParaRPr lang="en-US" sz="2600" kern="1200" dirty="0"/>
        </a:p>
      </dsp:txBody>
      <dsp:txXfrm>
        <a:off x="2428" y="788976"/>
        <a:ext cx="2368153" cy="4123847"/>
      </dsp:txXfrm>
    </dsp:sp>
    <dsp:sp modelId="{39595E9A-5691-4337-AA1A-4C6F8FCA6597}">
      <dsp:nvSpPr>
        <dsp:cNvPr id="0" name=""/>
        <dsp:cNvSpPr/>
      </dsp:nvSpPr>
      <dsp:spPr>
        <a:xfrm>
          <a:off x="2702123" y="40176"/>
          <a:ext cx="2368153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Detection</a:t>
          </a:r>
          <a:endParaRPr lang="en-US" sz="2600" kern="1200" dirty="0"/>
        </a:p>
      </dsp:txBody>
      <dsp:txXfrm>
        <a:off x="2702123" y="40176"/>
        <a:ext cx="2368153" cy="748800"/>
      </dsp:txXfrm>
    </dsp:sp>
    <dsp:sp modelId="{C2467228-FEDC-4DDB-8175-7F5410A1F527}">
      <dsp:nvSpPr>
        <dsp:cNvPr id="0" name=""/>
        <dsp:cNvSpPr/>
      </dsp:nvSpPr>
      <dsp:spPr>
        <a:xfrm>
          <a:off x="2702123" y="788976"/>
          <a:ext cx="2368153" cy="41238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Use CO detectors.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Conduct drills to test emergency response.</a:t>
          </a:r>
          <a:endParaRPr lang="en-US" sz="2600" kern="1200" dirty="0"/>
        </a:p>
      </dsp:txBody>
      <dsp:txXfrm>
        <a:off x="2702123" y="788976"/>
        <a:ext cx="2368153" cy="4123847"/>
      </dsp:txXfrm>
    </dsp:sp>
    <dsp:sp modelId="{BAD8EDD5-90DF-4FC6-8D5C-18CE20138684}">
      <dsp:nvSpPr>
        <dsp:cNvPr id="0" name=""/>
        <dsp:cNvSpPr/>
      </dsp:nvSpPr>
      <dsp:spPr>
        <a:xfrm>
          <a:off x="5401818" y="40176"/>
          <a:ext cx="2368153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Fresh air</a:t>
          </a:r>
          <a:endParaRPr lang="en-US" sz="2600" kern="1200" dirty="0"/>
        </a:p>
      </dsp:txBody>
      <dsp:txXfrm>
        <a:off x="5401818" y="40176"/>
        <a:ext cx="2368153" cy="748800"/>
      </dsp:txXfrm>
    </dsp:sp>
    <dsp:sp modelId="{0DBE5B67-A515-4555-BDDD-4F91687B25CE}">
      <dsp:nvSpPr>
        <dsp:cNvPr id="0" name=""/>
        <dsp:cNvSpPr/>
      </dsp:nvSpPr>
      <dsp:spPr>
        <a:xfrm>
          <a:off x="5401818" y="788976"/>
          <a:ext cx="2368153" cy="41238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Ensure good air circulation.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Don’t use charcoal grills or run engines inside enclosed facilities.</a:t>
          </a:r>
          <a:endParaRPr lang="en-US" sz="2600" kern="1200" dirty="0"/>
        </a:p>
      </dsp:txBody>
      <dsp:txXfrm>
        <a:off x="5401818" y="788976"/>
        <a:ext cx="2368153" cy="4123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E7708-583E-4A4B-8676-9AC999A4B694}" type="datetimeFigureOut">
              <a:rPr lang="en-US"/>
              <a:pPr>
                <a:defRPr/>
              </a:pPr>
              <a:t>03/05/2016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16B515-DC62-44B1-B2E6-6F56B305E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6B6BF-B271-4BC0-9D24-197FEBC73C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C549-A516-48C5-9CC0-998216C9B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C549-A516-48C5-9CC0-998216C9B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F727-9DCE-43E8-8786-6A7E6B905143}" type="datetime1">
              <a:rPr lang="en-US" smtClean="0"/>
              <a:pPr/>
              <a:t>03/05/2016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2CE24-B0C8-4D3B-A686-943E00CDC7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C549-A516-48C5-9CC0-998216C9B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90E9E-EFC5-469D-828A-A0652117F9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82A22-2F98-4299-A9CB-70B2B2CA3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C549-A516-48C5-9CC0-998216C9B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D8A8D-7234-488B-9E73-22DED0C070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C549-A516-48C5-9CC0-998216C9B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C549-A516-48C5-9CC0-998216C9B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A2C549-A516-48C5-9CC0-998216C9B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0" name="Picture 2" descr="C:\Ruchi\Ruchi\PDO\2012\Corporate Identity\PDO ppt 4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1.xml"/><Relationship Id="rId2" Type="http://schemas.openxmlformats.org/officeDocument/2006/relationships/hyperlink" Target="http://www.google.com.om/url?sa=i&amp;rct=j&amp;q=&amp;esrc=s&amp;source=images&amp;cd=&amp;cad=rja&amp;uact=8&amp;ved=0ahUKEwjbgPHEjLjMAhVDLMAKHThJDp8QjRwIBw&amp;url=http://nkfr.net/residents/carbon-monoxide-detectors/&amp;psig=AFQjCNGZbsH1Q6_4Q8-6k34utjBxek3H3g&amp;ust=1462165347772115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676400" y="3276600"/>
            <a:ext cx="609600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The Silent Killer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057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CARBON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MONOXIDE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8392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SzPct val="135000"/>
              <a:buFont typeface="Wingdings" pitchFamily="2" charset="2"/>
              <a:buChar char="v"/>
            </a:pPr>
            <a:r>
              <a:rPr lang="en-US" sz="1600" dirty="0" smtClean="0">
                <a:solidFill>
                  <a:srgbClr val="000099"/>
                </a:solidFill>
              </a:rPr>
              <a:t> Carbon Monoxide (CO) is:</a:t>
            </a:r>
          </a:p>
          <a:p>
            <a:pPr lvl="1">
              <a:spcBef>
                <a:spcPct val="50000"/>
              </a:spcBef>
              <a:buSzPct val="135000"/>
              <a:buFont typeface="Arial" pitchFamily="34" charset="0"/>
              <a:buChar char="•"/>
            </a:pPr>
            <a:r>
              <a:rPr lang="en-US" sz="1600" dirty="0">
                <a:solidFill>
                  <a:srgbClr val="000099"/>
                </a:solidFill>
              </a:rPr>
              <a:t> </a:t>
            </a:r>
            <a:r>
              <a:rPr lang="en-US" sz="1600" dirty="0" smtClean="0">
                <a:solidFill>
                  <a:srgbClr val="000099"/>
                </a:solidFill>
              </a:rPr>
              <a:t>Colorless</a:t>
            </a:r>
          </a:p>
          <a:p>
            <a:pPr lvl="1">
              <a:spcBef>
                <a:spcPct val="50000"/>
              </a:spcBef>
              <a:buSzPct val="135000"/>
              <a:buFont typeface="Arial" pitchFamily="34" charset="0"/>
              <a:buChar char="•"/>
            </a:pPr>
            <a:r>
              <a:rPr lang="en-US" sz="1600" dirty="0">
                <a:solidFill>
                  <a:srgbClr val="000099"/>
                </a:solidFill>
              </a:rPr>
              <a:t> </a:t>
            </a:r>
            <a:r>
              <a:rPr lang="en-US" sz="1600" dirty="0" smtClean="0">
                <a:solidFill>
                  <a:srgbClr val="000099"/>
                </a:solidFill>
              </a:rPr>
              <a:t>Odorless</a:t>
            </a:r>
          </a:p>
          <a:p>
            <a:pPr lvl="1">
              <a:spcBef>
                <a:spcPct val="50000"/>
              </a:spcBef>
              <a:buSzPct val="135000"/>
              <a:buFont typeface="Arial" pitchFamily="34" charset="0"/>
              <a:buChar char="•"/>
            </a:pPr>
            <a:r>
              <a:rPr lang="en-US" sz="1600" dirty="0">
                <a:solidFill>
                  <a:srgbClr val="000099"/>
                </a:solidFill>
              </a:rPr>
              <a:t> </a:t>
            </a:r>
            <a:r>
              <a:rPr lang="en-US" sz="1600" dirty="0" smtClean="0">
                <a:solidFill>
                  <a:srgbClr val="000099"/>
                </a:solidFill>
              </a:rPr>
              <a:t>Tasteless</a:t>
            </a:r>
          </a:p>
          <a:p>
            <a:pPr marL="288925" indent="-288925">
              <a:spcBef>
                <a:spcPct val="50000"/>
              </a:spcBef>
              <a:buSzPct val="135000"/>
              <a:buFont typeface="Wingdings" pitchFamily="2" charset="2"/>
              <a:buChar char="v"/>
            </a:pPr>
            <a:r>
              <a:rPr lang="en-US" sz="1600" dirty="0" smtClean="0">
                <a:solidFill>
                  <a:srgbClr val="000099"/>
                </a:solidFill>
              </a:rPr>
              <a:t> Each </a:t>
            </a:r>
            <a:r>
              <a:rPr lang="en-US" sz="1600" dirty="0">
                <a:solidFill>
                  <a:srgbClr val="000099"/>
                </a:solidFill>
              </a:rPr>
              <a:t>year </a:t>
            </a:r>
            <a:r>
              <a:rPr lang="en-US" sz="1600" dirty="0" smtClean="0">
                <a:solidFill>
                  <a:srgbClr val="000099"/>
                </a:solidFill>
              </a:rPr>
              <a:t>many people </a:t>
            </a:r>
            <a:r>
              <a:rPr lang="en-US" sz="1600" dirty="0">
                <a:solidFill>
                  <a:srgbClr val="000099"/>
                </a:solidFill>
              </a:rPr>
              <a:t>die from CO </a:t>
            </a:r>
            <a:r>
              <a:rPr lang="en-US" sz="1600" dirty="0" smtClean="0">
                <a:solidFill>
                  <a:srgbClr val="000099"/>
                </a:solidFill>
              </a:rPr>
              <a:t>poisoning.</a:t>
            </a:r>
            <a:endParaRPr lang="en-US" sz="1600" dirty="0">
              <a:solidFill>
                <a:srgbClr val="000099"/>
              </a:solidFill>
            </a:endParaRPr>
          </a:p>
          <a:p>
            <a:pPr marL="288925" indent="-288925">
              <a:spcBef>
                <a:spcPct val="50000"/>
              </a:spcBef>
              <a:buSzPct val="135000"/>
              <a:buFont typeface="Wingdings" pitchFamily="2" charset="2"/>
              <a:buChar char="v"/>
            </a:pPr>
            <a:r>
              <a:rPr lang="en-US" sz="1600" dirty="0">
                <a:solidFill>
                  <a:srgbClr val="000099"/>
                </a:solidFill>
              </a:rPr>
              <a:t> </a:t>
            </a:r>
            <a:r>
              <a:rPr lang="en-US" sz="1600" dirty="0" smtClean="0">
                <a:solidFill>
                  <a:srgbClr val="000099"/>
                </a:solidFill>
              </a:rPr>
              <a:t>CO </a:t>
            </a:r>
            <a:r>
              <a:rPr lang="en-US" sz="1600" dirty="0">
                <a:solidFill>
                  <a:srgbClr val="000099"/>
                </a:solidFill>
              </a:rPr>
              <a:t>can act on the body quickly in high concentrations, or slowly over long periods of time</a:t>
            </a:r>
            <a:r>
              <a:rPr lang="en-US" sz="1600" dirty="0" smtClean="0">
                <a:solidFill>
                  <a:srgbClr val="000099"/>
                </a:solidFill>
              </a:rPr>
              <a:t>.</a:t>
            </a:r>
            <a:endParaRPr lang="en-US" sz="1600" dirty="0">
              <a:solidFill>
                <a:srgbClr val="000099"/>
              </a:solidFill>
            </a:endParaRPr>
          </a:p>
          <a:p>
            <a:pPr marL="288925" indent="-288925">
              <a:spcBef>
                <a:spcPct val="50000"/>
              </a:spcBef>
              <a:buSzPct val="135000"/>
              <a:buFont typeface="Wingdings" pitchFamily="2" charset="2"/>
              <a:buChar char="v"/>
            </a:pPr>
            <a:r>
              <a:rPr lang="en-US" sz="1600" dirty="0">
                <a:solidFill>
                  <a:srgbClr val="000099"/>
                </a:solidFill>
              </a:rPr>
              <a:t> </a:t>
            </a:r>
            <a:r>
              <a:rPr lang="en-US" sz="1600" dirty="0" smtClean="0">
                <a:solidFill>
                  <a:srgbClr val="000099"/>
                </a:solidFill>
              </a:rPr>
              <a:t>It </a:t>
            </a:r>
            <a:r>
              <a:rPr lang="en-US" sz="1600" dirty="0">
                <a:solidFill>
                  <a:srgbClr val="000099"/>
                </a:solidFill>
              </a:rPr>
              <a:t>takes several hours to remove CO from </a:t>
            </a:r>
            <a:r>
              <a:rPr lang="en-US" sz="1600" dirty="0" smtClean="0">
                <a:solidFill>
                  <a:srgbClr val="000099"/>
                </a:solidFill>
              </a:rPr>
              <a:t>human body</a:t>
            </a:r>
            <a:r>
              <a:rPr lang="en-US" sz="1600" dirty="0">
                <a:solidFill>
                  <a:srgbClr val="000099"/>
                </a:solidFill>
              </a:rPr>
              <a:t>, low concentrations can gradually build up in </a:t>
            </a:r>
            <a:r>
              <a:rPr lang="en-US" sz="1600" dirty="0" smtClean="0">
                <a:solidFill>
                  <a:srgbClr val="000099"/>
                </a:solidFill>
              </a:rPr>
              <a:t>the blood</a:t>
            </a:r>
            <a:r>
              <a:rPr lang="en-US" sz="1600" dirty="0">
                <a:solidFill>
                  <a:srgbClr val="000099"/>
                </a:solidFill>
              </a:rPr>
              <a:t>, causing anything from headaches, nausea, to even </a:t>
            </a:r>
            <a:r>
              <a:rPr lang="en-US" sz="1600" dirty="0" smtClean="0">
                <a:solidFill>
                  <a:srgbClr val="000099"/>
                </a:solidFill>
              </a:rPr>
              <a:t>comas </a:t>
            </a:r>
            <a:r>
              <a:rPr lang="en-US" sz="1600" dirty="0">
                <a:solidFill>
                  <a:srgbClr val="000099"/>
                </a:solidFill>
              </a:rPr>
              <a:t>and death</a:t>
            </a:r>
            <a:r>
              <a:rPr lang="en-US" sz="1600" dirty="0" smtClean="0">
                <a:solidFill>
                  <a:srgbClr val="000099"/>
                </a:solidFill>
              </a:rPr>
              <a:t>.</a:t>
            </a:r>
          </a:p>
          <a:p>
            <a:pPr marL="288925" indent="-288925">
              <a:spcBef>
                <a:spcPct val="50000"/>
              </a:spcBef>
              <a:buSzPct val="135000"/>
              <a:buFont typeface="Wingdings" pitchFamily="2" charset="2"/>
              <a:buChar char="v"/>
            </a:pPr>
            <a:r>
              <a:rPr lang="en-US" sz="1600" dirty="0">
                <a:solidFill>
                  <a:srgbClr val="000099"/>
                </a:solidFill>
              </a:rPr>
              <a:t> </a:t>
            </a:r>
            <a:r>
              <a:rPr lang="en-US" sz="1600" dirty="0" smtClean="0">
                <a:solidFill>
                  <a:srgbClr val="000099"/>
                </a:solidFill>
              </a:rPr>
              <a:t>It can be formed when using equipment  improperly or using malfunctioning equipment.</a:t>
            </a:r>
          </a:p>
          <a:p>
            <a:pPr marL="288925" indent="-288925">
              <a:spcBef>
                <a:spcPct val="50000"/>
              </a:spcBef>
              <a:buSzPct val="135000"/>
              <a:buFont typeface="Wingdings" pitchFamily="2" charset="2"/>
              <a:buChar char="v"/>
            </a:pPr>
            <a:r>
              <a:rPr lang="en-US" sz="1600" dirty="0" smtClean="0">
                <a:solidFill>
                  <a:srgbClr val="000099"/>
                </a:solidFill>
              </a:rPr>
              <a:t> It inhibits the blood’s ability to carry oxygen to body tissues including vital organs such as the heart and brain. It takes about 5 hours for its levels in the blood to drop to half of its current level after exposure was terminated. </a:t>
            </a:r>
            <a:endParaRPr lang="en-US" sz="1600" dirty="0">
              <a:solidFill>
                <a:srgbClr val="00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Some facts</a:t>
            </a:r>
            <a:endParaRPr lang="en-US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Placeholder 2"/>
          <p:cNvSpPr>
            <a:spLocks noGrp="1"/>
          </p:cNvSpPr>
          <p:nvPr>
            <p:ph type="body" idx="1"/>
          </p:nvPr>
        </p:nvSpPr>
        <p:spPr>
          <a:xfrm>
            <a:off x="152400" y="3124200"/>
            <a:ext cx="2286000" cy="293687"/>
          </a:xfrm>
        </p:spPr>
        <p:txBody>
          <a:bodyPr>
            <a:normAutofit fontScale="925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sz="1400" dirty="0" smtClean="0"/>
              <a:t>WATER HEATERS &amp; FURNACES</a:t>
            </a:r>
          </a:p>
        </p:txBody>
      </p:sp>
      <p:pic>
        <p:nvPicPr>
          <p:cNvPr id="27653" name="Content Placeholder 6" descr="images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-2022" r="-2022"/>
          <a:stretch>
            <a:fillRect/>
          </a:stretch>
        </p:blipFill>
        <p:spPr>
          <a:xfrm>
            <a:off x="76201" y="838201"/>
            <a:ext cx="2514600" cy="2341994"/>
          </a:xfrm>
        </p:spPr>
      </p:pic>
      <p:sp>
        <p:nvSpPr>
          <p:cNvPr id="2765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5200" y="2438400"/>
            <a:ext cx="2057401" cy="293687"/>
          </a:xfrm>
        </p:spPr>
        <p:txBody>
          <a:bodyPr>
            <a:normAutofit lnSpcReduction="10000"/>
          </a:bodyPr>
          <a:lstStyle/>
          <a:p>
            <a:pPr algn="ctr" eaLnBrk="1" hangingPunct="1"/>
            <a:r>
              <a:rPr lang="en-US" sz="1400" dirty="0" smtClean="0"/>
              <a:t>FIREPLACES</a:t>
            </a:r>
          </a:p>
        </p:txBody>
      </p:sp>
      <p:pic>
        <p:nvPicPr>
          <p:cNvPr id="27654" name="Content Placeholder 7" descr="Unknown.jpe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3048000" y="838200"/>
            <a:ext cx="2857500" cy="1600200"/>
          </a:xfrm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Common sources of CO</a:t>
            </a:r>
            <a:endParaRPr lang="en-US" dirty="0"/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304800" y="5257800"/>
            <a:ext cx="2209800" cy="29368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VEHICLE EXHAUST</a:t>
            </a:r>
          </a:p>
        </p:txBody>
      </p:sp>
      <p:pic>
        <p:nvPicPr>
          <p:cNvPr id="10" name="Content Placeholder 4" descr="canstock1413010.jpg"/>
          <p:cNvPicPr>
            <a:picLocks noChangeAspect="1"/>
          </p:cNvPicPr>
          <p:nvPr/>
        </p:nvPicPr>
        <p:blipFill>
          <a:blip r:embed="rId4" cstate="print"/>
          <a:srcRect t="-1118" b="1096"/>
          <a:stretch>
            <a:fillRect/>
          </a:stretch>
        </p:blipFill>
        <p:spPr>
          <a:xfrm>
            <a:off x="152400" y="3505200"/>
            <a:ext cx="2590800" cy="1727200"/>
          </a:xfrm>
          <a:prstGeom prst="rect">
            <a:avLst/>
          </a:prstGeom>
        </p:spPr>
      </p:pic>
      <p:sp>
        <p:nvSpPr>
          <p:cNvPr id="11" name="Text Placeholder 6"/>
          <p:cNvSpPr txBox="1">
            <a:spLocks/>
          </p:cNvSpPr>
          <p:nvPr/>
        </p:nvSpPr>
        <p:spPr>
          <a:xfrm>
            <a:off x="3657600" y="5181600"/>
            <a:ext cx="1905000" cy="327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SMOKING INDOORS</a:t>
            </a:r>
          </a:p>
        </p:txBody>
      </p:sp>
      <p:pic>
        <p:nvPicPr>
          <p:cNvPr id="12" name="Content Placeholder 8" descr="canstock0161602.jpg"/>
          <p:cNvPicPr>
            <a:picLocks noChangeAspect="1"/>
          </p:cNvPicPr>
          <p:nvPr/>
        </p:nvPicPr>
        <p:blipFill>
          <a:blip r:embed="rId5" cstate="print"/>
          <a:srcRect t="-697" b="-1429"/>
          <a:stretch>
            <a:fillRect/>
          </a:stretch>
        </p:blipFill>
        <p:spPr>
          <a:xfrm>
            <a:off x="3505200" y="3581400"/>
            <a:ext cx="2286000" cy="1555736"/>
          </a:xfrm>
          <a:prstGeom prst="rect">
            <a:avLst/>
          </a:prstGeom>
        </p:spPr>
      </p:pic>
      <p:sp>
        <p:nvSpPr>
          <p:cNvPr id="13" name="Text Placeholder 2"/>
          <p:cNvSpPr txBox="1">
            <a:spLocks/>
          </p:cNvSpPr>
          <p:nvPr/>
        </p:nvSpPr>
        <p:spPr>
          <a:xfrm>
            <a:off x="6553200" y="5105400"/>
            <a:ext cx="19812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PORTABLE GENERATORS</a:t>
            </a:r>
          </a:p>
        </p:txBody>
      </p:sp>
      <p:pic>
        <p:nvPicPr>
          <p:cNvPr id="14" name="Content Placeholder 6" descr="800px-Portable_electrical_generator_sid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00800" y="3429000"/>
            <a:ext cx="2209800" cy="1657350"/>
          </a:xfrm>
          <a:prstGeom prst="rect">
            <a:avLst/>
          </a:prstGeom>
        </p:spPr>
      </p:pic>
      <p:sp>
        <p:nvSpPr>
          <p:cNvPr id="15" name="Text Placeholder 4"/>
          <p:cNvSpPr txBox="1">
            <a:spLocks/>
          </p:cNvSpPr>
          <p:nvPr/>
        </p:nvSpPr>
        <p:spPr>
          <a:xfrm>
            <a:off x="6324600" y="2438400"/>
            <a:ext cx="2286000" cy="304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PORTABLE PROPANE HEATERS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Content Placeholder 9" descr="unnamed.jpg"/>
          <p:cNvPicPr>
            <a:picLocks noChangeAspect="1"/>
          </p:cNvPicPr>
          <p:nvPr/>
        </p:nvPicPr>
        <p:blipFill>
          <a:blip r:embed="rId7" cstate="print"/>
          <a:srcRect t="11932" b="11705"/>
          <a:stretch>
            <a:fillRect/>
          </a:stretch>
        </p:blipFill>
        <p:spPr>
          <a:xfrm>
            <a:off x="6456362" y="838200"/>
            <a:ext cx="20955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charset="0"/>
                <a:ea typeface="+mn-ea"/>
                <a:cs typeface="+mn-cs"/>
              </a:rPr>
              <a:t>CO Levels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37242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Fresh air			</a:t>
            </a:r>
            <a:r>
              <a:rPr lang="en-US" dirty="0" smtClean="0"/>
              <a:t>		0.06 </a:t>
            </a:r>
            <a:r>
              <a:rPr lang="en-US" dirty="0"/>
              <a:t>- 0.5 </a:t>
            </a:r>
            <a:r>
              <a:rPr lang="en-US" dirty="0" err="1"/>
              <a:t>ppm</a:t>
            </a:r>
            <a:endParaRPr lang="en-US" dirty="0"/>
          </a:p>
          <a:p>
            <a:pPr>
              <a:defRPr/>
            </a:pPr>
            <a:r>
              <a:rPr lang="en-US" dirty="0"/>
              <a:t>Urban air			</a:t>
            </a:r>
            <a:r>
              <a:rPr lang="en-US" dirty="0" smtClean="0"/>
              <a:t>	1 </a:t>
            </a:r>
            <a:r>
              <a:rPr lang="en-US" dirty="0"/>
              <a:t>– 300 </a:t>
            </a:r>
            <a:r>
              <a:rPr lang="en-US" dirty="0" err="1"/>
              <a:t>ppm</a:t>
            </a:r>
            <a:endParaRPr lang="en-US" dirty="0"/>
          </a:p>
          <a:p>
            <a:pPr>
              <a:defRPr/>
            </a:pPr>
            <a:r>
              <a:rPr lang="en-US" dirty="0"/>
              <a:t>Smoke filled room		</a:t>
            </a:r>
            <a:r>
              <a:rPr lang="en-US" dirty="0" smtClean="0"/>
              <a:t>	2 </a:t>
            </a:r>
            <a:r>
              <a:rPr lang="en-US" dirty="0"/>
              <a:t>– 16 </a:t>
            </a:r>
            <a:r>
              <a:rPr lang="en-US" dirty="0" err="1"/>
              <a:t>ppm</a:t>
            </a:r>
            <a:endParaRPr lang="en-US" dirty="0"/>
          </a:p>
          <a:p>
            <a:pPr>
              <a:defRPr/>
            </a:pPr>
            <a:r>
              <a:rPr lang="en-US" dirty="0"/>
              <a:t>Cooking on gas stove	</a:t>
            </a:r>
            <a:r>
              <a:rPr lang="en-US" dirty="0" smtClean="0"/>
              <a:t>	100 </a:t>
            </a:r>
            <a:r>
              <a:rPr lang="en-US" dirty="0" err="1"/>
              <a:t>ppm</a:t>
            </a:r>
            <a:endParaRPr lang="en-US" dirty="0"/>
          </a:p>
          <a:p>
            <a:pPr>
              <a:defRPr/>
            </a:pPr>
            <a:r>
              <a:rPr lang="en-US" dirty="0"/>
              <a:t>Actively </a:t>
            </a:r>
            <a:r>
              <a:rPr lang="en-US" dirty="0" smtClean="0"/>
              <a:t>smoking cigarette </a:t>
            </a:r>
            <a:r>
              <a:rPr lang="en-US" dirty="0"/>
              <a:t>	</a:t>
            </a:r>
            <a:r>
              <a:rPr lang="en-US" dirty="0" smtClean="0"/>
              <a:t>400 </a:t>
            </a:r>
            <a:r>
              <a:rPr lang="en-US" dirty="0"/>
              <a:t>– 500 </a:t>
            </a:r>
            <a:r>
              <a:rPr lang="en-US" dirty="0" err="1" smtClean="0"/>
              <a:t>ppm</a:t>
            </a:r>
            <a:endParaRPr lang="en-US" dirty="0"/>
          </a:p>
          <a:p>
            <a:pPr>
              <a:defRPr/>
            </a:pPr>
            <a:r>
              <a:rPr lang="en-US" dirty="0"/>
              <a:t>Automobile exhaust	</a:t>
            </a:r>
            <a:r>
              <a:rPr lang="en-US" dirty="0" smtClean="0"/>
              <a:t>	100,000 </a:t>
            </a:r>
            <a:r>
              <a:rPr lang="en-US" dirty="0" err="1"/>
              <a:t>ppm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charset="0"/>
                <a:ea typeface="+mn-ea"/>
                <a:cs typeface="+mn-cs"/>
              </a:rPr>
              <a:t>How to protect?</a:t>
            </a:r>
          </a:p>
        </p:txBody>
      </p:sp>
      <p:pic>
        <p:nvPicPr>
          <p:cNvPr id="77826" name="Picture 2" descr="http://nkfr.net/wp-content/uploads/2010/07/CO_de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105" t="2105" r="3158" b="3158"/>
          <a:stretch>
            <a:fillRect/>
          </a:stretch>
        </p:blipFill>
        <p:spPr bwMode="auto">
          <a:xfrm>
            <a:off x="3962400" y="4343400"/>
            <a:ext cx="1143000" cy="1143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Diagram 5"/>
          <p:cNvGraphicFramePr/>
          <p:nvPr/>
        </p:nvGraphicFramePr>
        <p:xfrm>
          <a:off x="762000" y="914400"/>
          <a:ext cx="7772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91712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56B5271-19CD-436C-ABD8-D259AAA0D733}"/>
</file>

<file path=customXml/itemProps2.xml><?xml version="1.0" encoding="utf-8"?>
<ds:datastoreItem xmlns:ds="http://schemas.openxmlformats.org/officeDocument/2006/customXml" ds:itemID="{CDCB032C-BE3D-4C6C-AA4B-5EBCED11ECD2}"/>
</file>

<file path=customXml/itemProps3.xml><?xml version="1.0" encoding="utf-8"?>
<ds:datastoreItem xmlns:ds="http://schemas.openxmlformats.org/officeDocument/2006/customXml" ds:itemID="{3432114C-609F-4C35-8C7A-C4B50FB5D3D2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475</TotalTime>
  <Words>216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Theme1</vt:lpstr>
      <vt:lpstr>Slide 1</vt:lpstr>
      <vt:lpstr>Slide 2</vt:lpstr>
      <vt:lpstr>Slide 3</vt:lpstr>
      <vt:lpstr>CO Levels</vt:lpstr>
      <vt:lpstr>How to protect?</vt:lpstr>
    </vt:vector>
  </TitlesOfParts>
  <Company>US Navy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 MONOXIDE .. The Silent Killer</dc:title>
  <dc:creator>doneydl</dc:creator>
  <cp:keywords/>
  <dc:description/>
  <cp:lastModifiedBy>mu95018</cp:lastModifiedBy>
  <cp:revision>61</cp:revision>
  <dcterms:created xsi:type="dcterms:W3CDTF">1998-12-02T09:55:25Z</dcterms:created>
  <dcterms:modified xsi:type="dcterms:W3CDTF">2016-05-03T13:50:12Z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