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747" autoAdjust="0"/>
  </p:normalViewPr>
  <p:slideViewPr>
    <p:cSldViewPr>
      <p:cViewPr varScale="1">
        <p:scale>
          <a:sx n="69" d="100"/>
          <a:sy n="69" d="100"/>
        </p:scale>
        <p:origin x="11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33454290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extLst>
      <p:ext uri="{BB962C8B-B14F-4D97-AF65-F5344CB8AC3E}">
        <p14:creationId xmlns:p14="http://schemas.microsoft.com/office/powerpoint/2010/main" val="21479229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ChangeArrowheads="1"/>
          </p:cNvSpPr>
          <p:nvPr/>
        </p:nvSpPr>
        <p:spPr bwMode="auto">
          <a:xfrm>
            <a:off x="609600" y="0"/>
            <a:ext cx="7772400" cy="1143000"/>
          </a:xfrm>
          <a:prstGeom prst="rect">
            <a:avLst/>
          </a:prstGeom>
          <a:noFill/>
          <a:ln w="9525">
            <a:noFill/>
            <a:miter lim="800000"/>
            <a:headEnd/>
            <a:tailEnd/>
          </a:ln>
        </p:spPr>
        <p:txBody>
          <a:bodyPr anchor="ctr"/>
          <a:lstStyle/>
          <a:p>
            <a:pPr algn="ctr"/>
            <a:endParaRPr lang="en-US" sz="2800" b="1" dirty="0">
              <a:solidFill>
                <a:schemeClr val="hlink"/>
              </a:solidFill>
              <a:latin typeface="Arial" charset="0"/>
              <a:cs typeface="Arial" charset="0"/>
            </a:endParaRPr>
          </a:p>
        </p:txBody>
      </p:sp>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2008087"/>
            <a:ext cx="5715000" cy="1169551"/>
          </a:xfrm>
          <a:prstGeom prst="rect">
            <a:avLst/>
          </a:prstGeom>
          <a:noFill/>
          <a:ln w="9525">
            <a:noFill/>
            <a:miter lim="800000"/>
            <a:headEnd/>
            <a:tailEnd/>
          </a:ln>
        </p:spPr>
        <p:txBody>
          <a:bodyPr wrap="square">
            <a:spAutoFit/>
          </a:bodyPr>
          <a:lstStyle/>
          <a:p>
            <a:r>
              <a:rPr lang="en-US" sz="1400" b="1" dirty="0">
                <a:solidFill>
                  <a:schemeClr val="accent2"/>
                </a:solidFill>
                <a:latin typeface="Calibri" pitchFamily="34" charset="0"/>
                <a:cs typeface="Calibri" pitchFamily="34" charset="0"/>
              </a:rPr>
              <a:t>What happened</a:t>
            </a:r>
          </a:p>
          <a:p>
            <a:pPr algn="just"/>
            <a:r>
              <a:rPr lang="en-US" sz="1400" dirty="0">
                <a:latin typeface="Calibri" pitchFamily="34" charset="0"/>
                <a:cs typeface="Calibri" pitchFamily="34" charset="0"/>
              </a:rPr>
              <a:t>Whilst rigging down a hoist a driller removed the sun shade on the Driller’s console. Its weight was being held above by a fork lift and as he released the last securing bolt, the shade swung and hit the driller pushing him off the platform and he fell 3.5m to the ground fracturing his pelvis and right wrist. </a:t>
            </a:r>
          </a:p>
        </p:txBody>
      </p:sp>
      <p:sp>
        <p:nvSpPr>
          <p:cNvPr id="615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lumMod val="95000"/>
                </a:schemeClr>
              </a:solidFill>
              <a:latin typeface="Calibri" pitchFamily="34" charset="0"/>
              <a:cs typeface="Calibri" pitchFamily="34" charset="0"/>
            </a:endParaRPr>
          </a:p>
        </p:txBody>
      </p:sp>
      <p:graphicFrame>
        <p:nvGraphicFramePr>
          <p:cNvPr id="17" name="Table 16"/>
          <p:cNvGraphicFramePr>
            <a:graphicFrameLocks noGrp="1"/>
          </p:cNvGraphicFramePr>
          <p:nvPr>
            <p:extLst>
              <p:ext uri="{D42A27DB-BD31-4B8C-83A1-F6EECF244321}">
                <p14:modId xmlns:p14="http://schemas.microsoft.com/office/powerpoint/2010/main" val="3563968083"/>
              </p:ext>
            </p:extLst>
          </p:nvPr>
        </p:nvGraphicFramePr>
        <p:xfrm>
          <a:off x="1447800" y="762000"/>
          <a:ext cx="7620000" cy="1000897"/>
        </p:xfrm>
        <a:graphic>
          <a:graphicData uri="http://schemas.openxmlformats.org/drawingml/2006/table">
            <a:tbl>
              <a:tblPr firstRow="1" bandRow="1">
                <a:tableStyleId>{5C22544A-7EE6-4342-B048-85BDC9FD1C3A}</a:tableStyleId>
              </a:tblPr>
              <a:tblGrid>
                <a:gridCol w="1489710">
                  <a:extLst>
                    <a:ext uri="{9D8B030D-6E8A-4147-A177-3AD203B41FA5}">
                      <a16:colId xmlns:a16="http://schemas.microsoft.com/office/drawing/2014/main" val="20000"/>
                    </a:ext>
                  </a:extLst>
                </a:gridCol>
                <a:gridCol w="2914649">
                  <a:extLst>
                    <a:ext uri="{9D8B030D-6E8A-4147-A177-3AD203B41FA5}">
                      <a16:colId xmlns:a16="http://schemas.microsoft.com/office/drawing/2014/main" val="20001"/>
                    </a:ext>
                  </a:extLst>
                </a:gridCol>
                <a:gridCol w="1082040">
                  <a:extLst>
                    <a:ext uri="{9D8B030D-6E8A-4147-A177-3AD203B41FA5}">
                      <a16:colId xmlns:a16="http://schemas.microsoft.com/office/drawing/2014/main" val="20002"/>
                    </a:ext>
                  </a:extLst>
                </a:gridCol>
                <a:gridCol w="2133601">
                  <a:extLst>
                    <a:ext uri="{9D8B030D-6E8A-4147-A177-3AD203B41FA5}">
                      <a16:colId xmlns:a16="http://schemas.microsoft.com/office/drawing/2014/main" val="20003"/>
                    </a:ext>
                  </a:extLst>
                </a:gridCol>
              </a:tblGrid>
              <a:tr h="185351">
                <a:tc>
                  <a:txBody>
                    <a:bodyPr/>
                    <a:lstStyle/>
                    <a:p>
                      <a:r>
                        <a:rPr lang="en-US" sz="1400" b="1" dirty="0">
                          <a:solidFill>
                            <a:schemeClr val="tx1"/>
                          </a:solidFill>
                          <a:latin typeface="Calibri" pitchFamily="34" charset="0"/>
                          <a:cs typeface="Calibri" pitchFamily="34" charset="0"/>
                        </a:rPr>
                        <a:t>Incident type </a:t>
                      </a:r>
                      <a:endParaRPr lang="en-US" sz="1200" b="1" dirty="0">
                        <a:solidFill>
                          <a:schemeClr val="tx1"/>
                        </a:solidFill>
                        <a:latin typeface="Calibri" pitchFamily="34" charset="0"/>
                        <a:cs typeface="Calibri" pitchFamily="34" charset="0"/>
                      </a:endParaRPr>
                    </a:p>
                  </a:txBody>
                  <a:tcPr>
                    <a:noFill/>
                  </a:tcPr>
                </a:tc>
                <a:tc>
                  <a:txBody>
                    <a:bodyPr/>
                    <a:lstStyle/>
                    <a:p>
                      <a:r>
                        <a:rPr lang="en-US" sz="1400" b="0" kern="1200" dirty="0">
                          <a:solidFill>
                            <a:schemeClr val="dk1"/>
                          </a:solidFill>
                          <a:latin typeface="Calibri" pitchFamily="34" charset="0"/>
                          <a:ea typeface="+mn-ea"/>
                          <a:cs typeface="Calibri" pitchFamily="34" charset="0"/>
                        </a:rPr>
                        <a:t>LTI (#10) </a:t>
                      </a:r>
                    </a:p>
                  </a:txBody>
                  <a:tcPr>
                    <a:noFill/>
                  </a:tcPr>
                </a:tc>
                <a:tc>
                  <a:txBody>
                    <a:bodyPr/>
                    <a:lstStyle/>
                    <a:p>
                      <a:pPr marL="0" algn="l" defTabSz="914400" rtl="0" eaLnBrk="1" latinLnBrk="0" hangingPunct="1"/>
                      <a:r>
                        <a:rPr lang="en-US" sz="1400" b="0" kern="1200" dirty="0">
                          <a:solidFill>
                            <a:schemeClr val="dk1"/>
                          </a:solidFill>
                          <a:latin typeface="Calibri" pitchFamily="34" charset="0"/>
                          <a:ea typeface="+mn-ea"/>
                          <a:cs typeface="Calibri" pitchFamily="34" charset="0"/>
                        </a:rPr>
                        <a:t>PIM ID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1093236</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01/05/2016</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912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Hoist 58 - Fahud</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 </a:t>
                      </a: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18" name="Rectangle 4"/>
          <p:cNvSpPr>
            <a:spLocks noChangeArrowheads="1"/>
          </p:cNvSpPr>
          <p:nvPr/>
        </p:nvSpPr>
        <p:spPr bwMode="auto">
          <a:xfrm>
            <a:off x="673068" y="33528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print"/>
          <a:srcRect/>
          <a:stretch>
            <a:fillRect/>
          </a:stretch>
        </p:blipFill>
        <p:spPr bwMode="auto">
          <a:xfrm>
            <a:off x="152400" y="5410200"/>
            <a:ext cx="1016000" cy="762000"/>
          </a:xfrm>
          <a:prstGeom prst="rect">
            <a:avLst/>
          </a:prstGeom>
          <a:noFill/>
          <a:ln w="9525">
            <a:noFill/>
            <a:miter lim="800000"/>
            <a:headEnd/>
            <a:tailEnd/>
          </a:ln>
        </p:spPr>
      </p:pic>
      <p:sp>
        <p:nvSpPr>
          <p:cNvPr id="20" name="Curved Down Arrow 19"/>
          <p:cNvSpPr/>
          <p:nvPr/>
        </p:nvSpPr>
        <p:spPr bwMode="auto">
          <a:xfrm>
            <a:off x="1066800" y="52578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5626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print"/>
          <a:stretch>
            <a:fillRect/>
          </a:stretch>
        </p:blipFill>
        <p:spPr>
          <a:xfrm>
            <a:off x="5410200" y="4455455"/>
            <a:ext cx="885877" cy="2116751"/>
          </a:xfrm>
          <a:prstGeom prst="rect">
            <a:avLst/>
          </a:prstGeom>
        </p:spPr>
      </p:pic>
      <p:sp>
        <p:nvSpPr>
          <p:cNvPr id="6181" name="Rounded Rectangular Callout 20"/>
          <p:cNvSpPr>
            <a:spLocks noChangeArrowheads="1"/>
          </p:cNvSpPr>
          <p:nvPr/>
        </p:nvSpPr>
        <p:spPr bwMode="auto">
          <a:xfrm>
            <a:off x="228600" y="3810000"/>
            <a:ext cx="5271654" cy="914400"/>
          </a:xfrm>
          <a:prstGeom prst="wedgeRoundRectCallout">
            <a:avLst>
              <a:gd name="adj1" fmla="val 55118"/>
              <a:gd name="adj2" fmla="val 83244"/>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GB" sz="1200" dirty="0">
                <a:solidFill>
                  <a:srgbClr val="000000"/>
                </a:solidFill>
                <a:latin typeface="Calibri" pitchFamily="34" charset="0"/>
                <a:cs typeface="Calibri" pitchFamily="34" charset="0"/>
              </a:rPr>
              <a:t>Do you always ensure you are protected from a fall from height?</a:t>
            </a:r>
          </a:p>
          <a:p>
            <a:pPr marL="342900" indent="-342900">
              <a:buFont typeface="Arial" charset="0"/>
              <a:buAutoNum type="arabicPeriod"/>
            </a:pPr>
            <a:r>
              <a:rPr lang="en-GB" sz="1200" dirty="0">
                <a:solidFill>
                  <a:srgbClr val="000000"/>
                </a:solidFill>
                <a:latin typeface="Calibri" pitchFamily="34" charset="0"/>
                <a:cs typeface="Calibri" pitchFamily="34" charset="0"/>
              </a:rPr>
              <a:t>Do always consider if you are in the line of fire?</a:t>
            </a:r>
          </a:p>
          <a:p>
            <a:pPr marL="342900" indent="-342900">
              <a:buFont typeface="Arial" charset="0"/>
              <a:buAutoNum type="arabicPeriod"/>
            </a:pPr>
            <a:r>
              <a:rPr lang="en-GB" sz="1200" dirty="0">
                <a:solidFill>
                  <a:srgbClr val="000000"/>
                </a:solidFill>
                <a:latin typeface="Calibri" pitchFamily="34" charset="0"/>
                <a:cs typeface="Calibri" pitchFamily="34" charset="0"/>
              </a:rPr>
              <a:t>Do you always ensure you are out of the lifting zone?</a:t>
            </a:r>
          </a:p>
          <a:p>
            <a:pPr marL="342900" indent="-342900">
              <a:buFont typeface="Arial" charset="0"/>
              <a:buAutoNum type="arabicPeriod"/>
            </a:pPr>
            <a:endParaRPr lang="en-GB" sz="1200" dirty="0">
              <a:solidFill>
                <a:srgbClr val="000000"/>
              </a:solidFill>
              <a:latin typeface="Calibri" pitchFamily="34" charset="0"/>
              <a:cs typeface="Calibri" pitchFamily="34" charset="0"/>
            </a:endParaRPr>
          </a:p>
          <a:p>
            <a:pPr marL="342900" indent="-342900">
              <a:buFont typeface="Arial" charset="0"/>
              <a:buAutoNum type="arabicPeriod"/>
            </a:pPr>
            <a:endParaRPr lang="en-GB" sz="1200" dirty="0">
              <a:solidFill>
                <a:srgbClr val="000000"/>
              </a:solidFill>
              <a:latin typeface="Calibri" pitchFamily="34" charset="0"/>
              <a:cs typeface="Calibri" pitchFamily="34" charset="0"/>
            </a:endParaRPr>
          </a:p>
          <a:p>
            <a:pPr marL="342900" indent="-342900">
              <a:buFont typeface="Arial" charset="0"/>
              <a:buAutoNum type="arabicPeriod"/>
            </a:pPr>
            <a:endParaRPr lang="en-US" sz="1200" dirty="0">
              <a:solidFill>
                <a:srgbClr val="000000"/>
              </a:solidFill>
              <a:latin typeface="Calibri" pitchFamily="34" charset="0"/>
              <a:cs typeface="Calibri" pitchFamily="34" charset="0"/>
            </a:endParaRPr>
          </a:p>
          <a:p>
            <a:pPr marL="342900" indent="-342900">
              <a:buFont typeface="Arial" charset="0"/>
              <a:buAutoNum type="arabicPeriod"/>
            </a:pPr>
            <a:endParaRPr lang="en-US" sz="1100" dirty="0">
              <a:solidFill>
                <a:srgbClr val="000000"/>
              </a:solidFill>
              <a:latin typeface="Calibri" pitchFamily="34" charset="0"/>
              <a:cs typeface="Calibri" pitchFamily="34" charset="0"/>
            </a:endParaRPr>
          </a:p>
          <a:p>
            <a:pPr marL="342900" indent="-342900">
              <a:buFont typeface="Arial" charset="0"/>
              <a:buAutoNum type="arabicPeriod"/>
            </a:pPr>
            <a:endParaRPr lang="en-GB" sz="1400" dirty="0">
              <a:solidFill>
                <a:srgbClr val="000000"/>
              </a:solidFill>
              <a:latin typeface="Calibri" pitchFamily="34" charset="0"/>
              <a:cs typeface="Calibri" pitchFamily="34" charset="0"/>
            </a:endParaRPr>
          </a:p>
          <a:p>
            <a:pPr marL="342900" indent="-342900">
              <a:buFont typeface="Arial" charset="0"/>
              <a:buAutoNum type="arabicPeriod"/>
            </a:pPr>
            <a:endParaRPr lang="en-GB" sz="1400" dirty="0">
              <a:solidFill>
                <a:srgbClr val="000000"/>
              </a:solidFill>
              <a:latin typeface="Calibri" pitchFamily="34" charset="0"/>
              <a:cs typeface="Calibri" pitchFamily="34" charset="0"/>
            </a:endParaRPr>
          </a:p>
        </p:txBody>
      </p:sp>
      <p:sp>
        <p:nvSpPr>
          <p:cNvPr id="22" name="TextBox 21"/>
          <p:cNvSpPr txBox="1"/>
          <p:nvPr/>
        </p:nvSpPr>
        <p:spPr>
          <a:xfrm>
            <a:off x="6248400" y="4857690"/>
            <a:ext cx="2438400" cy="246221"/>
          </a:xfrm>
          <a:prstGeom prst="rect">
            <a:avLst/>
          </a:prstGeom>
          <a:noFill/>
          <a:ln>
            <a:solidFill>
              <a:schemeClr val="tx1"/>
            </a:solidFill>
          </a:ln>
        </p:spPr>
        <p:txBody>
          <a:bodyPr wrap="square" rtlCol="0">
            <a:spAutoFit/>
          </a:bodyPr>
          <a:lstStyle/>
          <a:p>
            <a:pPr algn="ctr"/>
            <a:r>
              <a:rPr lang="en-GB" sz="1000" b="1" dirty="0">
                <a:solidFill>
                  <a:srgbClr val="FF0000"/>
                </a:solidFill>
                <a:latin typeface="+mj-lt"/>
              </a:rPr>
              <a:t>Driller stood on unprotected platform</a:t>
            </a:r>
          </a:p>
        </p:txBody>
      </p:sp>
      <p:pic>
        <p:nvPicPr>
          <p:cNvPr id="19" name="Picture 18" descr="falling off.png"/>
          <p:cNvPicPr>
            <a:picLocks noChangeAspect="1"/>
          </p:cNvPicPr>
          <p:nvPr/>
        </p:nvPicPr>
        <p:blipFill>
          <a:blip r:embed="rId5" cstate="print"/>
          <a:stretch>
            <a:fillRect/>
          </a:stretch>
        </p:blipFill>
        <p:spPr>
          <a:xfrm>
            <a:off x="304800" y="609600"/>
            <a:ext cx="838200" cy="1259880"/>
          </a:xfrm>
          <a:prstGeom prst="rect">
            <a:avLst/>
          </a:prstGeom>
        </p:spPr>
      </p:pic>
      <p:pic>
        <p:nvPicPr>
          <p:cNvPr id="23" name="Picture 22" descr="2.JPG"/>
          <p:cNvPicPr>
            <a:picLocks noChangeAspect="1"/>
          </p:cNvPicPr>
          <p:nvPr/>
        </p:nvPicPr>
        <p:blipFill>
          <a:blip r:embed="rId6" cstate="print"/>
          <a:stretch>
            <a:fillRect/>
          </a:stretch>
        </p:blipFill>
        <p:spPr>
          <a:xfrm>
            <a:off x="6248400" y="2133600"/>
            <a:ext cx="2438400" cy="2667000"/>
          </a:xfrm>
          <a:prstGeom prst="rect">
            <a:avLst/>
          </a:prstGeom>
        </p:spPr>
      </p:pic>
      <p:pic>
        <p:nvPicPr>
          <p:cNvPr id="26" name="Picture 25" descr="sad.png"/>
          <p:cNvPicPr>
            <a:picLocks noChangeAspect="1"/>
          </p:cNvPicPr>
          <p:nvPr/>
        </p:nvPicPr>
        <p:blipFill>
          <a:blip r:embed="rId4" cstate="print"/>
          <a:stretch>
            <a:fillRect/>
          </a:stretch>
        </p:blipFill>
        <p:spPr>
          <a:xfrm>
            <a:off x="7543800" y="3293449"/>
            <a:ext cx="248071" cy="592751"/>
          </a:xfrm>
          <a:prstGeom prst="rect">
            <a:avLst/>
          </a:prstGeom>
        </p:spPr>
      </p:pic>
      <p:sp>
        <p:nvSpPr>
          <p:cNvPr id="27" name="Curved Right Arrow 26"/>
          <p:cNvSpPr/>
          <p:nvPr/>
        </p:nvSpPr>
        <p:spPr bwMode="auto">
          <a:xfrm rot="20152776">
            <a:off x="7203304" y="2912578"/>
            <a:ext cx="299991" cy="635258"/>
          </a:xfrm>
          <a:prstGeom prst="curved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Times New Roman" pitchFamily="18" charset="0"/>
            </a:endParaRPr>
          </a:p>
        </p:txBody>
      </p:sp>
      <p:sp>
        <p:nvSpPr>
          <p:cNvPr id="28" name="TextBox 27"/>
          <p:cNvSpPr txBox="1"/>
          <p:nvPr/>
        </p:nvSpPr>
        <p:spPr>
          <a:xfrm>
            <a:off x="6248400" y="1811179"/>
            <a:ext cx="2438400" cy="246221"/>
          </a:xfrm>
          <a:prstGeom prst="rect">
            <a:avLst/>
          </a:prstGeom>
          <a:noFill/>
          <a:ln>
            <a:solidFill>
              <a:schemeClr val="tx1"/>
            </a:solidFill>
          </a:ln>
        </p:spPr>
        <p:txBody>
          <a:bodyPr wrap="square" rtlCol="0">
            <a:spAutoFit/>
          </a:bodyPr>
          <a:lstStyle/>
          <a:p>
            <a:pPr algn="ctr"/>
            <a:r>
              <a:rPr lang="en-GB" sz="1000" b="1" dirty="0">
                <a:solidFill>
                  <a:srgbClr val="FF0000"/>
                </a:solidFill>
                <a:latin typeface="+mj-lt"/>
              </a:rPr>
              <a:t>Sun shade that swung towards driller</a:t>
            </a:r>
          </a:p>
        </p:txBody>
      </p:sp>
      <p:cxnSp>
        <p:nvCxnSpPr>
          <p:cNvPr id="30" name="Straight Arrow Connector 29"/>
          <p:cNvCxnSpPr>
            <a:stCxn id="28" idx="2"/>
          </p:cNvCxnSpPr>
          <p:nvPr/>
        </p:nvCxnSpPr>
        <p:spPr bwMode="auto">
          <a:xfrm flipH="1">
            <a:off x="7315200" y="2057400"/>
            <a:ext cx="152400" cy="76200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cxnSp>
        <p:nvCxnSpPr>
          <p:cNvPr id="33" name="Straight Arrow Connector 32"/>
          <p:cNvCxnSpPr>
            <a:stCxn id="22" idx="0"/>
          </p:cNvCxnSpPr>
          <p:nvPr/>
        </p:nvCxnSpPr>
        <p:spPr bwMode="auto">
          <a:xfrm flipV="1">
            <a:off x="7467600" y="3505200"/>
            <a:ext cx="228600" cy="135249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91713</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88C9AEF9-E092-49AB-BB0C-21CB33195B1E}"/>
</file>

<file path=customXml/itemProps2.xml><?xml version="1.0" encoding="utf-8"?>
<ds:datastoreItem xmlns:ds="http://schemas.openxmlformats.org/officeDocument/2006/customXml" ds:itemID="{85FDC16C-F63C-417A-BF49-6BFDCAFEB574}">
  <ds:schemaRefs>
    <ds:schemaRef ds:uri="http://schemas.microsoft.com/sharepoint/v3/contenttype/forms"/>
  </ds:schemaRefs>
</ds:datastoreItem>
</file>

<file path=customXml/itemProps3.xml><?xml version="1.0" encoding="utf-8"?>
<ds:datastoreItem xmlns:ds="http://schemas.openxmlformats.org/officeDocument/2006/customXml" ds:itemID="{3A5D88EA-5F43-417B-8A80-9407E5803871}">
  <ds:schemaRefs>
    <ds:schemaRef ds:uri="http://purl.org/dc/dcmitype/"/>
    <ds:schemaRef ds:uri="http://purl.org/dc/terms/"/>
    <ds:schemaRef ds:uri="http://purl.org/dc/elements/1.1/"/>
    <ds:schemaRef ds:uri="http://schemas.microsoft.com/office/2006/documentManagement/types"/>
    <ds:schemaRef ds:uri="http://schemas.microsoft.com/sharepoint/v3"/>
    <ds:schemaRef ds:uri="http://www.w3.org/XML/1998/namespace"/>
    <ds:schemaRef ds:uri="http://schemas.microsoft.com/office/infopath/2007/PartnerControls"/>
    <ds:schemaRef ds:uri="http://schemas.openxmlformats.org/package/2006/metadata/core-properties"/>
    <ds:schemaRef ds:uri="http://schemas.microsoft.com/office/2006/metadata/properties"/>
    <ds:schemaRef ds:uri="9d51eac6-a7d5-47f5-a119-63d146adb134"/>
    <ds:schemaRef ds:uri="4880e4f8-4b7d-4bdd-91e3-e10d47036eca"/>
    <ds:schemaRef ds:uri="http://schemas.microsoft.com/sharepoint/v3/fields"/>
    <ds:schemaRef ds:uri="4880E4F8-4B7D-4BDD-91E3-E10D47036ECA"/>
  </ds:schemaRefs>
</ds:datastoreItem>
</file>

<file path=docProps/app.xml><?xml version="1.0" encoding="utf-8"?>
<Properties xmlns="http://schemas.openxmlformats.org/officeDocument/2006/extended-properties" xmlns:vt="http://schemas.openxmlformats.org/officeDocument/2006/docPropsVTypes">
  <Template/>
  <TotalTime>3651</TotalTime>
  <Words>174</Words>
  <Application>Microsoft Office PowerPoint</Application>
  <PresentationFormat>On-screen Show (4:3)</PresentationFormat>
  <Paragraphs>27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383</cp:revision>
  <dcterms:created xsi:type="dcterms:W3CDTF">2001-05-03T06:07:08Z</dcterms:created>
  <dcterms:modified xsi:type="dcterms:W3CDTF">2024-04-21T06:56:31Z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