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6"/>
  </p:notesMasterIdLst>
  <p:handoutMasterIdLst>
    <p:handoutMasterId r:id="rId7"/>
  </p:handoutMasterIdLst>
  <p:sldIdLst>
    <p:sldId id="261" r:id="rId5"/>
  </p:sldIdLst>
  <p:sldSz cx="9144000" cy="6858000" type="screen4x3"/>
  <p:notesSz cx="6670675" cy="9929813"/>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8">
          <p15:clr>
            <a:srgbClr val="A4A3A4"/>
          </p15:clr>
        </p15:guide>
        <p15:guide id="2" pos="210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5747" autoAdjust="0"/>
  </p:normalViewPr>
  <p:slideViewPr>
    <p:cSldViewPr>
      <p:cViewPr varScale="1">
        <p:scale>
          <a:sx n="69" d="100"/>
          <a:sy n="69" d="100"/>
        </p:scale>
        <p:origin x="1188"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0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handoutMaster" Target="handoutMasters/handout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9219" name="Rectangle 3"/>
          <p:cNvSpPr>
            <a:spLocks noGrp="1" noChangeArrowheads="1"/>
          </p:cNvSpPr>
          <p:nvPr>
            <p:ph type="dt" sz="quarter"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9220" name="Rectangle 4"/>
          <p:cNvSpPr>
            <a:spLocks noGrp="1" noChangeArrowheads="1"/>
          </p:cNvSpPr>
          <p:nvPr>
            <p:ph type="ftr" sz="quarter" idx="2"/>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9221" name="Rectangle 5"/>
          <p:cNvSpPr>
            <a:spLocks noGrp="1" noChangeArrowheads="1"/>
          </p:cNvSpPr>
          <p:nvPr>
            <p:ph type="sldNum" sz="quarter" idx="3"/>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247850DC-4B7B-4DDB-AF95-BE45BC800185}" type="slidenum">
              <a:rPr lang="en-US"/>
              <a:pPr>
                <a:defRPr/>
              </a:pPr>
              <a:t>‹#›</a:t>
            </a:fld>
            <a:endParaRPr 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890838"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dirty="0"/>
          </a:p>
        </p:txBody>
      </p:sp>
      <p:sp>
        <p:nvSpPr>
          <p:cNvPr id="8195" name="Rectangle 3"/>
          <p:cNvSpPr>
            <a:spLocks noGrp="1" noChangeArrowheads="1"/>
          </p:cNvSpPr>
          <p:nvPr>
            <p:ph type="dt" idx="1"/>
          </p:nvPr>
        </p:nvSpPr>
        <p:spPr bwMode="auto">
          <a:xfrm>
            <a:off x="3779838" y="0"/>
            <a:ext cx="2890837"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dirty="0"/>
          </a:p>
        </p:txBody>
      </p:sp>
      <p:sp>
        <p:nvSpPr>
          <p:cNvPr id="7172" name="Rectangle 4"/>
          <p:cNvSpPr>
            <a:spLocks noGrp="1" noRot="1" noChangeAspect="1" noChangeArrowheads="1" noTextEdit="1"/>
          </p:cNvSpPr>
          <p:nvPr>
            <p:ph type="sldImg" idx="2"/>
          </p:nvPr>
        </p:nvSpPr>
        <p:spPr bwMode="auto">
          <a:xfrm>
            <a:off x="852488"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889000" y="4716463"/>
            <a:ext cx="4892675" cy="446881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9432925"/>
            <a:ext cx="2890838"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dirty="0"/>
          </a:p>
        </p:txBody>
      </p:sp>
      <p:sp>
        <p:nvSpPr>
          <p:cNvPr id="8199" name="Rectangle 7"/>
          <p:cNvSpPr>
            <a:spLocks noGrp="1" noChangeArrowheads="1"/>
          </p:cNvSpPr>
          <p:nvPr>
            <p:ph type="sldNum" sz="quarter" idx="5"/>
          </p:nvPr>
        </p:nvSpPr>
        <p:spPr bwMode="auto">
          <a:xfrm>
            <a:off x="3779838" y="9432925"/>
            <a:ext cx="2890837"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DD9F01EB-EC81-47AB-BA30-57B692915657}" type="slidenum">
              <a:rPr lang="en-US"/>
              <a:pPr>
                <a:defRPr/>
              </a:pPr>
              <a:t>‹#›</a:t>
            </a:fld>
            <a:endParaRPr 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p:cNvSpPr>
            <a:spLocks noGrp="1" noChangeArrowheads="1"/>
          </p:cNvSpPr>
          <p:nvPr>
            <p:ph type="sldNum" sz="quarter" idx="5"/>
          </p:nvPr>
        </p:nvSpPr>
        <p:spPr>
          <a:noFill/>
        </p:spPr>
        <p:txBody>
          <a:bodyPr/>
          <a:lstStyle/>
          <a:p>
            <a:fld id="{D641B58E-A7C1-4628-991B-46E81AD7F1F5}" type="slidenum">
              <a:rPr lang="en-US" smtClean="0"/>
              <a:pPr/>
              <a:t>1</a:t>
            </a:fld>
            <a:endParaRPr lang="en-US" dirty="0"/>
          </a:p>
        </p:txBody>
      </p:sp>
      <p:sp>
        <p:nvSpPr>
          <p:cNvPr id="8195" name="Rectangle 2"/>
          <p:cNvSpPr>
            <a:spLocks noGrp="1" noRot="1" noChangeAspect="1" noChangeArrowheads="1" noTextEdit="1"/>
          </p:cNvSpPr>
          <p:nvPr>
            <p:ph type="sldImg"/>
          </p:nvPr>
        </p:nvSpPr>
        <p:spPr>
          <a:ln/>
        </p:spPr>
      </p:sp>
      <p:sp>
        <p:nvSpPr>
          <p:cNvPr id="8196" name="Rectangle 3"/>
          <p:cNvSpPr>
            <a:spLocks noGrp="1" noChangeArrowheads="1"/>
          </p:cNvSpPr>
          <p:nvPr>
            <p:ph type="body" idx="1"/>
          </p:nvPr>
        </p:nvSpPr>
        <p:spPr>
          <a:noFill/>
          <a:ln/>
        </p:spPr>
        <p:txBody>
          <a:bodyPr/>
          <a:lstStyle/>
          <a:p>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dirty="0"/>
          </a:p>
        </p:txBody>
      </p:sp>
      <p:sp>
        <p:nvSpPr>
          <p:cNvPr id="6" name="Rectangle 5"/>
          <p:cNvSpPr>
            <a:spLocks noGrp="1" noChangeArrowheads="1"/>
          </p:cNvSpPr>
          <p:nvPr>
            <p:ph type="ftr" sz="quarter" idx="11"/>
          </p:nvPr>
        </p:nvSpPr>
        <p:spPr/>
        <p:txBody>
          <a:bodyPr/>
          <a:lstStyle>
            <a:lvl1pPr>
              <a:defRPr/>
            </a:lvl1pPr>
          </a:lstStyle>
          <a:p>
            <a:pPr>
              <a:defRPr/>
            </a:pPr>
            <a:endParaRPr lang="en-US" dirty="0"/>
          </a:p>
        </p:txBody>
      </p:sp>
      <p:sp>
        <p:nvSpPr>
          <p:cNvPr id="7" name="Rectangle 6"/>
          <p:cNvSpPr>
            <a:spLocks noGrp="1" noChangeArrowheads="1"/>
          </p:cNvSpPr>
          <p:nvPr>
            <p:ph type="sldNum" sz="quarter" idx="12"/>
          </p:nvPr>
        </p:nvSpPr>
        <p:spPr/>
        <p:txBody>
          <a:bodyPr/>
          <a:lstStyle>
            <a:lvl1pPr algn="ctr">
              <a:defRPr/>
            </a:lvl1pPr>
          </a:lstStyle>
          <a:p>
            <a:pPr>
              <a:defRPr/>
            </a:pPr>
            <a:fld id="{4F40A6A1-EDEA-49E7-9EBE-CCE48D7C39AA}"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dirty="0"/>
          </a:p>
        </p:txBody>
      </p:sp>
      <p:sp>
        <p:nvSpPr>
          <p:cNvPr id="4" name="Rectangle 5"/>
          <p:cNvSpPr>
            <a:spLocks noGrp="1" noChangeArrowheads="1"/>
          </p:cNvSpPr>
          <p:nvPr>
            <p:ph type="ftr" sz="quarter" idx="11"/>
          </p:nvPr>
        </p:nvSpPr>
        <p:spPr/>
        <p:txBody>
          <a:bodyPr/>
          <a:lstStyle>
            <a:lvl1pPr>
              <a:defRPr/>
            </a:lvl1pPr>
          </a:lstStyle>
          <a:p>
            <a:pPr>
              <a:defRPr/>
            </a:pPr>
            <a:endParaRPr lang="en-US" dirty="0"/>
          </a:p>
        </p:txBody>
      </p:sp>
      <p:sp>
        <p:nvSpPr>
          <p:cNvPr id="5" name="Rectangle 6"/>
          <p:cNvSpPr>
            <a:spLocks noGrp="1" noChangeArrowheads="1"/>
          </p:cNvSpPr>
          <p:nvPr>
            <p:ph type="sldNum" sz="quarter" idx="12"/>
          </p:nvPr>
        </p:nvSpPr>
        <p:spPr/>
        <p:txBody>
          <a:bodyPr/>
          <a:lstStyle>
            <a:lvl1pPr algn="ctr">
              <a:defRPr/>
            </a:lvl1pPr>
          </a:lstStyle>
          <a:p>
            <a:pPr>
              <a:defRPr/>
            </a:pPr>
            <a:fld id="{08737962-356F-4FE4-81D9-35F7017D157D}"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dirty="0"/>
          </a:p>
        </p:txBody>
      </p:sp>
      <p:sp>
        <p:nvSpPr>
          <p:cNvPr id="3" name="Rectangle 5"/>
          <p:cNvSpPr>
            <a:spLocks noGrp="1" noChangeArrowheads="1"/>
          </p:cNvSpPr>
          <p:nvPr>
            <p:ph type="ftr" sz="quarter" idx="11"/>
          </p:nvPr>
        </p:nvSpPr>
        <p:spPr/>
        <p:txBody>
          <a:bodyPr/>
          <a:lstStyle>
            <a:lvl1pPr>
              <a:defRPr/>
            </a:lvl1pPr>
          </a:lstStyle>
          <a:p>
            <a:pPr>
              <a:defRPr/>
            </a:pPr>
            <a:endParaRPr lang="en-US" dirty="0"/>
          </a:p>
        </p:txBody>
      </p:sp>
      <p:sp>
        <p:nvSpPr>
          <p:cNvPr id="4" name="Rectangle 6"/>
          <p:cNvSpPr>
            <a:spLocks noGrp="1" noChangeArrowheads="1"/>
          </p:cNvSpPr>
          <p:nvPr>
            <p:ph type="sldNum" sz="quarter" idx="12"/>
          </p:nvPr>
        </p:nvSpPr>
        <p:spPr/>
        <p:txBody>
          <a:bodyPr/>
          <a:lstStyle>
            <a:lvl1pPr algn="ctr">
              <a:defRPr/>
            </a:lvl1pPr>
          </a:lstStyle>
          <a:p>
            <a:pPr>
              <a:defRPr/>
            </a:pPr>
            <a:fld id="{AEA803EE-8FA3-4F22-9D29-81750D76E98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dirty="0"/>
          </a:p>
        </p:txBody>
      </p:sp>
      <p:sp>
        <p:nvSpPr>
          <p:cNvPr id="5" name="Rectangle 5"/>
          <p:cNvSpPr>
            <a:spLocks noGrp="1" noChangeArrowheads="1"/>
          </p:cNvSpPr>
          <p:nvPr>
            <p:ph type="ftr" sz="quarter" idx="11"/>
          </p:nvPr>
        </p:nvSpPr>
        <p:spPr/>
        <p:txBody>
          <a:bodyPr/>
          <a:lstStyle>
            <a:lvl1pPr>
              <a:defRPr/>
            </a:lvl1pPr>
          </a:lstStyle>
          <a:p>
            <a:pPr>
              <a:defRPr/>
            </a:pPr>
            <a:endParaRPr lang="en-US" dirty="0"/>
          </a:p>
        </p:txBody>
      </p:sp>
      <p:sp>
        <p:nvSpPr>
          <p:cNvPr id="6" name="Rectangle 6"/>
          <p:cNvSpPr>
            <a:spLocks noGrp="1" noChangeArrowheads="1"/>
          </p:cNvSpPr>
          <p:nvPr>
            <p:ph type="sldNum" sz="quarter" idx="12"/>
          </p:nvPr>
        </p:nvSpPr>
        <p:spPr/>
        <p:txBody>
          <a:bodyPr/>
          <a:lstStyle>
            <a:lvl1pPr algn="ctr">
              <a:defRPr/>
            </a:lvl1pPr>
          </a:lstStyle>
          <a:p>
            <a:pPr>
              <a:defRPr/>
            </a:pPr>
            <a:fld id="{3D438053-C4AA-4E08-BCC6-BC89ADAA5D9C}"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dirty="0"/>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endParaRPr lang="en-US" dirty="0"/>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06026161-7E6D-47DA-9480-04F3657FA99F}" type="slidenum">
              <a:rPr lang="en-US"/>
              <a:pPr>
                <a:defRPr/>
              </a:pPr>
              <a:t>‹#›</a:t>
            </a:fld>
            <a:endParaRPr lang="en-US" dirty="0"/>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dirty="0"/>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63" r:id="rId1"/>
    <p:sldLayoutId id="2147483964" r:id="rId2"/>
    <p:sldLayoutId id="2147483965" r:id="rId3"/>
    <p:sldLayoutId id="2147483966" r:id="rId4"/>
  </p:sldLayoutIdLst>
  <p:hf hdr="0" ft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3.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6"/>
          <p:cNvSpPr>
            <a:spLocks noChangeArrowheads="1"/>
          </p:cNvSpPr>
          <p:nvPr/>
        </p:nvSpPr>
        <p:spPr bwMode="auto">
          <a:xfrm>
            <a:off x="609600" y="0"/>
            <a:ext cx="7772400" cy="1143000"/>
          </a:xfrm>
          <a:prstGeom prst="rect">
            <a:avLst/>
          </a:prstGeom>
          <a:noFill/>
          <a:ln w="9525">
            <a:noFill/>
            <a:miter lim="800000"/>
            <a:headEnd/>
            <a:tailEnd/>
          </a:ln>
        </p:spPr>
        <p:txBody>
          <a:bodyPr anchor="ctr"/>
          <a:lstStyle/>
          <a:p>
            <a:pPr algn="ctr"/>
            <a:endParaRPr lang="en-US" sz="2800" b="1" dirty="0">
              <a:solidFill>
                <a:schemeClr val="hlink"/>
              </a:solidFill>
              <a:latin typeface="Arial" charset="0"/>
              <a:cs typeface="Arial" charset="0"/>
            </a:endParaRPr>
          </a:p>
        </p:txBody>
      </p:sp>
      <p:sp>
        <p:nvSpPr>
          <p:cNvPr id="6" name="TextBox 5"/>
          <p:cNvSpPr txBox="1"/>
          <p:nvPr/>
        </p:nvSpPr>
        <p:spPr>
          <a:xfrm>
            <a:off x="1143000" y="1600200"/>
            <a:ext cx="8153400" cy="1570038"/>
          </a:xfrm>
          <a:prstGeom prst="rect">
            <a:avLst/>
          </a:prstGeom>
          <a:noFill/>
        </p:spPr>
        <p:txBody>
          <a:bodyPr>
            <a:spAutoFit/>
          </a:bodyPr>
          <a:lstStyle/>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buFont typeface="Arial" pitchFamily="34" charset="0"/>
              <a:buChar cha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sz="1600" dirty="0">
              <a:solidFill>
                <a:schemeClr val="accent2">
                  <a:lumMod val="60000"/>
                  <a:lumOff val="40000"/>
                </a:schemeClr>
              </a:solidFill>
              <a:latin typeface="Calibri" pitchFamily="34" charset="0"/>
              <a:cs typeface="Calibri" pitchFamily="34" charset="0"/>
            </a:endParaRPr>
          </a:p>
          <a:p>
            <a:pPr>
              <a:defRPr/>
            </a:pPr>
            <a:endParaRPr lang="en-US" dirty="0">
              <a:latin typeface="Calibri" pitchFamily="34" charset="0"/>
              <a:cs typeface="Calibri" pitchFamily="34" charset="0"/>
            </a:endParaRPr>
          </a:p>
          <a:p>
            <a:pPr>
              <a:defRPr/>
            </a:pPr>
            <a:r>
              <a:rPr lang="en-US" dirty="0">
                <a:latin typeface="Calibri" pitchFamily="34" charset="0"/>
                <a:cs typeface="Calibri" pitchFamily="34" charset="0"/>
              </a:rPr>
              <a:t> </a:t>
            </a:r>
          </a:p>
        </p:txBody>
      </p:sp>
      <p:sp>
        <p:nvSpPr>
          <p:cNvPr id="6148" name="Rectangle 5"/>
          <p:cNvSpPr>
            <a:spLocks noChangeArrowheads="1"/>
          </p:cNvSpPr>
          <p:nvPr/>
        </p:nvSpPr>
        <p:spPr bwMode="auto">
          <a:xfrm>
            <a:off x="0" y="152400"/>
            <a:ext cx="9144000" cy="609600"/>
          </a:xfrm>
          <a:prstGeom prst="rect">
            <a:avLst/>
          </a:prstGeom>
          <a:noFill/>
          <a:ln w="9525">
            <a:noFill/>
            <a:miter lim="800000"/>
            <a:headEnd/>
            <a:tailEnd/>
          </a:ln>
        </p:spPr>
        <p:txBody>
          <a:bodyPr/>
          <a:lstStyle/>
          <a:p>
            <a:pPr algn="ctr"/>
            <a:endParaRPr lang="en-GB" b="1" dirty="0">
              <a:solidFill>
                <a:srgbClr val="FFFFFF"/>
              </a:solidFill>
              <a:latin typeface="Calibri" pitchFamily="34" charset="0"/>
              <a:cs typeface="Calibri" pitchFamily="34" charset="0"/>
            </a:endParaRPr>
          </a:p>
        </p:txBody>
      </p:sp>
      <p:sp>
        <p:nvSpPr>
          <p:cNvPr id="6149" name="Rectangle 4"/>
          <p:cNvSpPr>
            <a:spLocks noChangeArrowheads="1"/>
          </p:cNvSpPr>
          <p:nvPr/>
        </p:nvSpPr>
        <p:spPr bwMode="auto">
          <a:xfrm>
            <a:off x="0" y="44450"/>
            <a:ext cx="184150" cy="368300"/>
          </a:xfrm>
          <a:prstGeom prst="rect">
            <a:avLst/>
          </a:prstGeom>
          <a:noFill/>
          <a:ln w="9525">
            <a:noFill/>
            <a:miter lim="800000"/>
            <a:headEnd/>
            <a:tailEnd/>
          </a:ln>
        </p:spPr>
        <p:txBody>
          <a:bodyPr wrap="none" anchor="ctr">
            <a:spAutoFit/>
          </a:bodyPr>
          <a:lstStyle/>
          <a:p>
            <a:pPr eaLnBrk="1" hangingPunct="1"/>
            <a:endParaRPr lang="en-US" sz="1800" dirty="0">
              <a:latin typeface="Calibri" pitchFamily="34" charset="0"/>
              <a:cs typeface="Calibri" pitchFamily="34" charset="0"/>
            </a:endParaRPr>
          </a:p>
        </p:txBody>
      </p:sp>
      <p:sp>
        <p:nvSpPr>
          <p:cNvPr id="6150" name="Rectangle 5"/>
          <p:cNvSpPr>
            <a:spLocks noChangeArrowheads="1"/>
          </p:cNvSpPr>
          <p:nvPr/>
        </p:nvSpPr>
        <p:spPr bwMode="auto">
          <a:xfrm>
            <a:off x="0" y="227013"/>
            <a:ext cx="396875" cy="460375"/>
          </a:xfrm>
          <a:prstGeom prst="rect">
            <a:avLst/>
          </a:prstGeom>
          <a:noFill/>
          <a:ln w="9525">
            <a:noFill/>
            <a:miter lim="800000"/>
            <a:headEnd/>
            <a:tailEnd/>
          </a:ln>
        </p:spPr>
        <p:txBody>
          <a:bodyPr wrap="none" anchor="ctr">
            <a:spAutoFit/>
          </a:bodyPr>
          <a:lstStyle/>
          <a:p>
            <a:pPr eaLnBrk="1" hangingPunct="1"/>
            <a:endParaRPr lang="en-US" sz="600" dirty="0">
              <a:latin typeface="Calibri" pitchFamily="34" charset="0"/>
              <a:cs typeface="Calibri" pitchFamily="34" charset="0"/>
            </a:endParaRPr>
          </a:p>
          <a:p>
            <a:r>
              <a:rPr lang="en-US" sz="1800" dirty="0">
                <a:latin typeface="Calibri" pitchFamily="34" charset="0"/>
                <a:cs typeface="Calibri" pitchFamily="34" charset="0"/>
              </a:rPr>
              <a:t>    </a:t>
            </a:r>
          </a:p>
        </p:txBody>
      </p:sp>
      <p:sp>
        <p:nvSpPr>
          <p:cNvPr id="6153" name="Rectangle 17"/>
          <p:cNvSpPr>
            <a:spLocks noChangeArrowheads="1"/>
          </p:cNvSpPr>
          <p:nvPr/>
        </p:nvSpPr>
        <p:spPr bwMode="auto">
          <a:xfrm>
            <a:off x="0" y="1981200"/>
            <a:ext cx="5715000" cy="1200329"/>
          </a:xfrm>
          <a:prstGeom prst="rect">
            <a:avLst/>
          </a:prstGeom>
          <a:noFill/>
          <a:ln w="9525">
            <a:noFill/>
            <a:miter lim="800000"/>
            <a:headEnd/>
            <a:tailEnd/>
          </a:ln>
        </p:spPr>
        <p:txBody>
          <a:bodyPr wrap="square">
            <a:spAutoFit/>
          </a:bodyPr>
          <a:lstStyle/>
          <a:p>
            <a:r>
              <a:rPr lang="en-US" sz="1600" b="1" dirty="0">
                <a:solidFill>
                  <a:schemeClr val="accent2"/>
                </a:solidFill>
                <a:latin typeface="+mj-lt"/>
                <a:cs typeface="Calibri" pitchFamily="34" charset="0"/>
              </a:rPr>
              <a:t>What happened</a:t>
            </a:r>
          </a:p>
          <a:p>
            <a:pPr algn="just"/>
            <a:r>
              <a:rPr lang="en-GB" sz="1400" dirty="0">
                <a:latin typeface="Calibri" pitchFamily="34" charset="0"/>
                <a:cs typeface="Calibri" pitchFamily="34" charset="0"/>
              </a:rPr>
              <a:t>A mechanic stood in a small gap between the front of a canter truck and the workshop door. A 2</a:t>
            </a:r>
            <a:r>
              <a:rPr lang="en-GB" sz="1400" baseline="30000" dirty="0">
                <a:latin typeface="Calibri" pitchFamily="34" charset="0"/>
                <a:cs typeface="Calibri" pitchFamily="34" charset="0"/>
              </a:rPr>
              <a:t>nd</a:t>
            </a:r>
            <a:r>
              <a:rPr lang="en-GB" sz="1400" dirty="0">
                <a:latin typeface="Calibri" pitchFamily="34" charset="0"/>
                <a:cs typeface="Calibri" pitchFamily="34" charset="0"/>
              </a:rPr>
              <a:t> mechanic turned the ignition from outside the cab but as it had been left in gear it jerked forward crushing him dislocating his left hip, fracturing his pelvis and his left wrist. </a:t>
            </a:r>
            <a:endParaRPr lang="en-US" sz="1400" dirty="0">
              <a:latin typeface="Calibri" pitchFamily="34" charset="0"/>
              <a:cs typeface="Calibri" pitchFamily="34" charset="0"/>
            </a:endParaRPr>
          </a:p>
        </p:txBody>
      </p:sp>
      <p:sp>
        <p:nvSpPr>
          <p:cNvPr id="18" name="Rectangle 4"/>
          <p:cNvSpPr>
            <a:spLocks noChangeArrowheads="1"/>
          </p:cNvSpPr>
          <p:nvPr/>
        </p:nvSpPr>
        <p:spPr bwMode="auto">
          <a:xfrm>
            <a:off x="609600" y="3730625"/>
            <a:ext cx="4343400" cy="307975"/>
          </a:xfrm>
          <a:prstGeom prst="rect">
            <a:avLst/>
          </a:prstGeom>
          <a:ln>
            <a:headEnd/>
            <a:tailEnd/>
          </a:ln>
        </p:spPr>
        <p:style>
          <a:lnRef idx="2">
            <a:schemeClr val="accent3">
              <a:shade val="50000"/>
            </a:schemeClr>
          </a:lnRef>
          <a:fillRef idx="1">
            <a:schemeClr val="accent3"/>
          </a:fillRef>
          <a:effectRef idx="0">
            <a:schemeClr val="accent3"/>
          </a:effectRef>
          <a:fontRef idx="minor">
            <a:schemeClr val="lt1"/>
          </a:fontRef>
        </p:style>
        <p:txBody>
          <a:bodyPr>
            <a:spAutoFit/>
          </a:bodyPr>
          <a:lstStyle/>
          <a:p>
            <a:pPr marL="342900" indent="-342900">
              <a:defRPr/>
            </a:pPr>
            <a:r>
              <a:rPr lang="en-GB" sz="1400" b="1" dirty="0">
                <a:solidFill>
                  <a:srgbClr val="000000"/>
                </a:solidFill>
                <a:latin typeface="Calibri" pitchFamily="34" charset="0"/>
                <a:cs typeface="Calibri" pitchFamily="34" charset="0"/>
              </a:rPr>
              <a:t>Mr. Musleh asks the questions of can it happen to you?</a:t>
            </a:r>
          </a:p>
        </p:txBody>
      </p:sp>
      <p:pic>
        <p:nvPicPr>
          <p:cNvPr id="6178" name="Picture 18" descr="speakers-beu.png"/>
          <p:cNvPicPr>
            <a:picLocks noChangeAspect="1"/>
          </p:cNvPicPr>
          <p:nvPr/>
        </p:nvPicPr>
        <p:blipFill>
          <a:blip r:embed="rId3" cstate="email"/>
          <a:srcRect/>
          <a:stretch>
            <a:fillRect/>
          </a:stretch>
        </p:blipFill>
        <p:spPr bwMode="auto">
          <a:xfrm>
            <a:off x="152400" y="5562600"/>
            <a:ext cx="1016000" cy="762000"/>
          </a:xfrm>
          <a:prstGeom prst="rect">
            <a:avLst/>
          </a:prstGeom>
          <a:noFill/>
          <a:ln w="9525">
            <a:noFill/>
            <a:miter lim="800000"/>
            <a:headEnd/>
            <a:tailEnd/>
          </a:ln>
        </p:spPr>
      </p:pic>
      <p:sp>
        <p:nvSpPr>
          <p:cNvPr id="20" name="Curved Down Arrow 19"/>
          <p:cNvSpPr/>
          <p:nvPr/>
        </p:nvSpPr>
        <p:spPr bwMode="auto">
          <a:xfrm>
            <a:off x="1066800" y="5410200"/>
            <a:ext cx="609600" cy="228600"/>
          </a:xfrm>
          <a:prstGeom prst="curvedDownArrow">
            <a:avLst/>
          </a:prstGeom>
          <a:ln>
            <a:headEnd type="none" w="med" len="med"/>
            <a:tailEnd type="none" w="med" len="med"/>
          </a:ln>
        </p:spPr>
        <p:style>
          <a:lnRef idx="2">
            <a:schemeClr val="accent3">
              <a:shade val="50000"/>
            </a:schemeClr>
          </a:lnRef>
          <a:fillRef idx="1">
            <a:schemeClr val="accent3"/>
          </a:fillRef>
          <a:effectRef idx="0">
            <a:schemeClr val="accent3"/>
          </a:effectRef>
          <a:fontRef idx="minor">
            <a:schemeClr val="lt1"/>
          </a:fontRef>
        </p:style>
        <p:txBody>
          <a:bodyPr/>
          <a:lstStyle/>
          <a:p>
            <a:pPr>
              <a:defRPr/>
            </a:pPr>
            <a:endParaRPr lang="en-US" dirty="0">
              <a:solidFill>
                <a:schemeClr val="tx1"/>
              </a:solidFill>
            </a:endParaRPr>
          </a:p>
        </p:txBody>
      </p:sp>
      <p:sp>
        <p:nvSpPr>
          <p:cNvPr id="6183" name="Rounded Rectangle 20"/>
          <p:cNvSpPr>
            <a:spLocks noChangeArrowheads="1"/>
          </p:cNvSpPr>
          <p:nvPr/>
        </p:nvSpPr>
        <p:spPr bwMode="auto">
          <a:xfrm>
            <a:off x="1295400" y="5715000"/>
            <a:ext cx="3276600" cy="609600"/>
          </a:xfrm>
          <a:prstGeom prst="roundRect">
            <a:avLst>
              <a:gd name="adj" fmla="val 16667"/>
            </a:avLst>
          </a:prstGeom>
          <a:solidFill>
            <a:schemeClr val="bg1">
              <a:alpha val="0"/>
            </a:schemeClr>
          </a:solidFill>
          <a:ln w="15875" algn="ctr">
            <a:solidFill>
              <a:srgbClr val="0070C0"/>
            </a:solidFill>
            <a:round/>
            <a:headEnd/>
            <a:tailEnd/>
          </a:ln>
        </p:spPr>
        <p:txBody>
          <a:bodyPr/>
          <a:lstStyle/>
          <a:p>
            <a:pPr algn="justLow"/>
            <a:r>
              <a:rPr lang="en-US" sz="1000" b="1" dirty="0">
                <a:solidFill>
                  <a:srgbClr val="000000"/>
                </a:solidFill>
                <a:latin typeface="Calibri" pitchFamily="34" charset="0"/>
                <a:cs typeface="Calibri" pitchFamily="34" charset="0"/>
              </a:rPr>
              <a:t>Please disseminate this LTI notification to your teams and use it in your tool box talks and HSE meetings and notice boards.</a:t>
            </a:r>
            <a:endParaRPr lang="en-US" sz="1000" dirty="0">
              <a:solidFill>
                <a:srgbClr val="000000"/>
              </a:solidFill>
              <a:latin typeface="Calibri" pitchFamily="34" charset="0"/>
              <a:cs typeface="Calibri" pitchFamily="34" charset="0"/>
            </a:endParaRPr>
          </a:p>
        </p:txBody>
      </p:sp>
      <p:pic>
        <p:nvPicPr>
          <p:cNvPr id="31" name="Picture 30" descr="sad.png"/>
          <p:cNvPicPr>
            <a:picLocks noChangeAspect="1"/>
          </p:cNvPicPr>
          <p:nvPr/>
        </p:nvPicPr>
        <p:blipFill>
          <a:blip r:embed="rId4" cstate="email"/>
          <a:stretch>
            <a:fillRect/>
          </a:stretch>
        </p:blipFill>
        <p:spPr>
          <a:xfrm>
            <a:off x="5638800" y="4953000"/>
            <a:ext cx="685800" cy="1524000"/>
          </a:xfrm>
          <a:prstGeom prst="rect">
            <a:avLst/>
          </a:prstGeom>
        </p:spPr>
      </p:pic>
      <p:graphicFrame>
        <p:nvGraphicFramePr>
          <p:cNvPr id="32" name="Table 31"/>
          <p:cNvGraphicFramePr>
            <a:graphicFrameLocks noGrp="1"/>
          </p:cNvGraphicFramePr>
          <p:nvPr>
            <p:extLst>
              <p:ext uri="{D42A27DB-BD31-4B8C-83A1-F6EECF244321}">
                <p14:modId xmlns:p14="http://schemas.microsoft.com/office/powerpoint/2010/main" val="2898395047"/>
              </p:ext>
            </p:extLst>
          </p:nvPr>
        </p:nvGraphicFramePr>
        <p:xfrm>
          <a:off x="1371601" y="762000"/>
          <a:ext cx="7696199" cy="914400"/>
        </p:xfrm>
        <a:graphic>
          <a:graphicData uri="http://schemas.openxmlformats.org/drawingml/2006/table">
            <a:tbl>
              <a:tblPr firstRow="1" bandRow="1">
                <a:tableStyleId>{5C22544A-7EE6-4342-B048-85BDC9FD1C3A}</a:tableStyleId>
              </a:tblPr>
              <a:tblGrid>
                <a:gridCol w="1504607">
                  <a:extLst>
                    <a:ext uri="{9D8B030D-6E8A-4147-A177-3AD203B41FA5}">
                      <a16:colId xmlns:a16="http://schemas.microsoft.com/office/drawing/2014/main" val="20000"/>
                    </a:ext>
                  </a:extLst>
                </a:gridCol>
                <a:gridCol w="2943795">
                  <a:extLst>
                    <a:ext uri="{9D8B030D-6E8A-4147-A177-3AD203B41FA5}">
                      <a16:colId xmlns:a16="http://schemas.microsoft.com/office/drawing/2014/main" val="20001"/>
                    </a:ext>
                  </a:extLst>
                </a:gridCol>
                <a:gridCol w="1092860">
                  <a:extLst>
                    <a:ext uri="{9D8B030D-6E8A-4147-A177-3AD203B41FA5}">
                      <a16:colId xmlns:a16="http://schemas.microsoft.com/office/drawing/2014/main" val="20002"/>
                    </a:ext>
                  </a:extLst>
                </a:gridCol>
                <a:gridCol w="2154937">
                  <a:extLst>
                    <a:ext uri="{9D8B030D-6E8A-4147-A177-3AD203B41FA5}">
                      <a16:colId xmlns:a16="http://schemas.microsoft.com/office/drawing/2014/main" val="20003"/>
                    </a:ext>
                  </a:extLst>
                </a:gridCol>
              </a:tblGrid>
              <a:tr h="185351">
                <a:tc>
                  <a:txBody>
                    <a:bodyPr/>
                    <a:lstStyle/>
                    <a:p>
                      <a:r>
                        <a:rPr lang="en-US" sz="1400" b="1" dirty="0">
                          <a:solidFill>
                            <a:srgbClr val="C00000"/>
                          </a:solidFill>
                          <a:latin typeface="Calibri" pitchFamily="34" charset="0"/>
                          <a:cs typeface="Calibri" pitchFamily="34" charset="0"/>
                        </a:rPr>
                        <a:t>Incident type </a:t>
                      </a:r>
                      <a:endParaRPr lang="en-US" sz="1200" b="1" dirty="0">
                        <a:solidFill>
                          <a:srgbClr val="C00000"/>
                        </a:solidFill>
                        <a:latin typeface="Calibri" pitchFamily="34" charset="0"/>
                        <a:cs typeface="Calibri" pitchFamily="34" charset="0"/>
                      </a:endParaRPr>
                    </a:p>
                  </a:txBody>
                  <a:tcPr>
                    <a:noFill/>
                  </a:tcPr>
                </a:tc>
                <a:tc>
                  <a:txBody>
                    <a:bodyPr/>
                    <a:lstStyle/>
                    <a:p>
                      <a:r>
                        <a:rPr lang="en-US" sz="1400" b="0" kern="1200" dirty="0">
                          <a:solidFill>
                            <a:schemeClr val="dk1"/>
                          </a:solidFill>
                          <a:latin typeface="Calibri" pitchFamily="34" charset="0"/>
                          <a:ea typeface="+mn-ea"/>
                          <a:cs typeface="Calibri" pitchFamily="34" charset="0"/>
                        </a:rPr>
                        <a:t>Crush Injury </a:t>
                      </a:r>
                      <a:r>
                        <a:rPr lang="en-US" sz="1400" b="0" kern="1200" dirty="0">
                          <a:solidFill>
                            <a:schemeClr val="tx1"/>
                          </a:solidFill>
                          <a:latin typeface="Calibri" pitchFamily="34" charset="0"/>
                          <a:ea typeface="+mn-ea"/>
                          <a:cs typeface="Calibri" pitchFamily="34" charset="0"/>
                        </a:rPr>
                        <a:t>LTI (#11)</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PIM ID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1093253</a:t>
                      </a:r>
                    </a:p>
                  </a:txBody>
                  <a:tcPr>
                    <a:noFill/>
                  </a:tcPr>
                </a:tc>
                <a:extLst>
                  <a:ext uri="{0D108BD9-81ED-4DB2-BD59-A6C34878D82A}">
                    <a16:rowId xmlns:a16="http://schemas.microsoft.com/office/drawing/2014/main" val="10000"/>
                  </a:ext>
                </a:extLst>
              </a:tr>
              <a:tr h="185351">
                <a:tc>
                  <a:txBody>
                    <a:bodyPr/>
                    <a:lstStyle/>
                    <a:p>
                      <a:r>
                        <a:rPr lang="en-US" sz="1400" b="1" dirty="0">
                          <a:latin typeface="Calibri" pitchFamily="34" charset="0"/>
                          <a:cs typeface="Calibri" pitchFamily="34" charset="0"/>
                        </a:rPr>
                        <a:t>Date/</a:t>
                      </a:r>
                      <a:r>
                        <a:rPr lang="en-US" sz="1400" b="1" baseline="0" dirty="0">
                          <a:latin typeface="Calibri" pitchFamily="34" charset="0"/>
                          <a:cs typeface="Calibri" pitchFamily="34" charset="0"/>
                        </a:rPr>
                        <a:t> time </a:t>
                      </a:r>
                      <a:endParaRPr lang="en-US" sz="1400" b="1" dirty="0">
                        <a:latin typeface="Calibri" pitchFamily="34" charset="0"/>
                        <a:cs typeface="Calibri" pitchFamily="34" charset="0"/>
                      </a:endParaRP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03/05/2016 (11:10 hrs)</a:t>
                      </a:r>
                    </a:p>
                  </a:txBody>
                  <a:tcPr>
                    <a:noFill/>
                  </a:tcPr>
                </a:tc>
                <a:tc>
                  <a:txBody>
                    <a:bodyPr/>
                    <a:lstStyle/>
                    <a:p>
                      <a:pPr marL="0" algn="l" defTabSz="914400" rtl="0" eaLnBrk="1" latinLnBrk="0" hangingPunct="1"/>
                      <a:r>
                        <a:rPr lang="en-US" sz="1400" b="1" kern="1200" dirty="0">
                          <a:solidFill>
                            <a:schemeClr val="dk1"/>
                          </a:solidFill>
                          <a:latin typeface="Calibri" pitchFamily="34" charset="0"/>
                          <a:ea typeface="+mn-ea"/>
                          <a:cs typeface="Calibri" pitchFamily="34" charset="0"/>
                        </a:rPr>
                        <a:t>Directorate</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1"/>
                  </a:ext>
                </a:extLst>
              </a:tr>
              <a:tr h="30480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dirty="0">
                          <a:latin typeface="Calibri" pitchFamily="34" charset="0"/>
                          <a:cs typeface="Calibri" pitchFamily="34" charset="0"/>
                        </a:rPr>
                        <a:t>Location</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0" kern="1200" dirty="0">
                          <a:solidFill>
                            <a:schemeClr val="dk1"/>
                          </a:solidFill>
                          <a:latin typeface="Calibri" pitchFamily="34" charset="0"/>
                          <a:ea typeface="+mn-ea"/>
                          <a:cs typeface="Calibri" pitchFamily="34" charset="0"/>
                        </a:rPr>
                        <a:t>Nimr </a:t>
                      </a:r>
                    </a:p>
                  </a:txBody>
                  <a:tcPr>
                    <a:no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a:solidFill>
                            <a:schemeClr val="dk1"/>
                          </a:solidFill>
                          <a:latin typeface="Calibri" pitchFamily="34" charset="0"/>
                          <a:ea typeface="+mn-ea"/>
                          <a:cs typeface="Calibri" pitchFamily="34" charset="0"/>
                        </a:rPr>
                        <a:t>Dept</a:t>
                      </a:r>
                    </a:p>
                  </a:txBody>
                  <a:tcPr>
                    <a:noFill/>
                  </a:tcPr>
                </a:tc>
                <a:tc>
                  <a:txBody>
                    <a:bodyPr/>
                    <a:lstStyle/>
                    <a:p>
                      <a:pPr marL="0" algn="l" defTabSz="914400" rtl="0" eaLnBrk="1" latinLnBrk="0" hangingPunct="1"/>
                      <a:endParaRPr lang="en-US" sz="1400" b="0" kern="1200" dirty="0">
                        <a:solidFill>
                          <a:schemeClr val="dk1"/>
                        </a:solidFill>
                        <a:latin typeface="Calibri" pitchFamily="34" charset="0"/>
                        <a:ea typeface="+mn-ea"/>
                        <a:cs typeface="Calibri" pitchFamily="34" charset="0"/>
                      </a:endParaRPr>
                    </a:p>
                  </a:txBody>
                  <a:tcPr>
                    <a:noFill/>
                  </a:tcPr>
                </a:tc>
                <a:extLst>
                  <a:ext uri="{0D108BD9-81ED-4DB2-BD59-A6C34878D82A}">
                    <a16:rowId xmlns:a16="http://schemas.microsoft.com/office/drawing/2014/main" val="10002"/>
                  </a:ext>
                </a:extLst>
              </a:tr>
            </a:tbl>
          </a:graphicData>
        </a:graphic>
      </p:graphicFrame>
      <p:sp>
        <p:nvSpPr>
          <p:cNvPr id="34" name="Rectangle 15"/>
          <p:cNvSpPr>
            <a:spLocks noChangeArrowheads="1"/>
          </p:cNvSpPr>
          <p:nvPr/>
        </p:nvSpPr>
        <p:spPr bwMode="auto">
          <a:xfrm>
            <a:off x="152400" y="152400"/>
            <a:ext cx="8991600" cy="461963"/>
          </a:xfrm>
          <a:prstGeom prst="rect">
            <a:avLst/>
          </a:prstGeom>
          <a:noFill/>
          <a:ln w="9525">
            <a:noFill/>
            <a:miter lim="800000"/>
            <a:headEnd/>
            <a:tailEnd/>
          </a:ln>
        </p:spPr>
        <p:txBody>
          <a:bodyPr>
            <a:spAutoFit/>
          </a:bodyPr>
          <a:lstStyle/>
          <a:p>
            <a:pPr algn="ctr"/>
            <a:r>
              <a:rPr lang="en-GB" b="1" dirty="0">
                <a:solidFill>
                  <a:srgbClr val="FFC000"/>
                </a:solidFill>
                <a:latin typeface="Calibri" pitchFamily="34" charset="0"/>
                <a:cs typeface="Calibri" pitchFamily="34" charset="0"/>
              </a:rPr>
              <a:t>PDO Incident </a:t>
            </a:r>
            <a:r>
              <a:rPr lang="en-GB" b="1">
                <a:solidFill>
                  <a:srgbClr val="FFC000"/>
                </a:solidFill>
                <a:latin typeface="Calibri" pitchFamily="34" charset="0"/>
                <a:cs typeface="Calibri" pitchFamily="34" charset="0"/>
              </a:rPr>
              <a:t>First Alert</a:t>
            </a:r>
            <a:endParaRPr lang="en-GB" sz="1600" b="1" dirty="0">
              <a:solidFill>
                <a:schemeClr val="bg1"/>
              </a:solidFill>
              <a:latin typeface="Calibri" pitchFamily="34" charset="0"/>
              <a:cs typeface="Calibri" pitchFamily="34" charset="0"/>
            </a:endParaRPr>
          </a:p>
        </p:txBody>
      </p:sp>
      <p:sp>
        <p:nvSpPr>
          <p:cNvPr id="36" name="Rounded Rectangular Callout 20"/>
          <p:cNvSpPr>
            <a:spLocks noChangeArrowheads="1"/>
          </p:cNvSpPr>
          <p:nvPr/>
        </p:nvSpPr>
        <p:spPr bwMode="auto">
          <a:xfrm>
            <a:off x="228600" y="4191000"/>
            <a:ext cx="5334000" cy="762000"/>
          </a:xfrm>
          <a:prstGeom prst="wedgeRoundRectCallout">
            <a:avLst>
              <a:gd name="adj1" fmla="val 56893"/>
              <a:gd name="adj2" fmla="val 102695"/>
              <a:gd name="adj3" fmla="val 16667"/>
            </a:avLst>
          </a:prstGeom>
          <a:solidFill>
            <a:srgbClr val="FFC000">
              <a:alpha val="59999"/>
            </a:srgbClr>
          </a:solidFill>
          <a:ln w="9525" algn="ctr">
            <a:solidFill>
              <a:schemeClr val="tx1"/>
            </a:solidFill>
            <a:round/>
            <a:headEnd/>
            <a:tailEnd/>
          </a:ln>
        </p:spPr>
        <p:txBody>
          <a:bodyPr/>
          <a:lstStyle/>
          <a:p>
            <a:pPr marL="342900" indent="-342900">
              <a:buFont typeface="Arial" charset="0"/>
              <a:buAutoNum type="arabicPeriod"/>
            </a:pPr>
            <a:r>
              <a:rPr lang="en-US" sz="1200" dirty="0">
                <a:solidFill>
                  <a:srgbClr val="000000"/>
                </a:solidFill>
                <a:latin typeface="Calibri" pitchFamily="34" charset="0"/>
                <a:cs typeface="Calibri" pitchFamily="34" charset="0"/>
              </a:rPr>
              <a:t>Do you check that manual vehicles are out of gear before starting them?</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check in front and behind for  potential hazards?</a:t>
            </a:r>
          </a:p>
          <a:p>
            <a:pPr marL="342900" indent="-342900">
              <a:buFont typeface="Arial" charset="0"/>
              <a:buAutoNum type="arabicPeriod"/>
            </a:pPr>
            <a:r>
              <a:rPr lang="en-US" sz="1200" dirty="0">
                <a:solidFill>
                  <a:srgbClr val="000000"/>
                </a:solidFill>
                <a:latin typeface="Calibri" pitchFamily="34" charset="0"/>
                <a:cs typeface="Calibri" pitchFamily="34" charset="0"/>
              </a:rPr>
              <a:t>Do you consider if you are ever in the ‘line of fire’?</a:t>
            </a: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buFont typeface="Arial" charset="0"/>
              <a:buAutoNum type="arabicPeriod"/>
            </a:pPr>
            <a:endParaRPr lang="en-US" sz="1200" dirty="0">
              <a:solidFill>
                <a:srgbClr val="000000"/>
              </a:solidFill>
              <a:latin typeface="Calibri" pitchFamily="34" charset="0"/>
              <a:cs typeface="Calibri" pitchFamily="34" charset="0"/>
            </a:endParaRPr>
          </a:p>
          <a:p>
            <a:pPr marL="342900" indent="-342900"/>
            <a:endParaRPr lang="en-GB" sz="1200" dirty="0">
              <a:solidFill>
                <a:srgbClr val="000000"/>
              </a:solidFill>
              <a:latin typeface="Calibri" pitchFamily="34" charset="0"/>
              <a:cs typeface="Calibri" pitchFamily="34" charset="0"/>
            </a:endParaRPr>
          </a:p>
          <a:p>
            <a:pPr marL="342900" indent="-342900"/>
            <a:endParaRPr lang="en-GB" sz="1400" dirty="0">
              <a:solidFill>
                <a:srgbClr val="000000"/>
              </a:solidFill>
              <a:latin typeface="Calibri" pitchFamily="34" charset="0"/>
              <a:cs typeface="Calibri" pitchFamily="34" charset="0"/>
            </a:endParaRPr>
          </a:p>
        </p:txBody>
      </p:sp>
      <p:pic>
        <p:nvPicPr>
          <p:cNvPr id="19" name="Picture 18" descr="sad.png"/>
          <p:cNvPicPr>
            <a:picLocks noChangeAspect="1"/>
          </p:cNvPicPr>
          <p:nvPr/>
        </p:nvPicPr>
        <p:blipFill>
          <a:blip r:embed="rId5" cstate="print"/>
          <a:stretch>
            <a:fillRect/>
          </a:stretch>
        </p:blipFill>
        <p:spPr>
          <a:xfrm>
            <a:off x="93060" y="762001"/>
            <a:ext cx="1202340" cy="1142999"/>
          </a:xfrm>
          <a:prstGeom prst="rect">
            <a:avLst/>
          </a:prstGeom>
        </p:spPr>
      </p:pic>
      <p:pic>
        <p:nvPicPr>
          <p:cNvPr id="23" name="Picture 22" descr="20160507_071507.jpg"/>
          <p:cNvPicPr>
            <a:picLocks noChangeAspect="1"/>
          </p:cNvPicPr>
          <p:nvPr/>
        </p:nvPicPr>
        <p:blipFill>
          <a:blip r:embed="rId6" cstate="print"/>
          <a:stretch>
            <a:fillRect/>
          </a:stretch>
        </p:blipFill>
        <p:spPr>
          <a:xfrm>
            <a:off x="5867400" y="2057400"/>
            <a:ext cx="3200400" cy="2514600"/>
          </a:xfrm>
          <a:prstGeom prst="rect">
            <a:avLst/>
          </a:prstGeom>
        </p:spPr>
      </p:pic>
      <p:sp>
        <p:nvSpPr>
          <p:cNvPr id="21" name="TextBox 20"/>
          <p:cNvSpPr txBox="1"/>
          <p:nvPr/>
        </p:nvSpPr>
        <p:spPr>
          <a:xfrm>
            <a:off x="6096000" y="1752600"/>
            <a:ext cx="2057400" cy="276999"/>
          </a:xfrm>
          <a:prstGeom prst="rect">
            <a:avLst/>
          </a:prstGeom>
          <a:noFill/>
          <a:ln>
            <a:solidFill>
              <a:schemeClr val="tx1"/>
            </a:solidFill>
          </a:ln>
        </p:spPr>
        <p:txBody>
          <a:bodyPr wrap="square" rtlCol="0">
            <a:spAutoFit/>
          </a:bodyPr>
          <a:lstStyle/>
          <a:p>
            <a:r>
              <a:rPr lang="en-GB" sz="1200" dirty="0">
                <a:latin typeface="Calibri" pitchFamily="34" charset="0"/>
                <a:cs typeface="Calibri" pitchFamily="34" charset="0"/>
              </a:rPr>
              <a:t>Position of injured person</a:t>
            </a:r>
          </a:p>
        </p:txBody>
      </p:sp>
      <p:cxnSp>
        <p:nvCxnSpPr>
          <p:cNvPr id="24" name="Straight Arrow Connector 23"/>
          <p:cNvCxnSpPr>
            <a:stCxn id="21" idx="2"/>
          </p:cNvCxnSpPr>
          <p:nvPr/>
        </p:nvCxnSpPr>
        <p:spPr bwMode="auto">
          <a:xfrm flipH="1">
            <a:off x="7010400" y="2029599"/>
            <a:ext cx="114300" cy="637401"/>
          </a:xfrm>
          <a:prstGeom prst="straightConnector1">
            <a:avLst/>
          </a:prstGeom>
          <a:solidFill>
            <a:schemeClr val="accent1"/>
          </a:solidFill>
          <a:ln w="22225" cap="flat" cmpd="sng" algn="ctr">
            <a:solidFill>
              <a:srgbClr val="FF0000"/>
            </a:solidFill>
            <a:prstDash val="solid"/>
            <a:round/>
            <a:headEnd type="none" w="med" len="med"/>
            <a:tailEnd type="arrow"/>
          </a:ln>
          <a:effectLst/>
        </p:spPr>
      </p:cxnSp>
      <p:sp>
        <p:nvSpPr>
          <p:cNvPr id="25" name="TextBox 24"/>
          <p:cNvSpPr txBox="1"/>
          <p:nvPr/>
        </p:nvSpPr>
        <p:spPr>
          <a:xfrm>
            <a:off x="6781800" y="4648200"/>
            <a:ext cx="2209800" cy="276999"/>
          </a:xfrm>
          <a:prstGeom prst="rect">
            <a:avLst/>
          </a:prstGeom>
          <a:noFill/>
          <a:ln>
            <a:solidFill>
              <a:schemeClr val="tx1"/>
            </a:solidFill>
          </a:ln>
        </p:spPr>
        <p:txBody>
          <a:bodyPr wrap="square" rtlCol="0">
            <a:spAutoFit/>
          </a:bodyPr>
          <a:lstStyle/>
          <a:p>
            <a:r>
              <a:rPr lang="en-GB" sz="1200" dirty="0">
                <a:latin typeface="Calibri" pitchFamily="34" charset="0"/>
                <a:cs typeface="Calibri" pitchFamily="34" charset="0"/>
              </a:rPr>
              <a:t>Person starting the vehicle</a:t>
            </a:r>
          </a:p>
        </p:txBody>
      </p:sp>
      <p:cxnSp>
        <p:nvCxnSpPr>
          <p:cNvPr id="27" name="Straight Arrow Connector 26"/>
          <p:cNvCxnSpPr>
            <a:stCxn id="25" idx="0"/>
          </p:cNvCxnSpPr>
          <p:nvPr/>
        </p:nvCxnSpPr>
        <p:spPr bwMode="auto">
          <a:xfrm flipV="1">
            <a:off x="7886700" y="3505200"/>
            <a:ext cx="190500" cy="1143000"/>
          </a:xfrm>
          <a:prstGeom prst="straightConnector1">
            <a:avLst/>
          </a:prstGeom>
          <a:solidFill>
            <a:schemeClr val="accent1"/>
          </a:solidFill>
          <a:ln w="19050" cap="flat" cmpd="sng" algn="ctr">
            <a:solidFill>
              <a:srgbClr val="FF0000"/>
            </a:solidFill>
            <a:prstDash val="solid"/>
            <a:round/>
            <a:headEnd type="none" w="med" len="med"/>
            <a:tailEnd type="arrow"/>
          </a:ln>
          <a:effectLst/>
        </p:spPr>
      </p:cxn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91716</DocId>
    <ImageCreateDate xmlns="4880E4F8-4B7D-4BDD-91E3-E10D47036ECA" xsi:nil="true"/>
    <wic_System_Copyright xmlns="http://schemas.microsoft.com/sharepoint/v3/fields" xsi:nil="true"/>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2CF5BB1C-DA7F-4A9D-A975-DA1C06BFF1EE}"/>
</file>

<file path=customXml/itemProps2.xml><?xml version="1.0" encoding="utf-8"?>
<ds:datastoreItem xmlns:ds="http://schemas.openxmlformats.org/officeDocument/2006/customXml" ds:itemID="{3A5D88EA-5F43-417B-8A80-9407E5803871}">
  <ds:schemaRefs>
    <ds:schemaRef ds:uri="4880e4f8-4b7d-4bdd-91e3-e10d47036eca"/>
    <ds:schemaRef ds:uri="http://schemas.microsoft.com/sharepoint/v3/fields"/>
    <ds:schemaRef ds:uri="4880E4F8-4B7D-4BDD-91E3-E10D47036ECA"/>
    <ds:schemaRef ds:uri="http://purl.org/dc/terms/"/>
    <ds:schemaRef ds:uri="http://schemas.openxmlformats.org/package/2006/metadata/core-properties"/>
    <ds:schemaRef ds:uri="http://purl.org/dc/dcmitype/"/>
    <ds:schemaRef ds:uri="http://schemas.microsoft.com/sharepoint/v3"/>
    <ds:schemaRef ds:uri="http://schemas.microsoft.com/office/2006/documentManagement/types"/>
    <ds:schemaRef ds:uri="http://purl.org/dc/elements/1.1/"/>
    <ds:schemaRef ds:uri="http://schemas.microsoft.com/office/infopath/2007/PartnerControls"/>
    <ds:schemaRef ds:uri="9d51eac6-a7d5-47f5-a119-63d146adb134"/>
    <ds:schemaRef ds:uri="http://schemas.microsoft.com/office/2006/metadata/properties"/>
    <ds:schemaRef ds:uri="http://www.w3.org/XML/1998/namespace"/>
  </ds:schemaRefs>
</ds:datastoreItem>
</file>

<file path=customXml/itemProps3.xml><?xml version="1.0" encoding="utf-8"?>
<ds:datastoreItem xmlns:ds="http://schemas.openxmlformats.org/officeDocument/2006/customXml" ds:itemID="{85FDC16C-F63C-417A-BF49-6BFDCAFEB574}">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4376</TotalTime>
  <Words>170</Words>
  <Application>Microsoft Office PowerPoint</Application>
  <PresentationFormat>On-screen Show (4:3)</PresentationFormat>
  <Paragraphs>32</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Times New Roman</vt:lpstr>
      <vt:lpstr>Default Design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Konduru, Raju IDI63X</cp:lastModifiedBy>
  <cp:revision>468</cp:revision>
  <dcterms:created xsi:type="dcterms:W3CDTF">2001-05-03T06:07:08Z</dcterms:created>
  <dcterms:modified xsi:type="dcterms:W3CDTF">2024-04-21T06:56:06Z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