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1981200"/>
            <a:ext cx="5715000" cy="1200329"/>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pPr algn="just"/>
            <a:r>
              <a:rPr lang="en-GB" sz="1400" dirty="0">
                <a:latin typeface="Calibri" pitchFamily="34" charset="0"/>
                <a:cs typeface="Calibri" pitchFamily="34" charset="0"/>
              </a:rPr>
              <a:t>A mechanic stood in a small gap between the front of a canter truck and the workshop door. A 2</a:t>
            </a:r>
            <a:r>
              <a:rPr lang="en-GB" sz="1400" baseline="30000" dirty="0">
                <a:latin typeface="Calibri" pitchFamily="34" charset="0"/>
                <a:cs typeface="Calibri" pitchFamily="34" charset="0"/>
              </a:rPr>
              <a:t>nd</a:t>
            </a:r>
            <a:r>
              <a:rPr lang="en-GB" sz="1400" dirty="0">
                <a:latin typeface="Calibri" pitchFamily="34" charset="0"/>
                <a:cs typeface="Calibri" pitchFamily="34" charset="0"/>
              </a:rPr>
              <a:t> mechanic turned the ignition from outside the cab but as it had been left in gear it jerked forward crushing him dislocating his left hip, fracturing his pelvis and his left wrist. </a:t>
            </a:r>
            <a:endParaRPr lang="en-US" sz="1400" dirty="0">
              <a:latin typeface="Calibri" pitchFamily="34" charset="0"/>
              <a:cs typeface="Calibri" pitchFamily="34" charset="0"/>
            </a:endParaRPr>
          </a:p>
        </p:txBody>
      </p:sp>
      <p:sp>
        <p:nvSpPr>
          <p:cNvPr id="18" name="Rectangle 4"/>
          <p:cNvSpPr>
            <a:spLocks noChangeArrowheads="1"/>
          </p:cNvSpPr>
          <p:nvPr/>
        </p:nvSpPr>
        <p:spPr bwMode="auto">
          <a:xfrm>
            <a:off x="609600" y="3730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953000"/>
            <a:ext cx="685800" cy="1524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898395047"/>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Crush Injury </a:t>
                      </a:r>
                      <a:r>
                        <a:rPr lang="en-US" sz="1400" b="0" kern="1200" dirty="0">
                          <a:solidFill>
                            <a:schemeClr val="tx1"/>
                          </a:solidFill>
                          <a:latin typeface="Calibri" pitchFamily="34" charset="0"/>
                          <a:ea typeface="+mn-ea"/>
                          <a:cs typeface="Calibri" pitchFamily="34" charset="0"/>
                        </a:rPr>
                        <a:t>LTI (#11)</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1093253</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03/05/2016 (11:10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Nimr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4191000"/>
            <a:ext cx="5334000" cy="762000"/>
          </a:xfrm>
          <a:prstGeom prst="wedgeRoundRectCallout">
            <a:avLst>
              <a:gd name="adj1" fmla="val 56893"/>
              <a:gd name="adj2" fmla="val 102695"/>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check that manual vehicles are out of gear before starting them?</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check in front and behind for  potential hazards?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consider if you are ever in the ‘line of fire’?</a:t>
            </a: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19" name="Picture 18" descr="sad.png"/>
          <p:cNvPicPr>
            <a:picLocks noChangeAspect="1"/>
          </p:cNvPicPr>
          <p:nvPr/>
        </p:nvPicPr>
        <p:blipFill>
          <a:blip r:embed="rId5" cstate="print"/>
          <a:stretch>
            <a:fillRect/>
          </a:stretch>
        </p:blipFill>
        <p:spPr>
          <a:xfrm>
            <a:off x="93060" y="762001"/>
            <a:ext cx="1202340" cy="1142999"/>
          </a:xfrm>
          <a:prstGeom prst="rect">
            <a:avLst/>
          </a:prstGeom>
        </p:spPr>
      </p:pic>
      <p:pic>
        <p:nvPicPr>
          <p:cNvPr id="23" name="Picture 22" descr="20160507_071507.jpg"/>
          <p:cNvPicPr>
            <a:picLocks noChangeAspect="1"/>
          </p:cNvPicPr>
          <p:nvPr/>
        </p:nvPicPr>
        <p:blipFill>
          <a:blip r:embed="rId6" cstate="print"/>
          <a:stretch>
            <a:fillRect/>
          </a:stretch>
        </p:blipFill>
        <p:spPr>
          <a:xfrm>
            <a:off x="5867400" y="2057400"/>
            <a:ext cx="3200400" cy="2514600"/>
          </a:xfrm>
          <a:prstGeom prst="rect">
            <a:avLst/>
          </a:prstGeom>
        </p:spPr>
      </p:pic>
      <p:sp>
        <p:nvSpPr>
          <p:cNvPr id="21" name="TextBox 20"/>
          <p:cNvSpPr txBox="1"/>
          <p:nvPr/>
        </p:nvSpPr>
        <p:spPr>
          <a:xfrm>
            <a:off x="6096000" y="1752600"/>
            <a:ext cx="2057400" cy="276999"/>
          </a:xfrm>
          <a:prstGeom prst="rect">
            <a:avLst/>
          </a:prstGeom>
          <a:noFill/>
          <a:ln>
            <a:solidFill>
              <a:schemeClr val="tx1"/>
            </a:solidFill>
          </a:ln>
        </p:spPr>
        <p:txBody>
          <a:bodyPr wrap="square" rtlCol="0">
            <a:spAutoFit/>
          </a:bodyPr>
          <a:lstStyle/>
          <a:p>
            <a:r>
              <a:rPr lang="en-GB" sz="1200" dirty="0">
                <a:latin typeface="Calibri" pitchFamily="34" charset="0"/>
                <a:cs typeface="Calibri" pitchFamily="34" charset="0"/>
              </a:rPr>
              <a:t>Position of injured person</a:t>
            </a:r>
          </a:p>
        </p:txBody>
      </p:sp>
      <p:cxnSp>
        <p:nvCxnSpPr>
          <p:cNvPr id="24" name="Straight Arrow Connector 23"/>
          <p:cNvCxnSpPr>
            <a:stCxn id="21" idx="2"/>
          </p:cNvCxnSpPr>
          <p:nvPr/>
        </p:nvCxnSpPr>
        <p:spPr bwMode="auto">
          <a:xfrm flipH="1">
            <a:off x="7010400" y="2029599"/>
            <a:ext cx="114300" cy="637401"/>
          </a:xfrm>
          <a:prstGeom prst="straightConnector1">
            <a:avLst/>
          </a:prstGeom>
          <a:solidFill>
            <a:schemeClr val="accent1"/>
          </a:solidFill>
          <a:ln w="22225" cap="flat" cmpd="sng" algn="ctr">
            <a:solidFill>
              <a:srgbClr val="FF0000"/>
            </a:solidFill>
            <a:prstDash val="solid"/>
            <a:round/>
            <a:headEnd type="none" w="med" len="med"/>
            <a:tailEnd type="arrow"/>
          </a:ln>
          <a:effectLst/>
        </p:spPr>
      </p:cxnSp>
      <p:sp>
        <p:nvSpPr>
          <p:cNvPr id="25" name="TextBox 24"/>
          <p:cNvSpPr txBox="1"/>
          <p:nvPr/>
        </p:nvSpPr>
        <p:spPr>
          <a:xfrm>
            <a:off x="6781800" y="4648200"/>
            <a:ext cx="2209800" cy="276999"/>
          </a:xfrm>
          <a:prstGeom prst="rect">
            <a:avLst/>
          </a:prstGeom>
          <a:noFill/>
          <a:ln>
            <a:solidFill>
              <a:schemeClr val="tx1"/>
            </a:solidFill>
          </a:ln>
        </p:spPr>
        <p:txBody>
          <a:bodyPr wrap="square" rtlCol="0">
            <a:spAutoFit/>
          </a:bodyPr>
          <a:lstStyle/>
          <a:p>
            <a:r>
              <a:rPr lang="en-GB" sz="1200" dirty="0">
                <a:latin typeface="Calibri" pitchFamily="34" charset="0"/>
                <a:cs typeface="Calibri" pitchFamily="34" charset="0"/>
              </a:rPr>
              <a:t>Person starting the vehicle</a:t>
            </a:r>
          </a:p>
        </p:txBody>
      </p:sp>
      <p:cxnSp>
        <p:nvCxnSpPr>
          <p:cNvPr id="27" name="Straight Arrow Connector 26"/>
          <p:cNvCxnSpPr>
            <a:stCxn id="25" idx="0"/>
          </p:cNvCxnSpPr>
          <p:nvPr/>
        </p:nvCxnSpPr>
        <p:spPr bwMode="auto">
          <a:xfrm flipV="1">
            <a:off x="7886700" y="3505200"/>
            <a:ext cx="190500" cy="11430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91716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F5BB1C-DA7F-4A9D-A975-DA1C06BFF1EE}"/>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sharepoint/v3/fields"/>
    <ds:schemaRef ds:uri="4880E4F8-4B7D-4BDD-91E3-E10D47036ECA"/>
    <ds:schemaRef ds:uri="http://purl.org/dc/terms/"/>
    <ds:schemaRef ds:uri="http://schemas.openxmlformats.org/package/2006/metadata/core-properties"/>
    <ds:schemaRef ds:uri="http://purl.org/dc/dcmitype/"/>
    <ds:schemaRef ds:uri="http://schemas.microsoft.com/sharepoint/v3"/>
    <ds:schemaRef ds:uri="http://schemas.microsoft.com/office/2006/documentManagement/types"/>
    <ds:schemaRef ds:uri="http://purl.org/dc/elements/1.1/"/>
    <ds:schemaRef ds:uri="http://schemas.microsoft.com/office/infopath/2007/PartnerControls"/>
    <ds:schemaRef ds:uri="9d51eac6-a7d5-47f5-a119-63d146adb13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4376</TotalTime>
  <Words>170</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468</cp:revision>
  <dcterms:created xsi:type="dcterms:W3CDTF">2001-05-03T06:07:08Z</dcterms:created>
  <dcterms:modified xsi:type="dcterms:W3CDTF">2024-04-21T06:56:06Z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