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2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13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65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notesMaster" Target="notesMasters/notesMaster1.xml"/><Relationship Id="rId9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A1B4E3-1F76-4E61-B254-1A7031AA599B}" type="datetimeFigureOut">
              <a:rPr lang="en-US" smtClean="0"/>
              <a:pPr/>
              <a:t>29/06/2016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D55988-80E2-4333-8473-6782ED1C013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D2D2B27-4C60-4070-9B43-40333B595194}" type="slidenum">
              <a:rPr lang="en-US" smtClean="0"/>
              <a:pPr/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Make a list of closed questions (only ‘yes’ or ‘no’ as an answer) to ask other contractors if they have the same issues based on the management or HSE-MS failings or shortfalls identified in the investigation. Pretend you have to audit other companies to see if they could have the same issues.</a:t>
            </a:r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590056E-8DCB-4DC7-8395-8E092EF265E3}" type="slidenum">
              <a:rPr lang="en-US" smtClean="0"/>
              <a:pPr/>
              <a:t>2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29/06/2016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17424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29/06/2016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58157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29/06/2016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122528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>
              <a:defRPr/>
            </a:pPr>
            <a:endParaRPr lang="en-US" dirty="0">
              <a:solidFill>
                <a:srgbClr val="000000"/>
              </a:solidFill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A7F0857-E928-469E-BFE6-24CB53BD6AF5}" type="datetimeFigureOut">
              <a:rPr lang="en-US" smtClean="0"/>
              <a:pPr/>
              <a:t>29/06/2016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r>
              <a:rPr lang="en-US" noProof="0" smtClean="0"/>
              <a:t>Click icon to add table</a:t>
            </a:r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A7F0857-E928-469E-BFE6-24CB53BD6AF5}" type="datetimeFigureOut">
              <a:rPr lang="en-US" smtClean="0"/>
              <a:pPr/>
              <a:t>29/06/2016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Date Placeholder 5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CA7F0857-E928-469E-BFE6-24CB53BD6AF5}" type="datetimeFigureOut">
              <a:rPr lang="en-US" smtClean="0"/>
              <a:pPr/>
              <a:t>29/06/2016</a:t>
            </a:fld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95301" y="236542"/>
            <a:ext cx="8364538" cy="6072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29/06/2016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579520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29/06/2016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3149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29/06/2016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75157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29/06/2016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88418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29/06/2016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90573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29/06/2016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44302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29/06/2016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690896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29/06/2016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726473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7F0857-E928-469E-BFE6-24CB53BD6AF5}" type="datetimeFigureOut">
              <a:rPr lang="en-US" smtClean="0"/>
              <a:pPr/>
              <a:t>29/06/2016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2051" name="Picture 3" descr="C:\Ruchi\Ruchi\PDO\2012\Corporate Identity\PDO ppt 2.jpg"/>
          <p:cNvPicPr>
            <a:picLocks noChangeAspect="1" noChangeArrowheads="1"/>
          </p:cNvPicPr>
          <p:nvPr/>
        </p:nvPicPr>
        <p:blipFill>
          <a:blip r:embed="rId17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640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166576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5562600" y="1066800"/>
            <a:ext cx="3352800" cy="22860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latin typeface="+mj-lt"/>
              </a:rPr>
              <a:t>Photo explaining what was done wrong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62600" y="1066800"/>
            <a:ext cx="3378200" cy="230505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381000" y="1066800"/>
            <a:ext cx="4752975" cy="4616648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14300" indent="-114300" algn="just">
              <a:defRPr/>
            </a:pPr>
            <a:r>
              <a:rPr lang="en-GB" sz="1400" b="1" dirty="0">
                <a:solidFill>
                  <a:srgbClr val="333399"/>
                </a:solidFill>
                <a:latin typeface="Tahoma" pitchFamily="34" charset="0"/>
              </a:rPr>
              <a:t>Date:</a:t>
            </a:r>
            <a:r>
              <a:rPr lang="en-US" sz="1400" b="1" dirty="0">
                <a:solidFill>
                  <a:srgbClr val="333399"/>
                </a:solidFill>
                <a:latin typeface="Tahoma" pitchFamily="34" charset="0"/>
              </a:rPr>
              <a:t> </a:t>
            </a:r>
            <a:r>
              <a:rPr lang="en-US" sz="1400" b="1" dirty="0" smtClean="0">
                <a:solidFill>
                  <a:srgbClr val="333399"/>
                </a:solidFill>
                <a:latin typeface="Tahoma" pitchFamily="34" charset="0"/>
              </a:rPr>
              <a:t>13.02.16  	LTI  Rig 60  </a:t>
            </a:r>
          </a:p>
          <a:p>
            <a:pPr marL="114300" indent="-114300" algn="just">
              <a:defRPr/>
            </a:pPr>
            <a:endParaRPr lang="en-US" sz="1300" b="1" dirty="0">
              <a:solidFill>
                <a:srgbClr val="FF0000"/>
              </a:solidFill>
              <a:latin typeface="Tahoma" pitchFamily="34" charset="0"/>
            </a:endParaRPr>
          </a:p>
          <a:p>
            <a:pPr marL="114300" indent="-114300" algn="just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What happened</a:t>
            </a:r>
            <a:r>
              <a:rPr lang="en-US" sz="1600" b="1" dirty="0" smtClean="0">
                <a:solidFill>
                  <a:srgbClr val="FF0000"/>
                </a:solidFill>
                <a:latin typeface="Tahoma" pitchFamily="34" charset="0"/>
              </a:rPr>
              <a:t>?</a:t>
            </a:r>
          </a:p>
          <a:p>
            <a:pPr marL="114300" indent="-114300" algn="just">
              <a:defRPr/>
            </a:pPr>
            <a:endParaRPr lang="en-US" sz="600" dirty="0">
              <a:solidFill>
                <a:srgbClr val="FF0000"/>
              </a:solidFill>
              <a:latin typeface="Tahoma" pitchFamily="34" charset="0"/>
            </a:endParaRPr>
          </a:p>
          <a:p>
            <a:pPr algn="just">
              <a:tabLst>
                <a:tab pos="166688" algn="l"/>
              </a:tabLst>
            </a:pPr>
            <a:r>
              <a:rPr lang="en-AU" sz="1400" dirty="0" smtClean="0">
                <a:latin typeface="+mj-lt"/>
              </a:rPr>
              <a:t>An electrician was climbing a ladder secured at the top by electrical tie wraps to the lowered rig floor (rig move / rigging down), when the tie wrap snapped causing him to fall approximately 1.5 m (height from his foot on the ladder to the ground) resulting in a cut to the inside of his right ankle and a fractured heel requiring surgical intervention. </a:t>
            </a:r>
          </a:p>
          <a:p>
            <a:pPr marL="342900" indent="-342900" eaLnBrk="1" hangingPunct="1">
              <a:defRPr/>
            </a:pPr>
            <a:endParaRPr lang="en-US" sz="1050" dirty="0">
              <a:solidFill>
                <a:srgbClr val="000000"/>
              </a:solidFill>
              <a:latin typeface="Arial" pitchFamily="34" charset="0"/>
            </a:endParaRPr>
          </a:p>
          <a:p>
            <a:pPr marL="342900" indent="-342900" eaLnBrk="1" hangingPunct="1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14300" indent="-114300" algn="just">
              <a:defRPr/>
            </a:pPr>
            <a:r>
              <a:rPr lang="en-US" sz="1600" b="1" dirty="0">
                <a:solidFill>
                  <a:srgbClr val="333399"/>
                </a:solidFill>
                <a:latin typeface="Tahoma" pitchFamily="34" charset="0"/>
              </a:rPr>
              <a:t>Your learning from this incident..</a:t>
            </a:r>
          </a:p>
          <a:p>
            <a:pPr marL="114300" indent="-114300" algn="just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14300" indent="-114300">
              <a:defRPr/>
            </a:pPr>
            <a:endParaRPr lang="en-US" sz="600" dirty="0">
              <a:solidFill>
                <a:srgbClr val="0000FF"/>
              </a:solidFill>
              <a:latin typeface="Arial" charset="0"/>
              <a:cs typeface="Tahoma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  <a:tabLst>
                <a:tab pos="166688" algn="l"/>
              </a:tabLst>
            </a:pPr>
            <a:r>
              <a:rPr lang="en-AU" sz="1400" dirty="0" smtClean="0">
                <a:latin typeface="+mj-lt"/>
              </a:rPr>
              <a:t>Ladders are to be used when complete (all sections together), properly secured and for short term use only.</a:t>
            </a:r>
          </a:p>
          <a:p>
            <a:pPr marL="285750" indent="-285750">
              <a:buFont typeface="Wingdings" panose="05000000000000000000" pitchFamily="2" charset="2"/>
              <a:buChar char="Ø"/>
              <a:tabLst>
                <a:tab pos="166688" algn="l"/>
              </a:tabLst>
            </a:pPr>
            <a:r>
              <a:rPr lang="en-AU" sz="1400" dirty="0" smtClean="0">
                <a:latin typeface="+mj-lt"/>
              </a:rPr>
              <a:t>Use of light weight tower scaffold, stairs or mobile elevating working platforms to be used for longer term jobs.</a:t>
            </a:r>
          </a:p>
          <a:p>
            <a:pPr marL="285750" indent="-285750">
              <a:buFont typeface="Wingdings" panose="05000000000000000000" pitchFamily="2" charset="2"/>
              <a:buChar char="Ø"/>
              <a:tabLst>
                <a:tab pos="166688" algn="l"/>
              </a:tabLst>
            </a:pPr>
            <a:r>
              <a:rPr lang="en-AU" sz="1400" dirty="0" smtClean="0">
                <a:latin typeface="+mj-lt"/>
              </a:rPr>
              <a:t>Ladder to be secured by either a person who remains footing the ladder or by correctly lashing the head / top of the ladder.</a:t>
            </a:r>
            <a:endParaRPr lang="en-US" sz="14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6627" name="Text Box 5"/>
          <p:cNvSpPr txBox="1">
            <a:spLocks noChangeArrowheads="1"/>
          </p:cNvSpPr>
          <p:nvPr/>
        </p:nvSpPr>
        <p:spPr bwMode="auto">
          <a:xfrm>
            <a:off x="5838825" y="1219200"/>
            <a:ext cx="1676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 sz="6000">
              <a:solidFill>
                <a:srgbClr val="FF0000"/>
              </a:solidFill>
              <a:sym typeface="Webdings" pitchFamily="18" charset="2"/>
            </a:endParaRPr>
          </a:p>
        </p:txBody>
      </p:sp>
      <p:sp>
        <p:nvSpPr>
          <p:cNvPr id="26628" name="TextBox 16"/>
          <p:cNvSpPr txBox="1">
            <a:spLocks noChangeArrowheads="1"/>
          </p:cNvSpPr>
          <p:nvPr/>
        </p:nvSpPr>
        <p:spPr bwMode="auto">
          <a:xfrm>
            <a:off x="762000" y="5791200"/>
            <a:ext cx="4191000" cy="338554"/>
          </a:xfrm>
          <a:prstGeom prst="rect">
            <a:avLst/>
          </a:prstGeom>
          <a:solidFill>
            <a:schemeClr val="tx2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n-US" sz="1600" b="1" dirty="0" smtClean="0">
                <a:solidFill>
                  <a:srgbClr val="FFFF00"/>
                </a:solidFill>
                <a:latin typeface="Tahoma" pitchFamily="34" charset="0"/>
              </a:rPr>
              <a:t>Ensure your ladder is properly secured</a:t>
            </a:r>
            <a:endParaRPr lang="en-US" sz="1600" b="1" dirty="0">
              <a:solidFill>
                <a:srgbClr val="FFFF00"/>
              </a:solidFill>
              <a:latin typeface="Tahoma" pitchFamily="34" charset="0"/>
            </a:endParaRPr>
          </a:p>
        </p:txBody>
      </p:sp>
      <p:sp>
        <p:nvSpPr>
          <p:cNvPr id="26631" name="Slide Number Placeholder 1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F63B113-CDF6-4908-A630-AEEEDA3FAE63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6" name="Text Box 12"/>
          <p:cNvSpPr txBox="1">
            <a:spLocks noChangeArrowheads="1"/>
          </p:cNvSpPr>
          <p:nvPr/>
        </p:nvSpPr>
        <p:spPr bwMode="auto">
          <a:xfrm>
            <a:off x="1219200" y="0"/>
            <a:ext cx="705643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3600" b="1" dirty="0">
                <a:latin typeface="+mj-lt"/>
              </a:rPr>
              <a:t>PDO Second Alert</a:t>
            </a:r>
          </a:p>
        </p:txBody>
      </p:sp>
      <p:grpSp>
        <p:nvGrpSpPr>
          <p:cNvPr id="2" name="Group 131"/>
          <p:cNvGrpSpPr>
            <a:grpSpLocks/>
          </p:cNvGrpSpPr>
          <p:nvPr/>
        </p:nvGrpSpPr>
        <p:grpSpPr bwMode="auto">
          <a:xfrm>
            <a:off x="8382000" y="2743200"/>
            <a:ext cx="336550" cy="544513"/>
            <a:chOff x="3504" y="544"/>
            <a:chExt cx="2287" cy="1855"/>
          </a:xfrm>
        </p:grpSpPr>
        <p:sp>
          <p:nvSpPr>
            <p:cNvPr id="26635" name="Line 129"/>
            <p:cNvSpPr>
              <a:spLocks noChangeShapeType="1"/>
            </p:cNvSpPr>
            <p:nvPr/>
          </p:nvSpPr>
          <p:spPr bwMode="auto">
            <a:xfrm>
              <a:off x="3504" y="568"/>
              <a:ext cx="2287" cy="1831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636" name="Line 130"/>
            <p:cNvSpPr>
              <a:spLocks noChangeShapeType="1"/>
            </p:cNvSpPr>
            <p:nvPr/>
          </p:nvSpPr>
          <p:spPr bwMode="auto">
            <a:xfrm flipV="1">
              <a:off x="3528" y="544"/>
              <a:ext cx="2144" cy="1807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5400000">
            <a:off x="6858000" y="4114800"/>
            <a:ext cx="2667000" cy="16002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26634" name="Freeform 132"/>
          <p:cNvSpPr>
            <a:spLocks/>
          </p:cNvSpPr>
          <p:nvPr/>
        </p:nvSpPr>
        <p:spPr bwMode="auto">
          <a:xfrm>
            <a:off x="8458200" y="5638800"/>
            <a:ext cx="457200" cy="457200"/>
          </a:xfrm>
          <a:custGeom>
            <a:avLst/>
            <a:gdLst>
              <a:gd name="T0" fmla="*/ 0 w 1336"/>
              <a:gd name="T1" fmla="*/ 2147483647 h 888"/>
              <a:gd name="T2" fmla="*/ 2147483647 w 1336"/>
              <a:gd name="T3" fmla="*/ 2147483647 h 888"/>
              <a:gd name="T4" fmla="*/ 2147483647 w 1336"/>
              <a:gd name="T5" fmla="*/ 0 h 888"/>
              <a:gd name="T6" fmla="*/ 0 60000 65536"/>
              <a:gd name="T7" fmla="*/ 0 60000 65536"/>
              <a:gd name="T8" fmla="*/ 0 60000 65536"/>
              <a:gd name="T9" fmla="*/ 0 w 1336"/>
              <a:gd name="T10" fmla="*/ 0 h 888"/>
              <a:gd name="T11" fmla="*/ 1336 w 1336"/>
              <a:gd name="T12" fmla="*/ 888 h 8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36" h="888">
                <a:moveTo>
                  <a:pt x="0" y="600"/>
                </a:moveTo>
                <a:lnTo>
                  <a:pt x="312" y="888"/>
                </a:lnTo>
                <a:lnTo>
                  <a:pt x="1336" y="0"/>
                </a:lnTo>
              </a:path>
            </a:pathLst>
          </a:custGeom>
          <a:noFill/>
          <a:ln w="13335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562600" y="3581400"/>
            <a:ext cx="1752600" cy="26670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18" name="Freeform 132"/>
          <p:cNvSpPr>
            <a:spLocks/>
          </p:cNvSpPr>
          <p:nvPr/>
        </p:nvSpPr>
        <p:spPr bwMode="auto">
          <a:xfrm>
            <a:off x="6781800" y="5638800"/>
            <a:ext cx="457200" cy="457200"/>
          </a:xfrm>
          <a:custGeom>
            <a:avLst/>
            <a:gdLst>
              <a:gd name="T0" fmla="*/ 0 w 1336"/>
              <a:gd name="T1" fmla="*/ 2147483647 h 888"/>
              <a:gd name="T2" fmla="*/ 2147483647 w 1336"/>
              <a:gd name="T3" fmla="*/ 2147483647 h 888"/>
              <a:gd name="T4" fmla="*/ 2147483647 w 1336"/>
              <a:gd name="T5" fmla="*/ 0 h 888"/>
              <a:gd name="T6" fmla="*/ 0 60000 65536"/>
              <a:gd name="T7" fmla="*/ 0 60000 65536"/>
              <a:gd name="T8" fmla="*/ 0 60000 65536"/>
              <a:gd name="T9" fmla="*/ 0 w 1336"/>
              <a:gd name="T10" fmla="*/ 0 h 888"/>
              <a:gd name="T11" fmla="*/ 1336 w 1336"/>
              <a:gd name="T12" fmla="*/ 888 h 8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36" h="888">
                <a:moveTo>
                  <a:pt x="0" y="600"/>
                </a:moveTo>
                <a:lnTo>
                  <a:pt x="312" y="888"/>
                </a:lnTo>
                <a:lnTo>
                  <a:pt x="1336" y="0"/>
                </a:lnTo>
              </a:path>
            </a:pathLst>
          </a:custGeom>
          <a:noFill/>
          <a:ln w="13335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304800" y="1219200"/>
            <a:ext cx="8351838" cy="2816156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  <a:defRPr/>
            </a:pPr>
            <a:r>
              <a:rPr lang="en-GB" sz="1400" b="1" dirty="0" smtClean="0">
                <a:solidFill>
                  <a:srgbClr val="333399"/>
                </a:solidFill>
                <a:latin typeface="+mj-lt"/>
              </a:rPr>
              <a:t>Date:</a:t>
            </a:r>
            <a:r>
              <a:rPr lang="en-US" sz="1400" b="1" dirty="0" smtClean="0">
                <a:solidFill>
                  <a:srgbClr val="333399"/>
                </a:solidFill>
                <a:latin typeface="+mj-lt"/>
              </a:rPr>
              <a:t> 13.02.16  	LTI  Rig 60  </a:t>
            </a:r>
          </a:p>
          <a:p>
            <a:pPr algn="just" eaLnBrk="1" hangingPunct="1">
              <a:spcBef>
                <a:spcPct val="50000"/>
              </a:spcBef>
              <a:defRPr/>
            </a:pPr>
            <a:endParaRPr lang="en-US" sz="600" dirty="0">
              <a:solidFill>
                <a:srgbClr val="000000"/>
              </a:solidFill>
              <a:latin typeface="+mj-lt"/>
            </a:endParaRPr>
          </a:p>
          <a:p>
            <a:pPr marL="173038" indent="-173038" eaLnBrk="1" hangingPunct="1">
              <a:defRPr/>
            </a:pPr>
            <a:endParaRPr lang="en-US" sz="600" dirty="0">
              <a:solidFill>
                <a:srgbClr val="000000"/>
              </a:solidFill>
              <a:latin typeface="+mj-lt"/>
            </a:endParaRPr>
          </a:p>
          <a:p>
            <a:pPr eaLnBrk="1" hangingPunct="1">
              <a:defRPr/>
            </a:pPr>
            <a:r>
              <a:rPr lang="en-US" sz="1600" b="1" dirty="0">
                <a:solidFill>
                  <a:srgbClr val="FF0000"/>
                </a:solidFill>
                <a:latin typeface="+mj-lt"/>
              </a:rPr>
              <a:t>As a learning from this incident </a:t>
            </a:r>
            <a:r>
              <a:rPr lang="en-US" sz="1600" b="1" dirty="0" smtClean="0">
                <a:solidFill>
                  <a:srgbClr val="FF0000"/>
                </a:solidFill>
                <a:latin typeface="+mj-lt"/>
              </a:rPr>
              <a:t>and to </a:t>
            </a:r>
            <a:r>
              <a:rPr lang="en-US" sz="1600" b="1" dirty="0">
                <a:solidFill>
                  <a:srgbClr val="FF0000"/>
                </a:solidFill>
                <a:latin typeface="+mj-lt"/>
              </a:rPr>
              <a:t>ensure continual improvement all </a:t>
            </a:r>
            <a:r>
              <a:rPr lang="en-US" sz="1600" b="1" dirty="0" smtClean="0">
                <a:solidFill>
                  <a:srgbClr val="FF0000"/>
                </a:solidFill>
                <a:latin typeface="+mj-lt"/>
              </a:rPr>
              <a:t>contract managers </a:t>
            </a:r>
            <a:r>
              <a:rPr lang="en-US" sz="1600" b="1" dirty="0">
                <a:solidFill>
                  <a:srgbClr val="FF0000"/>
                </a:solidFill>
                <a:latin typeface="+mj-lt"/>
              </a:rPr>
              <a:t>must review their HSE HEMP against the questions asked below        </a:t>
            </a:r>
          </a:p>
          <a:p>
            <a:pPr marL="342900" indent="-342900" eaLnBrk="1" hangingPunct="1">
              <a:defRPr/>
            </a:pPr>
            <a:endParaRPr lang="en-US" sz="1600" b="1" dirty="0">
              <a:solidFill>
                <a:srgbClr val="FF0000"/>
              </a:solidFill>
              <a:latin typeface="+mj-lt"/>
            </a:endParaRP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0000FF"/>
                </a:solidFill>
                <a:latin typeface="+mj-lt"/>
              </a:rPr>
              <a:t>Confirm the following:</a:t>
            </a:r>
            <a:endParaRPr lang="en-US" sz="1600" dirty="0">
              <a:solidFill>
                <a:srgbClr val="0000FF"/>
              </a:solidFill>
              <a:latin typeface="+mj-lt"/>
            </a:endParaRPr>
          </a:p>
          <a:p>
            <a:pPr marL="342900" indent="-342900" eaLnBrk="1" hangingPunct="1">
              <a:defRPr/>
            </a:pPr>
            <a:endParaRPr lang="en-US" sz="1400" dirty="0">
              <a:solidFill>
                <a:srgbClr val="000000"/>
              </a:solidFill>
              <a:latin typeface="+mj-lt"/>
            </a:endParaRPr>
          </a:p>
          <a:p>
            <a:pPr marL="119063" indent="-119063" eaLnBrk="1" hangingPunct="1">
              <a:buFontTx/>
              <a:buChar char="•"/>
              <a:defRPr/>
            </a:pPr>
            <a:r>
              <a:rPr lang="en-US" sz="1400" smtClean="0">
                <a:solidFill>
                  <a:srgbClr val="0033CC"/>
                </a:solidFill>
                <a:latin typeface="+mj-lt"/>
                <a:sym typeface="Wingdings" pitchFamily="2" charset="2"/>
              </a:rPr>
              <a:t>Do </a:t>
            </a:r>
            <a:r>
              <a:rPr lang="en-US" sz="1400" dirty="0" smtClean="0">
                <a:solidFill>
                  <a:srgbClr val="0033CC"/>
                </a:solidFill>
                <a:latin typeface="+mj-lt"/>
                <a:sym typeface="Wingdings" pitchFamily="2" charset="2"/>
              </a:rPr>
              <a:t>you ensure safe egress/access to the rig floor during rig move operations?</a:t>
            </a:r>
            <a:endParaRPr lang="en-US" sz="1400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119063" indent="-119063" eaLnBrk="1" hangingPunct="1">
              <a:buFontTx/>
              <a:buChar char="•"/>
              <a:defRPr/>
            </a:pPr>
            <a:r>
              <a:rPr lang="en-US" sz="1400" dirty="0" smtClean="0">
                <a:solidFill>
                  <a:srgbClr val="0033CC"/>
                </a:solidFill>
                <a:latin typeface="+mj-lt"/>
                <a:sym typeface="Wingdings" pitchFamily="2" charset="2"/>
              </a:rPr>
              <a:t>Do you ensure your workforce are supplied with the right tools to work at height?</a:t>
            </a:r>
            <a:endParaRPr lang="en-US" sz="1400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119063" indent="-119063" eaLnBrk="1" hangingPunct="1">
              <a:buFontTx/>
              <a:buChar char="•"/>
              <a:defRPr/>
            </a:pPr>
            <a:r>
              <a:rPr lang="en-US" sz="1400" dirty="0" smtClean="0">
                <a:solidFill>
                  <a:srgbClr val="0033CC"/>
                </a:solidFill>
                <a:latin typeface="+mj-lt"/>
                <a:sym typeface="Wingdings" pitchFamily="2" charset="2"/>
              </a:rPr>
              <a:t>Do supervisors ensure the correct procedures are implemented and followed?</a:t>
            </a:r>
          </a:p>
          <a:p>
            <a:pPr marL="119063" indent="-119063" eaLnBrk="1" hangingPunct="1">
              <a:buFontTx/>
              <a:buChar char="•"/>
              <a:defRPr/>
            </a:pPr>
            <a:r>
              <a:rPr lang="en-US" sz="1400" dirty="0" smtClean="0">
                <a:solidFill>
                  <a:srgbClr val="0033CC"/>
                </a:solidFill>
                <a:latin typeface="+mj-lt"/>
                <a:sym typeface="Wingdings" pitchFamily="2" charset="2"/>
              </a:rPr>
              <a:t>Do you have hazard hunts during rigging up and rigging down operations?</a:t>
            </a:r>
          </a:p>
          <a:p>
            <a:pPr marL="119063" indent="-119063" eaLnBrk="1" hangingPunct="1">
              <a:buFontTx/>
              <a:buChar char="•"/>
              <a:defRPr/>
            </a:pPr>
            <a:r>
              <a:rPr lang="en-US" sz="1400" dirty="0" smtClean="0">
                <a:solidFill>
                  <a:srgbClr val="0033CC"/>
                </a:solidFill>
                <a:latin typeface="+mj-lt"/>
                <a:sym typeface="Wingdings" pitchFamily="2" charset="2"/>
              </a:rPr>
              <a:t>Do allow the use of split parts of extension ladders?</a:t>
            </a:r>
            <a:endParaRPr lang="en-US" sz="1400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12700" y="-228600"/>
            <a:ext cx="8920163" cy="990600"/>
            <a:chOff x="9" y="-144"/>
            <a:chExt cx="6087" cy="624"/>
          </a:xfrm>
        </p:grpSpPr>
        <p:sp>
          <p:nvSpPr>
            <p:cNvPr id="27654" name="Rectangle 8"/>
            <p:cNvSpPr>
              <a:spLocks noChangeArrowheads="1"/>
            </p:cNvSpPr>
            <p:nvPr/>
          </p:nvSpPr>
          <p:spPr bwMode="auto">
            <a:xfrm>
              <a:off x="288" y="144"/>
              <a:ext cx="5184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 eaLnBrk="1" hangingPunct="1"/>
              <a:endParaRPr lang="en-GB" sz="20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7414" name="Text Box 12"/>
            <p:cNvSpPr txBox="1">
              <a:spLocks noChangeArrowheads="1"/>
            </p:cNvSpPr>
            <p:nvPr/>
          </p:nvSpPr>
          <p:spPr bwMode="auto">
            <a:xfrm>
              <a:off x="676" y="0"/>
              <a:ext cx="4815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GB" sz="3600" b="1" dirty="0">
                  <a:latin typeface="+mj-lt"/>
                </a:rPr>
                <a:t>Management self audit </a:t>
              </a:r>
            </a:p>
          </p:txBody>
        </p:sp>
        <p:sp>
          <p:nvSpPr>
            <p:cNvPr id="27656" name="Text Box 13"/>
            <p:cNvSpPr txBox="1">
              <a:spLocks noChangeArrowheads="1"/>
            </p:cNvSpPr>
            <p:nvPr/>
          </p:nvSpPr>
          <p:spPr bwMode="auto">
            <a:xfrm>
              <a:off x="9" y="0"/>
              <a:ext cx="1144" cy="17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10000"/>
                </a:spcBef>
              </a:pPr>
              <a:endParaRPr lang="en-GB" sz="1200" b="1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7657" name="WordArt 14"/>
            <p:cNvSpPr>
              <a:spLocks noChangeArrowheads="1" noChangeShapeType="1" noTextEdit="1"/>
            </p:cNvSpPr>
            <p:nvPr/>
          </p:nvSpPr>
          <p:spPr bwMode="auto">
            <a:xfrm>
              <a:off x="5448" y="-144"/>
              <a:ext cx="648" cy="576"/>
            </a:xfrm>
            <a:prstGeom prst="rect">
              <a:avLst/>
            </a:prstGeom>
          </p:spPr>
          <p:txBody>
            <a:bodyPr spcFirstLastPara="1" wrap="none" fromWordArt="1">
              <a:prstTxWarp prst="textArchDown">
                <a:avLst>
                  <a:gd name="adj" fmla="val 0"/>
                </a:avLst>
              </a:prstTxWarp>
            </a:bodyPr>
            <a:lstStyle/>
            <a:p>
              <a:pPr algn="ctr"/>
              <a:endPara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endParaRPr>
            </a:p>
          </p:txBody>
        </p:sp>
      </p:grpSp>
      <p:sp>
        <p:nvSpPr>
          <p:cNvPr id="27652" name="Slide Number Placeholder 8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CCE7C9E-FD9C-4EAF-B335-CACD857D0F82}" type="slidenum">
              <a:rPr lang="en-US" smtClean="0"/>
              <a:pPr/>
              <a:t>2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91729</DocId>
    <ImageCreateDate xmlns="4880E4F8-4B7D-4BDD-91E3-E10D47036ECA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262AFF66-A64B-4772-BCBB-B750D289A732}"/>
</file>

<file path=customXml/itemProps2.xml><?xml version="1.0" encoding="utf-8"?>
<ds:datastoreItem xmlns:ds="http://schemas.openxmlformats.org/officeDocument/2006/customXml" ds:itemID="{4EA051C6-5D4A-4349-A749-9F4ED5959029}"/>
</file>

<file path=customXml/itemProps3.xml><?xml version="1.0" encoding="utf-8"?>
<ds:datastoreItem xmlns:ds="http://schemas.openxmlformats.org/officeDocument/2006/customXml" ds:itemID="{56B5A5A8-B119-4B3A-BAD4-C5BC96196738}"/>
</file>

<file path=docProps/app.xml><?xml version="1.0" encoding="utf-8"?>
<Properties xmlns="http://schemas.openxmlformats.org/officeDocument/2006/extended-properties" xmlns:vt="http://schemas.openxmlformats.org/officeDocument/2006/docPropsVTypes">
  <TotalTime>169</TotalTime>
  <Words>88</Words>
  <Application>Microsoft Office PowerPoint</Application>
  <PresentationFormat>On-screen Show (4:3)</PresentationFormat>
  <Paragraphs>34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Theme1</vt:lpstr>
      <vt:lpstr>Slide 1</vt:lpstr>
      <vt:lpstr>Slide 2</vt:lpstr>
    </vt:vector>
  </TitlesOfParts>
  <Company>PDO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MU61323</dc:creator>
  <cp:keywords/>
  <dc:description/>
  <cp:lastModifiedBy>mu95018</cp:lastModifiedBy>
  <cp:revision>5</cp:revision>
  <dcterms:created xsi:type="dcterms:W3CDTF">2016-03-28T05:48:29Z</dcterms:created>
  <dcterms:modified xsi:type="dcterms:W3CDTF">2016-06-29T10:56:18Z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