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2F2B1-7626-4E7A-BDDF-4E8A2C165DF7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C74399-C8AE-403B-A653-7C3553E87B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2D2B27-4C60-4070-9B43-40333B595194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89614-E4F7-4B70-AFD8-791F8A07ECF9}" type="datetimeFigureOut">
              <a:rPr lang="en-US" smtClean="0"/>
              <a:pPr/>
              <a:t>30/06/2016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6E8A0-6C90-4E70-82D5-E223386C636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8824" y="3552262"/>
            <a:ext cx="3276645" cy="26961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38825" y="1066800"/>
            <a:ext cx="3258796" cy="24384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4752975" cy="368562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24.02.16      LTI Rig 82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tabLst>
                <a:tab pos="166688" algn="l"/>
              </a:tabLst>
            </a:pPr>
            <a:r>
              <a:rPr lang="en-US" sz="1200" dirty="0" smtClean="0">
                <a:latin typeface="+mj-lt"/>
              </a:rPr>
              <a:t>A roustabout was changing a mud pump liner. Whilst lifting the liner from the retainer inside the mud </a:t>
            </a:r>
            <a:r>
              <a:rPr lang="en-US" sz="1200" dirty="0">
                <a:latin typeface="+mj-lt"/>
              </a:rPr>
              <a:t>pump </a:t>
            </a:r>
            <a:r>
              <a:rPr lang="en-US" sz="1200" dirty="0" smtClean="0">
                <a:latin typeface="+mj-lt"/>
              </a:rPr>
              <a:t>liner box, one hand slipped and the liner dropped down trapping his right </a:t>
            </a:r>
            <a:r>
              <a:rPr lang="en-US" sz="1200" dirty="0">
                <a:latin typeface="+mj-lt"/>
              </a:rPr>
              <a:t>index finger between the top of the </a:t>
            </a:r>
            <a:r>
              <a:rPr lang="en-US" sz="1200" dirty="0" smtClean="0">
                <a:latin typeface="+mj-lt"/>
              </a:rPr>
              <a:t>retainer </a:t>
            </a:r>
            <a:r>
              <a:rPr lang="en-US" sz="1200" dirty="0">
                <a:latin typeface="+mj-lt"/>
              </a:rPr>
              <a:t>and the shoulder of the liner </a:t>
            </a:r>
            <a:r>
              <a:rPr lang="en-US" sz="1200" dirty="0" smtClean="0">
                <a:latin typeface="+mj-lt"/>
              </a:rPr>
              <a:t>amputating the tip of his finger.</a:t>
            </a:r>
            <a:endParaRPr lang="en-US" sz="1200" dirty="0">
              <a:latin typeface="+mj-lt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j-lt"/>
                <a:cs typeface="Tahoma" pitchFamily="34" charset="0"/>
              </a:rPr>
              <a:t>Ensure </a:t>
            </a:r>
            <a:r>
              <a:rPr lang="en-US" sz="1200" dirty="0" smtClean="0">
                <a:latin typeface="+mj-lt"/>
                <a:cs typeface="Tahoma" pitchFamily="34" charset="0"/>
              </a:rPr>
              <a:t>Safe Working Procedures and risk assessments are followed at all times </a:t>
            </a: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j-lt"/>
                <a:cs typeface="Tahoma" pitchFamily="34" charset="0"/>
              </a:rPr>
              <a:t>Everyone </a:t>
            </a:r>
            <a:r>
              <a:rPr lang="en-US" sz="1200" dirty="0" smtClean="0">
                <a:latin typeface="+mj-lt"/>
                <a:cs typeface="Tahoma" pitchFamily="34" charset="0"/>
              </a:rPr>
              <a:t>involved must be part of the PTW, TBT and TRIC </a:t>
            </a:r>
            <a:r>
              <a:rPr lang="en-US" sz="1200" dirty="0">
                <a:latin typeface="+mj-lt"/>
                <a:cs typeface="Tahoma" pitchFamily="34" charset="0"/>
              </a:rPr>
              <a:t>process. </a:t>
            </a:r>
            <a:endParaRPr lang="en-US" sz="1200" dirty="0" smtClean="0">
              <a:latin typeface="+mj-lt"/>
              <a:cs typeface="Tahoma" pitchFamily="34" charset="0"/>
            </a:endParaRP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+mj-lt"/>
                <a:cs typeface="Tahoma" pitchFamily="34" charset="0"/>
              </a:rPr>
              <a:t>If </a:t>
            </a:r>
            <a:r>
              <a:rPr lang="en-US" sz="1200" dirty="0" smtClean="0">
                <a:latin typeface="+mj-lt"/>
                <a:cs typeface="Tahoma" pitchFamily="34" charset="0"/>
              </a:rPr>
              <a:t>a new person joins the work crew, </a:t>
            </a:r>
            <a:r>
              <a:rPr lang="en-US" sz="1200" dirty="0">
                <a:latin typeface="+mj-lt"/>
                <a:cs typeface="Tahoma" pitchFamily="34" charset="0"/>
              </a:rPr>
              <a:t>stop </a:t>
            </a:r>
            <a:r>
              <a:rPr lang="en-US" sz="1200" dirty="0" smtClean="0">
                <a:latin typeface="+mj-lt"/>
                <a:cs typeface="Tahoma" pitchFamily="34" charset="0"/>
              </a:rPr>
              <a:t>and </a:t>
            </a:r>
            <a:r>
              <a:rPr lang="en-US" sz="1200" dirty="0">
                <a:latin typeface="+mj-lt"/>
                <a:cs typeface="Tahoma" pitchFamily="34" charset="0"/>
              </a:rPr>
              <a:t>hold another </a:t>
            </a:r>
            <a:r>
              <a:rPr lang="en-US" sz="1200" dirty="0" smtClean="0">
                <a:latin typeface="+mj-lt"/>
                <a:cs typeface="Tahoma" pitchFamily="34" charset="0"/>
              </a:rPr>
              <a:t>TBT</a:t>
            </a: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endParaRPr lang="en-US" sz="1050" dirty="0"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00" y="5486400"/>
            <a:ext cx="5181600" cy="584775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Always keep you hands and fingers out of the Line of Fire 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63B113-CDF6-4908-A630-AEEEDA3FAE63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143000" y="76200"/>
            <a:ext cx="70564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534400" y="5334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51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03159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24.02.16      LTI Rig 82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+mj-lt"/>
            </a:endParaRPr>
          </a:p>
          <a:p>
            <a:pPr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As a learning from this incident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and to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ensure continual improvement all </a:t>
            </a: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contract managers </a:t>
            </a:r>
            <a:r>
              <a:rPr lang="en-US" sz="1600" b="1" dirty="0">
                <a:solidFill>
                  <a:srgbClr val="FF0000"/>
                </a:solidFill>
                <a:latin typeface="+mj-lt"/>
              </a:rPr>
              <a:t>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+mj-lt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+mj-lt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your procedures for changing liners cover the use of mechanical lifting aids?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your procedures state the minimum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level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of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supervision required?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 have a stop work authority program? 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Are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your procedures reviewed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on a regular basis and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followed? 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your JHA / 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SOP’s </a:t>
            </a: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contain the risks associated with the t</a:t>
            </a:r>
            <a:r>
              <a:rPr lang="en-US" sz="1400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asks at hand?</a:t>
            </a: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91730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41861EE-FF1D-47FA-ACD0-A393B07BEEF9}"/>
</file>

<file path=customXml/itemProps2.xml><?xml version="1.0" encoding="utf-8"?>
<ds:datastoreItem xmlns:ds="http://schemas.openxmlformats.org/officeDocument/2006/customXml" ds:itemID="{48D2ADE4-9C8B-4B58-811D-011366736F1B}"/>
</file>

<file path=customXml/itemProps3.xml><?xml version="1.0" encoding="utf-8"?>
<ds:datastoreItem xmlns:ds="http://schemas.openxmlformats.org/officeDocument/2006/customXml" ds:itemID="{F881F91A-812E-474C-90A5-0B4A4FE0C1E1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286</Words>
  <Application>Microsoft Office PowerPoint</Application>
  <PresentationFormat>On-screen Show (4:3)</PresentationFormat>
  <Paragraphs>35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keywords/>
  <dc:description/>
  <cp:lastModifiedBy>mu95018</cp:lastModifiedBy>
  <cp:revision>7</cp:revision>
  <dcterms:created xsi:type="dcterms:W3CDTF">2016-06-19T03:24:01Z</dcterms:created>
  <dcterms:modified xsi:type="dcterms:W3CDTF">2016-06-30T05:23:40Z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