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3" r:id="rId2"/>
    <p:sldId id="26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6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30/06/2016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 xmlns:p14="http://schemas.microsoft.com/office/powerpoint/2010/main" val="2615626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 xmlns:p14="http://schemas.microsoft.com/office/powerpoint/2010/main" val="1394499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30/06/2016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30/06/2016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30/06/2016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30/06/2016</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30/06/2016</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30/06/2016</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30/06/2016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30/06/2016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30/06/2016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30/06/2016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30/06/2016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30/06/2016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30/06/2016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30/06/2016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30/06/2016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5808442" y="3900101"/>
            <a:ext cx="3106957" cy="2195899"/>
          </a:xfrm>
          <a:prstGeom prst="rect">
            <a:avLst/>
          </a:prstGeom>
          <a:ln>
            <a:noFill/>
          </a:ln>
          <a:effectLst>
            <a:outerShdw blurRad="190500" algn="tl" rotWithShape="0">
              <a:srgbClr val="000000">
                <a:alpha val="70000"/>
              </a:srgbClr>
            </a:outerShdw>
          </a:effectLst>
        </p:spPr>
      </p:pic>
      <p:pic>
        <p:nvPicPr>
          <p:cNvPr id="1027" name="Picture 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791200" y="1233409"/>
            <a:ext cx="3117056" cy="2271791"/>
          </a:xfrm>
          <a:prstGeom prst="rect">
            <a:avLst/>
          </a:prstGeom>
          <a:ln>
            <a:noFill/>
          </a:ln>
          <a:effectLst>
            <a:outerShdw blurRad="190500" algn="tl" rotWithShape="0">
              <a:srgbClr val="000000">
                <a:alpha val="70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4339" name="Text Box 2"/>
          <p:cNvSpPr txBox="1">
            <a:spLocks noChangeArrowheads="1"/>
          </p:cNvSpPr>
          <p:nvPr/>
        </p:nvSpPr>
        <p:spPr bwMode="auto">
          <a:xfrm>
            <a:off x="201705" y="1055906"/>
            <a:ext cx="4752975" cy="4093428"/>
          </a:xfrm>
          <a:prstGeom prst="rect">
            <a:avLst/>
          </a:prstGeom>
          <a:noFill/>
          <a:ln w="19050">
            <a:noFill/>
            <a:miter lim="800000"/>
            <a:headEnd/>
            <a:tailEnd/>
          </a:ln>
        </p:spPr>
        <p:txBody>
          <a:bodyPr>
            <a:spAutoFit/>
          </a:bodyPr>
          <a:lstStyle/>
          <a:p>
            <a:pPr marL="114300" indent="-114300" algn="just">
              <a:defRPr/>
            </a:pPr>
            <a:r>
              <a:rPr lang="en-GB" sz="1400" b="1" dirty="0" smtClean="0">
                <a:solidFill>
                  <a:srgbClr val="333399"/>
                </a:solidFill>
                <a:latin typeface="Tahoma" pitchFamily="34" charset="0"/>
              </a:rPr>
              <a:t>Date:</a:t>
            </a:r>
            <a:r>
              <a:rPr lang="en-US" sz="1400" b="1" dirty="0" smtClean="0">
                <a:solidFill>
                  <a:srgbClr val="333399"/>
                </a:solidFill>
                <a:latin typeface="Tahoma" pitchFamily="34" charset="0"/>
              </a:rPr>
              <a:t>  17.03.16     LTI Rig 87</a:t>
            </a:r>
          </a:p>
          <a:p>
            <a:pPr marL="114300" indent="-114300" algn="just">
              <a:defRPr/>
            </a:pPr>
            <a:endParaRPr lang="en-US" sz="1300" b="1" dirty="0">
              <a:solidFill>
                <a:srgbClr val="FF0000"/>
              </a:solidFill>
              <a:latin typeface="Tohama"/>
            </a:endParaRPr>
          </a:p>
          <a:p>
            <a:pPr marL="114300" indent="-114300" algn="just">
              <a:defRPr/>
            </a:pPr>
            <a:r>
              <a:rPr lang="en-US" sz="1600" b="1" dirty="0">
                <a:solidFill>
                  <a:srgbClr val="FF0000"/>
                </a:solidFill>
                <a:latin typeface="Tohama"/>
              </a:rPr>
              <a:t>What happened?</a:t>
            </a:r>
            <a:endParaRPr lang="en-US" sz="1600" dirty="0">
              <a:solidFill>
                <a:srgbClr val="FF0000"/>
              </a:solidFill>
              <a:latin typeface="Tohama"/>
            </a:endParaRPr>
          </a:p>
          <a:p>
            <a:pPr algn="just"/>
            <a:r>
              <a:rPr lang="en-GB" sz="1400" dirty="0">
                <a:latin typeface="+mj-lt"/>
              </a:rPr>
              <a:t>After completion of BOP flushing, Driller and Floor hands broke out 5” pup joint. Driller lowered and tilted the elevator to unlatch pup joint. At the time driller lowered pup joint on Rig floor, Trainee Assistant Driller unlatched the elevator causing the pup joint to tilt on wear pushing and then bounced to floor man right </a:t>
            </a:r>
            <a:r>
              <a:rPr lang="en-GB" sz="1400" dirty="0" smtClean="0">
                <a:latin typeface="+mj-lt"/>
              </a:rPr>
              <a:t>foot resulting in a fracture of the right big toe. </a:t>
            </a:r>
            <a:endParaRPr lang="en-GB" sz="1400" dirty="0">
              <a:latin typeface="+mj-lt"/>
            </a:endParaRPr>
          </a:p>
          <a:p>
            <a:pPr marL="342900" indent="-342900" eaLnBrk="1" hangingPunct="1">
              <a:defRPr/>
            </a:pPr>
            <a:endParaRPr lang="en-US" sz="1050" dirty="0">
              <a:solidFill>
                <a:srgbClr val="000000"/>
              </a:solidFill>
              <a:latin typeface="Tohama"/>
            </a:endParaRPr>
          </a:p>
          <a:p>
            <a:pPr marL="342900" indent="-342900" eaLnBrk="1" hangingPunct="1">
              <a:defRPr/>
            </a:pPr>
            <a:endParaRPr lang="en-US" sz="600" dirty="0">
              <a:solidFill>
                <a:srgbClr val="000000"/>
              </a:solidFill>
              <a:latin typeface="Tohama"/>
            </a:endParaRPr>
          </a:p>
          <a:p>
            <a:pPr marL="114300" indent="-114300" algn="just">
              <a:defRPr/>
            </a:pPr>
            <a:r>
              <a:rPr lang="en-US" sz="1600" b="1" dirty="0">
                <a:solidFill>
                  <a:srgbClr val="333399"/>
                </a:solidFill>
                <a:latin typeface="Tohama"/>
              </a:rPr>
              <a:t>Your learning from this incident..</a:t>
            </a:r>
          </a:p>
          <a:p>
            <a:pPr marL="114300" indent="-114300" algn="just">
              <a:defRPr/>
            </a:pPr>
            <a:endParaRPr lang="en-US" sz="600" dirty="0">
              <a:solidFill>
                <a:srgbClr val="000000"/>
              </a:solidFill>
              <a:latin typeface="Tohama"/>
            </a:endParaRPr>
          </a:p>
          <a:p>
            <a:pPr eaLnBrk="1" hangingPunct="1">
              <a:defRPr/>
            </a:pPr>
            <a:endParaRPr lang="en-US" sz="1050" dirty="0">
              <a:solidFill>
                <a:srgbClr val="FF0000"/>
              </a:solidFill>
              <a:latin typeface="Tohama"/>
              <a:cs typeface="Tahoma" pitchFamily="34" charset="0"/>
            </a:endParaRPr>
          </a:p>
          <a:p>
            <a:pPr marL="231775" indent="-171450">
              <a:buFont typeface="Arial" panose="020B0604020202020204" pitchFamily="34" charset="0"/>
              <a:buChar char="•"/>
            </a:pPr>
            <a:r>
              <a:rPr lang="en-US" sz="1400" dirty="0">
                <a:latin typeface="+mj-lt"/>
                <a:cs typeface="Arial" panose="020B0604020202020204" pitchFamily="34" charset="0"/>
              </a:rPr>
              <a:t>Ensure all pup </a:t>
            </a:r>
            <a:r>
              <a:rPr lang="en-US" sz="1400" dirty="0" smtClean="0">
                <a:latin typeface="+mj-lt"/>
                <a:cs typeface="Arial" panose="020B0604020202020204" pitchFamily="34" charset="0"/>
              </a:rPr>
              <a:t>joints are  secured and </a:t>
            </a:r>
            <a:r>
              <a:rPr lang="en-US" sz="1400" dirty="0">
                <a:latin typeface="+mj-lt"/>
                <a:cs typeface="Arial" panose="020B0604020202020204" pitchFamily="34" charset="0"/>
              </a:rPr>
              <a:t>lifted by winch </a:t>
            </a:r>
            <a:r>
              <a:rPr lang="en-US" sz="1400" dirty="0" smtClean="0">
                <a:latin typeface="+mj-lt"/>
                <a:cs typeface="Arial" panose="020B0604020202020204" pitchFamily="34" charset="0"/>
              </a:rPr>
              <a:t>prior to </a:t>
            </a:r>
            <a:r>
              <a:rPr lang="en-US" sz="1400" dirty="0">
                <a:latin typeface="+mj-lt"/>
                <a:cs typeface="Arial" panose="020B0604020202020204" pitchFamily="34" charset="0"/>
              </a:rPr>
              <a:t>unlatching </a:t>
            </a:r>
            <a:r>
              <a:rPr lang="en-US" sz="1400" dirty="0" smtClean="0">
                <a:latin typeface="+mj-lt"/>
                <a:cs typeface="Arial" panose="020B0604020202020204" pitchFamily="34" charset="0"/>
              </a:rPr>
              <a:t>the elevator</a:t>
            </a:r>
            <a:endParaRPr lang="en-US" sz="1400" dirty="0">
              <a:latin typeface="+mj-lt"/>
              <a:cs typeface="Arial" panose="020B0604020202020204" pitchFamily="34" charset="0"/>
            </a:endParaRPr>
          </a:p>
          <a:p>
            <a:pPr marL="231775" indent="-171450">
              <a:buFont typeface="Arial" panose="020B0604020202020204" pitchFamily="34" charset="0"/>
              <a:buChar char="•"/>
            </a:pPr>
            <a:r>
              <a:rPr lang="en-US" sz="1400" dirty="0">
                <a:latin typeface="+mj-lt"/>
                <a:cs typeface="Arial" panose="020B0604020202020204" pitchFamily="34" charset="0"/>
              </a:rPr>
              <a:t>Always </a:t>
            </a:r>
            <a:r>
              <a:rPr lang="en-US" sz="1400" dirty="0" smtClean="0">
                <a:latin typeface="+mj-lt"/>
                <a:cs typeface="Arial" panose="020B0604020202020204" pitchFamily="34" charset="0"/>
              </a:rPr>
              <a:t>wear the correct size of </a:t>
            </a:r>
            <a:r>
              <a:rPr lang="en-US" sz="1400" dirty="0">
                <a:latin typeface="+mj-lt"/>
                <a:cs typeface="Arial" panose="020B0604020202020204" pitchFamily="34" charset="0"/>
              </a:rPr>
              <a:t>safety </a:t>
            </a:r>
            <a:r>
              <a:rPr lang="en-US" sz="1400" dirty="0" smtClean="0">
                <a:latin typeface="+mj-lt"/>
                <a:cs typeface="Arial" panose="020B0604020202020204" pitchFamily="34" charset="0"/>
              </a:rPr>
              <a:t>boot</a:t>
            </a:r>
            <a:endParaRPr lang="en-US" sz="1400" strike="sngStrike" dirty="0">
              <a:latin typeface="+mj-lt"/>
              <a:cs typeface="Arial" panose="020B0604020202020204" pitchFamily="34" charset="0"/>
            </a:endParaRPr>
          </a:p>
          <a:p>
            <a:pPr marL="231775" indent="-171450">
              <a:buFont typeface="Arial" panose="020B0604020202020204" pitchFamily="34" charset="0"/>
              <a:buChar char="•"/>
            </a:pPr>
            <a:r>
              <a:rPr lang="en-US" sz="1400" dirty="0" smtClean="0">
                <a:latin typeface="+mj-lt"/>
                <a:cs typeface="Arial" panose="020B0604020202020204" pitchFamily="34" charset="0"/>
              </a:rPr>
              <a:t>Housekeeping standards must be maintained at all times</a:t>
            </a:r>
          </a:p>
          <a:p>
            <a:pPr marL="231775" indent="-171450">
              <a:buFont typeface="Arial" panose="020B0604020202020204" pitchFamily="34" charset="0"/>
              <a:buChar char="•"/>
            </a:pPr>
            <a:r>
              <a:rPr lang="en-US" sz="1400" dirty="0" smtClean="0">
                <a:latin typeface="+mj-lt"/>
                <a:cs typeface="Arial" panose="020B0604020202020204" pitchFamily="34" charset="0"/>
              </a:rPr>
              <a:t>Always </a:t>
            </a:r>
            <a:r>
              <a:rPr lang="en-US" sz="1400" dirty="0">
                <a:latin typeface="+mj-lt"/>
                <a:cs typeface="Arial" panose="020B0604020202020204" pitchFamily="34" charset="0"/>
              </a:rPr>
              <a:t>intervene when you see unsafe act</a:t>
            </a:r>
          </a:p>
          <a:p>
            <a:pPr marL="231775" indent="-171450">
              <a:buFont typeface="Arial" panose="020B0604020202020204" pitchFamily="34" charset="0"/>
              <a:buChar char="•"/>
            </a:pPr>
            <a:r>
              <a:rPr lang="en-US" sz="1400" dirty="0">
                <a:latin typeface="+mj-lt"/>
                <a:cs typeface="Arial" panose="020B0604020202020204" pitchFamily="34" charset="0"/>
              </a:rPr>
              <a:t>Never take </a:t>
            </a:r>
            <a:r>
              <a:rPr lang="en-US" sz="1400" dirty="0" smtClean="0">
                <a:latin typeface="+mj-lt"/>
                <a:cs typeface="Arial" panose="020B0604020202020204" pitchFamily="34" charset="0"/>
              </a:rPr>
              <a:t>shortcuts</a:t>
            </a:r>
            <a:endParaRPr lang="en-US" sz="1400" dirty="0">
              <a:solidFill>
                <a:srgbClr val="000000"/>
              </a:solidFill>
              <a:latin typeface="Tohama"/>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3"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305800" y="5130186"/>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13" name="TextBox 12"/>
          <p:cNvSpPr txBox="1"/>
          <p:nvPr/>
        </p:nvSpPr>
        <p:spPr>
          <a:xfrm>
            <a:off x="6324600" y="762000"/>
            <a:ext cx="2057400" cy="276999"/>
          </a:xfrm>
          <a:prstGeom prst="rect">
            <a:avLst/>
          </a:prstGeom>
          <a:noFill/>
          <a:ln>
            <a:solidFill>
              <a:schemeClr val="tx1"/>
            </a:solidFill>
          </a:ln>
        </p:spPr>
        <p:txBody>
          <a:bodyPr wrap="square" rtlCol="0">
            <a:spAutoFit/>
          </a:bodyPr>
          <a:lstStyle/>
          <a:p>
            <a:pPr algn="ctr"/>
            <a:r>
              <a:rPr lang="en-GB" sz="1200" dirty="0" smtClean="0">
                <a:latin typeface="+mj-lt"/>
              </a:rPr>
              <a:t>Unsecured pup joint falling</a:t>
            </a:r>
            <a:endParaRPr lang="en-GB" sz="1200" dirty="0">
              <a:latin typeface="+mj-lt"/>
            </a:endParaRPr>
          </a:p>
        </p:txBody>
      </p:sp>
      <p:sp>
        <p:nvSpPr>
          <p:cNvPr id="14" name="Down Arrow 13"/>
          <p:cNvSpPr/>
          <p:nvPr/>
        </p:nvSpPr>
        <p:spPr bwMode="auto">
          <a:xfrm>
            <a:off x="7239000" y="1066800"/>
            <a:ext cx="228600" cy="83820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New Roman" pitchFamily="18" charset="0"/>
            </a:endParaRPr>
          </a:p>
        </p:txBody>
      </p:sp>
      <p:sp>
        <p:nvSpPr>
          <p:cNvPr id="15" name="TextBox 14"/>
          <p:cNvSpPr txBox="1"/>
          <p:nvPr/>
        </p:nvSpPr>
        <p:spPr>
          <a:xfrm>
            <a:off x="6400800" y="3533001"/>
            <a:ext cx="2057400" cy="276999"/>
          </a:xfrm>
          <a:prstGeom prst="rect">
            <a:avLst/>
          </a:prstGeom>
          <a:noFill/>
          <a:ln>
            <a:solidFill>
              <a:schemeClr val="tx1"/>
            </a:solidFill>
          </a:ln>
        </p:spPr>
        <p:txBody>
          <a:bodyPr wrap="square" rtlCol="0">
            <a:spAutoFit/>
          </a:bodyPr>
          <a:lstStyle/>
          <a:p>
            <a:pPr algn="ctr"/>
            <a:r>
              <a:rPr lang="en-GB" sz="1200" dirty="0" smtClean="0">
                <a:latin typeface="+mj-lt"/>
              </a:rPr>
              <a:t>Secured with winch</a:t>
            </a:r>
            <a:endParaRPr lang="en-GB" sz="1200" dirty="0">
              <a:latin typeface="+mj-lt"/>
            </a:endParaRPr>
          </a:p>
        </p:txBody>
      </p:sp>
      <p:sp>
        <p:nvSpPr>
          <p:cNvPr id="17" name="Down Arrow 16"/>
          <p:cNvSpPr/>
          <p:nvPr/>
        </p:nvSpPr>
        <p:spPr bwMode="auto">
          <a:xfrm>
            <a:off x="7315200" y="3810000"/>
            <a:ext cx="152400" cy="457200"/>
          </a:xfrm>
          <a:prstGeom prst="down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smtClean="0">
              <a:ln>
                <a:noFill/>
              </a:ln>
              <a:solidFill>
                <a:schemeClr val="tx1"/>
              </a:solidFill>
              <a:effectLst/>
              <a:latin typeface="Times New Roman" pitchFamily="18" charset="0"/>
            </a:endParaRPr>
          </a:p>
        </p:txBody>
      </p:sp>
      <p:sp>
        <p:nvSpPr>
          <p:cNvPr id="18" name="TextBox 16"/>
          <p:cNvSpPr txBox="1">
            <a:spLocks noChangeArrowheads="1"/>
          </p:cNvSpPr>
          <p:nvPr/>
        </p:nvSpPr>
        <p:spPr bwMode="auto">
          <a:xfrm>
            <a:off x="762000" y="5332511"/>
            <a:ext cx="3886200" cy="430887"/>
          </a:xfrm>
          <a:prstGeom prst="rect">
            <a:avLst/>
          </a:prstGeom>
          <a:solidFill>
            <a:schemeClr val="tx2">
              <a:lumMod val="75000"/>
            </a:schemeClr>
          </a:solidFill>
          <a:ln w="9525">
            <a:noFill/>
            <a:miter lim="800000"/>
            <a:headEnd/>
            <a:tailEnd/>
          </a:ln>
        </p:spPr>
        <p:txBody>
          <a:bodyPr wrap="square" anchor="ctr">
            <a:spAutoFit/>
          </a:bodyPr>
          <a:lstStyle/>
          <a:p>
            <a:pPr algn="ctr" eaLnBrk="1" hangingPunct="1"/>
            <a:r>
              <a:rPr lang="en-US" sz="1100" b="1" dirty="0" smtClean="0">
                <a:solidFill>
                  <a:srgbClr val="FFFF00"/>
                </a:solidFill>
                <a:latin typeface="Tahoma" pitchFamily="34" charset="0"/>
              </a:rPr>
              <a:t>Always </a:t>
            </a:r>
            <a:r>
              <a:rPr lang="en-US" sz="1100" b="1" dirty="0">
                <a:solidFill>
                  <a:srgbClr val="FFFF00"/>
                </a:solidFill>
                <a:latin typeface="Tahoma" pitchFamily="34" charset="0"/>
              </a:rPr>
              <a:t>secure pup joints </a:t>
            </a:r>
            <a:r>
              <a:rPr lang="en-US" sz="1100" b="1" dirty="0" smtClean="0">
                <a:solidFill>
                  <a:srgbClr val="FFFF00"/>
                </a:solidFill>
                <a:latin typeface="Tahoma" pitchFamily="34" charset="0"/>
              </a:rPr>
              <a:t>by lifting cap &amp; </a:t>
            </a:r>
            <a:r>
              <a:rPr lang="en-US" sz="1100" b="1" dirty="0">
                <a:solidFill>
                  <a:srgbClr val="FFFF00"/>
                </a:solidFill>
                <a:latin typeface="Tahoma" pitchFamily="34" charset="0"/>
              </a:rPr>
              <a:t>winch prior unlatching from </a:t>
            </a:r>
            <a:r>
              <a:rPr lang="en-US" sz="1100" b="1" dirty="0" smtClean="0">
                <a:solidFill>
                  <a:srgbClr val="FFFF00"/>
                </a:solidFill>
                <a:latin typeface="Tahoma" pitchFamily="34" charset="0"/>
              </a:rPr>
              <a:t>elevator</a:t>
            </a:r>
            <a:endParaRPr lang="en-US" sz="1100" b="1" dirty="0">
              <a:solidFill>
                <a:srgbClr val="FFFF00"/>
              </a:solidFill>
              <a:latin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816156"/>
          </a:xfrm>
          <a:prstGeom prst="rect">
            <a:avLst/>
          </a:prstGeom>
          <a:noFill/>
          <a:ln w="19050">
            <a:noFill/>
            <a:miter lim="800000"/>
            <a:headEnd/>
            <a:tailEnd/>
          </a:ln>
        </p:spPr>
        <p:txBody>
          <a:bodyPr>
            <a:spAutoFit/>
          </a:bodyPr>
          <a:lstStyle/>
          <a:p>
            <a:pPr algn="just">
              <a:spcBef>
                <a:spcPct val="50000"/>
              </a:spcBef>
              <a:defRPr/>
            </a:pPr>
            <a:r>
              <a:rPr lang="en-GB" sz="1400" b="1" dirty="0" smtClean="0">
                <a:solidFill>
                  <a:srgbClr val="333399"/>
                </a:solidFill>
                <a:latin typeface="+mj-lt"/>
              </a:rPr>
              <a:t>Date:</a:t>
            </a:r>
            <a:r>
              <a:rPr lang="en-US" sz="1400" b="1" dirty="0" smtClean="0">
                <a:solidFill>
                  <a:srgbClr val="333399"/>
                </a:solidFill>
                <a:latin typeface="+mj-lt"/>
              </a:rPr>
              <a:t>  17.03.16     LTI Rig 87</a:t>
            </a:r>
          </a:p>
          <a:p>
            <a:pPr algn="just" eaLnBrk="1" hangingPunct="1">
              <a:spcBef>
                <a:spcPct val="50000"/>
              </a:spcBef>
              <a:defRPr/>
            </a:pPr>
            <a:endParaRPr lang="en-US" sz="600" dirty="0">
              <a:solidFill>
                <a:srgbClr val="000000"/>
              </a:solidFill>
              <a:latin typeface="+mj-lt"/>
            </a:endParaRPr>
          </a:p>
          <a:p>
            <a:pPr marL="173038" indent="-173038" eaLnBrk="1" hangingPunct="1">
              <a:defRPr/>
            </a:pPr>
            <a:endParaRPr lang="en-US" sz="600" dirty="0">
              <a:solidFill>
                <a:srgbClr val="000000"/>
              </a:solidFill>
              <a:latin typeface="+mj-lt"/>
            </a:endParaRPr>
          </a:p>
          <a:p>
            <a:pPr eaLnBrk="1" hangingPunct="1">
              <a:defRPr/>
            </a:pPr>
            <a:r>
              <a:rPr lang="en-US" sz="1600" b="1" dirty="0">
                <a:solidFill>
                  <a:srgbClr val="FF0000"/>
                </a:solidFill>
                <a:latin typeface="+mj-lt"/>
              </a:rPr>
              <a:t>As a learning from this incident </a:t>
            </a:r>
            <a:r>
              <a:rPr lang="en-US" sz="1600" b="1" dirty="0" smtClean="0">
                <a:solidFill>
                  <a:srgbClr val="FF0000"/>
                </a:solidFill>
                <a:latin typeface="+mj-lt"/>
              </a:rPr>
              <a:t>and to </a:t>
            </a:r>
            <a:r>
              <a:rPr lang="en-US" sz="1600" b="1" dirty="0">
                <a:solidFill>
                  <a:srgbClr val="FF0000"/>
                </a:solidFill>
                <a:latin typeface="+mj-lt"/>
              </a:rPr>
              <a:t>ensure continual improvement all </a:t>
            </a:r>
            <a:r>
              <a:rPr lang="en-US" sz="1600" b="1" dirty="0" smtClean="0">
                <a:solidFill>
                  <a:srgbClr val="FF0000"/>
                </a:solidFill>
                <a:latin typeface="+mj-lt"/>
              </a:rPr>
              <a:t>contract managers </a:t>
            </a:r>
            <a:r>
              <a:rPr lang="en-US" sz="1600" b="1" dirty="0">
                <a:solidFill>
                  <a:srgbClr val="FF0000"/>
                </a:solidFill>
                <a:latin typeface="+mj-lt"/>
              </a:rPr>
              <a:t>must review their HSE HEMP against the questions asked below        </a:t>
            </a:r>
          </a:p>
          <a:p>
            <a:pPr marL="342900" indent="-342900" eaLnBrk="1" hangingPunct="1">
              <a:defRPr/>
            </a:pPr>
            <a:endParaRPr lang="en-US" sz="1600" b="1" dirty="0">
              <a:solidFill>
                <a:srgbClr val="FF0000"/>
              </a:solidFill>
              <a:latin typeface="+mj-lt"/>
            </a:endParaRPr>
          </a:p>
          <a:p>
            <a:pPr marL="342900" indent="-342900" eaLnBrk="1" hangingPunct="1">
              <a:defRPr/>
            </a:pPr>
            <a:r>
              <a:rPr lang="en-US" sz="1600" b="1" dirty="0">
                <a:solidFill>
                  <a:srgbClr val="0000FF"/>
                </a:solidFill>
                <a:latin typeface="+mj-lt"/>
              </a:rPr>
              <a:t>Confirm the following:</a:t>
            </a:r>
            <a:endParaRPr lang="en-US" sz="1600" dirty="0">
              <a:solidFill>
                <a:srgbClr val="0000FF"/>
              </a:solidFill>
              <a:latin typeface="+mj-lt"/>
            </a:endParaRPr>
          </a:p>
          <a:p>
            <a:pPr marL="342900" indent="-342900" eaLnBrk="1" hangingPunct="1">
              <a:defRPr/>
            </a:pPr>
            <a:endParaRPr lang="en-US" sz="1400" dirty="0">
              <a:solidFill>
                <a:srgbClr val="000000"/>
              </a:solidFill>
              <a:latin typeface="+mj-lt"/>
            </a:endParaRPr>
          </a:p>
          <a:p>
            <a:pPr marL="119063" indent="-119063" eaLnBrk="1" hangingPunct="1">
              <a:buFontTx/>
              <a:buChar char="•"/>
              <a:defRPr/>
            </a:pPr>
            <a:r>
              <a:rPr lang="en-US" sz="1400" dirty="0" smtClean="0">
                <a:solidFill>
                  <a:srgbClr val="0033CC"/>
                </a:solidFill>
                <a:latin typeface="+mj-lt"/>
                <a:sym typeface="Wingdings" pitchFamily="2" charset="2"/>
              </a:rPr>
              <a:t>Do your procedures cover the handling and use of pup joints?</a:t>
            </a:r>
          </a:p>
          <a:p>
            <a:pPr marL="119063" indent="-119063" eaLnBrk="1" hangingPunct="1">
              <a:buFontTx/>
              <a:buChar char="•"/>
              <a:defRPr/>
            </a:pPr>
            <a:r>
              <a:rPr lang="en-US" sz="1400" dirty="0" smtClean="0">
                <a:solidFill>
                  <a:srgbClr val="0033CC"/>
                </a:solidFill>
                <a:latin typeface="+mj-lt"/>
                <a:sym typeface="Wingdings" pitchFamily="2" charset="2"/>
              </a:rPr>
              <a:t>Do all personnel wear appropriate size of safety boot?</a:t>
            </a:r>
            <a:endParaRPr lang="en-US" sz="1400" dirty="0">
              <a:solidFill>
                <a:srgbClr val="0033CC"/>
              </a:solidFill>
              <a:latin typeface="+mj-lt"/>
              <a:sym typeface="Wingdings" pitchFamily="2" charset="2"/>
            </a:endParaRPr>
          </a:p>
          <a:p>
            <a:pPr marL="119063" indent="-119063" eaLnBrk="1" hangingPunct="1">
              <a:buFontTx/>
              <a:buChar char="•"/>
              <a:defRPr/>
            </a:pPr>
            <a:r>
              <a:rPr lang="en-US" sz="1400" dirty="0" smtClean="0">
                <a:solidFill>
                  <a:srgbClr val="0033CC"/>
                </a:solidFill>
                <a:latin typeface="+mj-lt"/>
                <a:sym typeface="Wingdings" pitchFamily="2" charset="2"/>
              </a:rPr>
              <a:t>Does your company use CCTV reviews to identify unsafe behavior?</a:t>
            </a:r>
          </a:p>
          <a:p>
            <a:pPr marL="119063" indent="-119063" eaLnBrk="1" hangingPunct="1">
              <a:buFontTx/>
              <a:buChar char="•"/>
              <a:defRPr/>
            </a:pPr>
            <a:r>
              <a:rPr lang="en-US" sz="1400" dirty="0" smtClean="0">
                <a:solidFill>
                  <a:srgbClr val="0033CC"/>
                </a:solidFill>
                <a:latin typeface="+mj-lt"/>
                <a:sym typeface="Wingdings" pitchFamily="2" charset="2"/>
              </a:rPr>
              <a:t>Have </a:t>
            </a:r>
            <a:r>
              <a:rPr lang="en-US" sz="1400" dirty="0">
                <a:solidFill>
                  <a:srgbClr val="0033CC"/>
                </a:solidFill>
                <a:latin typeface="+mj-lt"/>
                <a:sym typeface="Wingdings" pitchFamily="2" charset="2"/>
              </a:rPr>
              <a:t>you reviewed and identified the risks associated with shift of crew change been reviewed in your </a:t>
            </a:r>
            <a:r>
              <a:rPr lang="en-US" sz="1400">
                <a:solidFill>
                  <a:srgbClr val="0033CC"/>
                </a:solidFill>
                <a:latin typeface="+mj-lt"/>
                <a:sym typeface="Wingdings" pitchFamily="2" charset="2"/>
              </a:rPr>
              <a:t>company</a:t>
            </a:r>
            <a:r>
              <a:rPr lang="en-US" sz="1400" smtClean="0">
                <a:solidFill>
                  <a:srgbClr val="0033CC"/>
                </a:solidFill>
                <a:latin typeface="+mj-lt"/>
                <a:sym typeface="Wingdings" pitchFamily="2" charset="2"/>
              </a:rPr>
              <a:t>?</a:t>
            </a:r>
            <a:endParaRPr lang="en-US" sz="800" dirty="0">
              <a:solidFill>
                <a:srgbClr val="000000"/>
              </a:solidFill>
              <a:latin typeface="+mj-lt"/>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91733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750E43B-4483-4A52-BC3B-89CF5776AF3F}"/>
</file>

<file path=customXml/itemProps2.xml><?xml version="1.0" encoding="utf-8"?>
<ds:datastoreItem xmlns:ds="http://schemas.openxmlformats.org/officeDocument/2006/customXml" ds:itemID="{C6D89601-1C2C-4131-AD64-D01B16E28A75}"/>
</file>

<file path=customXml/itemProps3.xml><?xml version="1.0" encoding="utf-8"?>
<ds:datastoreItem xmlns:ds="http://schemas.openxmlformats.org/officeDocument/2006/customXml" ds:itemID="{BE7199A0-7D59-40E4-BD53-71653E7C90E3}"/>
</file>

<file path=docProps/app.xml><?xml version="1.0" encoding="utf-8"?>
<Properties xmlns="http://schemas.openxmlformats.org/officeDocument/2006/extended-properties" xmlns:vt="http://schemas.openxmlformats.org/officeDocument/2006/docPropsVTypes">
  <TotalTime>14</TotalTime>
  <Words>304</Words>
  <Application>Microsoft Office PowerPoint</Application>
  <PresentationFormat>On-screen Show (4:3)</PresentationFormat>
  <Paragraphs>35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keywords/>
  <dc:description/>
  <cp:lastModifiedBy>mu95018</cp:lastModifiedBy>
  <cp:revision>9</cp:revision>
  <dcterms:created xsi:type="dcterms:W3CDTF">2016-03-28T05:48:29Z</dcterms:created>
  <dcterms:modified xsi:type="dcterms:W3CDTF">2016-06-30T05:39:54Z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