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76200" y="1905000"/>
            <a:ext cx="5715000" cy="1415772"/>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pPr algn="just"/>
            <a:r>
              <a:rPr lang="en-US" sz="1400" dirty="0">
                <a:latin typeface="Calibri" pitchFamily="34" charset="0"/>
                <a:ea typeface="Arial Unicode MS" pitchFamily="34" charset="-128"/>
                <a:cs typeface="Calibri" pitchFamily="34" charset="0"/>
              </a:rPr>
              <a:t>Whilst preparing a drill pipe connection, the </a:t>
            </a:r>
            <a:r>
              <a:rPr lang="en-US" sz="1400" dirty="0" err="1">
                <a:latin typeface="Calibri" pitchFamily="34" charset="0"/>
                <a:ea typeface="Arial Unicode MS" pitchFamily="34" charset="-128"/>
                <a:cs typeface="Calibri" pitchFamily="34" charset="0"/>
              </a:rPr>
              <a:t>derrickman</a:t>
            </a:r>
            <a:r>
              <a:rPr lang="en-US" sz="1400" dirty="0">
                <a:latin typeface="Calibri" pitchFamily="34" charset="0"/>
                <a:ea typeface="Arial Unicode MS" pitchFamily="34" charset="-128"/>
                <a:cs typeface="Calibri" pitchFamily="34" charset="0"/>
              </a:rPr>
              <a:t> and a colleague  lifted the tongs from the rig floor. Because he did not place </a:t>
            </a:r>
            <a:r>
              <a:rPr lang="en-US" sz="1400" dirty="0">
                <a:latin typeface="Calibri" pitchFamily="34" charset="0"/>
                <a:cs typeface="Calibri" pitchFamily="34" charset="0"/>
              </a:rPr>
              <a:t>his right hand on the handle and instead placed them on the tongs jaws, as they opened the jaws to fit around the 5” drill pipe his right little finger was crushed between the back of the jaw and its support arm, amputating his finger tip.</a:t>
            </a:r>
            <a:endParaRPr lang="en-GB" sz="1400" dirty="0">
              <a:latin typeface="Calibri" pitchFamily="34" charset="0"/>
              <a:ea typeface="Arial Unicode MS" pitchFamily="34" charset="-128"/>
              <a:cs typeface="Calibri" pitchFamily="34" charset="0"/>
            </a:endParaRPr>
          </a:p>
        </p:txBody>
      </p:sp>
      <p:sp>
        <p:nvSpPr>
          <p:cNvPr id="18" name="Rectangle 4"/>
          <p:cNvSpPr>
            <a:spLocks noChangeArrowheads="1"/>
          </p:cNvSpPr>
          <p:nvPr/>
        </p:nvSpPr>
        <p:spPr bwMode="auto">
          <a:xfrm>
            <a:off x="4572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329432536"/>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(#20)</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1094124</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22/07/2016 (16:30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Mawrid WSW-2/Marmul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038600"/>
            <a:ext cx="4800600" cy="914400"/>
          </a:xfrm>
          <a:prstGeom prst="wedgeRoundRectCallout">
            <a:avLst>
              <a:gd name="adj1" fmla="val 70421"/>
              <a:gd name="adj2" fmla="val 64767"/>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you keep your hands away of crush points?</a:t>
            </a:r>
          </a:p>
          <a:p>
            <a:pPr marL="342900" indent="-342900">
              <a:buAutoNum type="arabicPeriod"/>
            </a:pPr>
            <a:r>
              <a:rPr lang="en-US" sz="1200" dirty="0">
                <a:solidFill>
                  <a:srgbClr val="000000"/>
                </a:solidFill>
                <a:latin typeface="Calibri" pitchFamily="34" charset="0"/>
                <a:cs typeface="Calibri" pitchFamily="34" charset="0"/>
              </a:rPr>
              <a:t>Do you use the handles provided at all times?</a:t>
            </a:r>
          </a:p>
          <a:p>
            <a:pPr marL="342900" indent="-342900">
              <a:buAutoNum type="arabicPeriod"/>
            </a:pPr>
            <a:r>
              <a:rPr lang="en-US" sz="1200" dirty="0">
                <a:solidFill>
                  <a:srgbClr val="000000"/>
                </a:solidFill>
                <a:latin typeface="Calibri" pitchFamily="34" charset="0"/>
                <a:cs typeface="Calibri" pitchFamily="34" charset="0"/>
              </a:rPr>
              <a:t>Do you ensure you are wearing the correct gloves for the task?</a:t>
            </a:r>
          </a:p>
          <a:p>
            <a:pPr marL="342900" indent="-342900">
              <a:buFontTx/>
              <a:buAutoNum type="arabicPeriod"/>
            </a:pPr>
            <a:r>
              <a:rPr lang="en-US" sz="1200" dirty="0">
                <a:solidFill>
                  <a:srgbClr val="000000"/>
                </a:solidFill>
                <a:latin typeface="Calibri" pitchFamily="34" charset="0"/>
                <a:cs typeface="Calibri" pitchFamily="34" charset="0"/>
              </a:rPr>
              <a:t>Do you consider if you are ever in the ‘line of fire’?</a:t>
            </a: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1026" name="Picture 1" descr="DSCN3590"/>
          <p:cNvPicPr>
            <a:picLocks noChangeAspect="1" noChangeArrowheads="1"/>
          </p:cNvPicPr>
          <p:nvPr/>
        </p:nvPicPr>
        <p:blipFill>
          <a:blip r:embed="rId5" cstate="print"/>
          <a:srcRect/>
          <a:stretch>
            <a:fillRect/>
          </a:stretch>
        </p:blipFill>
        <p:spPr bwMode="auto">
          <a:xfrm>
            <a:off x="5943600" y="1904999"/>
            <a:ext cx="2995790" cy="2362201"/>
          </a:xfrm>
          <a:prstGeom prst="rect">
            <a:avLst/>
          </a:prstGeom>
          <a:noFill/>
        </p:spPr>
      </p:pic>
      <p:pic>
        <p:nvPicPr>
          <p:cNvPr id="17" name="Picture 16" descr="SQASHED Fingers.png"/>
          <p:cNvPicPr>
            <a:picLocks noChangeAspect="1"/>
          </p:cNvPicPr>
          <p:nvPr/>
        </p:nvPicPr>
        <p:blipFill>
          <a:blip r:embed="rId6" cstate="print"/>
          <a:stretch>
            <a:fillRect/>
          </a:stretch>
        </p:blipFill>
        <p:spPr>
          <a:xfrm>
            <a:off x="152400" y="711600"/>
            <a:ext cx="1072370" cy="1193400"/>
          </a:xfrm>
          <a:prstGeom prst="rect">
            <a:avLst/>
          </a:prstGeom>
        </p:spPr>
      </p:pic>
      <p:sp>
        <p:nvSpPr>
          <p:cNvPr id="16" name="Flowchart: Connector 15"/>
          <p:cNvSpPr/>
          <p:nvPr/>
        </p:nvSpPr>
        <p:spPr bwMode="auto">
          <a:xfrm>
            <a:off x="8077200" y="2819400"/>
            <a:ext cx="685800" cy="685800"/>
          </a:xfrm>
          <a:prstGeom prst="flowChartConnector">
            <a:avLst/>
          </a:prstGeom>
          <a:noFill/>
          <a:ln w="317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19" name="TextBox 18"/>
          <p:cNvSpPr txBox="1"/>
          <p:nvPr/>
        </p:nvSpPr>
        <p:spPr>
          <a:xfrm>
            <a:off x="7315200" y="4419600"/>
            <a:ext cx="1447800" cy="307777"/>
          </a:xfrm>
          <a:prstGeom prst="rect">
            <a:avLst/>
          </a:prstGeom>
          <a:noFill/>
          <a:ln>
            <a:solidFill>
              <a:schemeClr val="tx1"/>
            </a:solidFill>
          </a:ln>
        </p:spPr>
        <p:txBody>
          <a:bodyPr wrap="square" rtlCol="0">
            <a:spAutoFit/>
          </a:bodyPr>
          <a:lstStyle/>
          <a:p>
            <a:pPr algn="ctr"/>
            <a:r>
              <a:rPr lang="en-GB" sz="1400" dirty="0">
                <a:latin typeface="+mj-lt"/>
              </a:rPr>
              <a:t>Crush point</a:t>
            </a:r>
          </a:p>
        </p:txBody>
      </p:sp>
      <p:cxnSp>
        <p:nvCxnSpPr>
          <p:cNvPr id="22" name="Straight Arrow Connector 21"/>
          <p:cNvCxnSpPr>
            <a:stCxn id="19" idx="0"/>
          </p:cNvCxnSpPr>
          <p:nvPr/>
        </p:nvCxnSpPr>
        <p:spPr bwMode="auto">
          <a:xfrm flipV="1">
            <a:off x="8039100" y="3505200"/>
            <a:ext cx="266700" cy="9144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91738</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B0CFF0-B223-4E70-8BBB-7D1089989BE0}"/>
</file>

<file path=customXml/itemProps2.xml><?xml version="1.0" encoding="utf-8"?>
<ds:datastoreItem xmlns:ds="http://schemas.openxmlformats.org/officeDocument/2006/customXml" ds:itemID="{3A5D88EA-5F43-417B-8A80-9407E5803871}">
  <ds:schemaRefs>
    <ds:schemaRef ds:uri="4880E4F8-4B7D-4BDD-91E3-E10D47036ECA"/>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 ds:uri="9d51eac6-a7d5-47f5-a119-63d146adb134"/>
    <ds:schemaRef ds:uri="http://schemas.microsoft.com/office/2006/documentManagement/types"/>
    <ds:schemaRef ds:uri="4880e4f8-4b7d-4bdd-91e3-e10d47036eca"/>
    <ds:schemaRef ds:uri="http://purl.org/dc/terms/"/>
    <ds:schemaRef ds:uri="http://schemas.microsoft.com/sharepoint/v3/field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5347</TotalTime>
  <Words>194</Words>
  <Application>Microsoft Office PowerPoint</Application>
  <PresentationFormat>On-screen Show (4:3)</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580</cp:revision>
  <dcterms:created xsi:type="dcterms:W3CDTF">2001-05-03T06:07:08Z</dcterms:created>
  <dcterms:modified xsi:type="dcterms:W3CDTF">2024-04-21T06:52:08Z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