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cid:image004.jpg@01D1ED77.E5262AF0"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76200" y="2089428"/>
            <a:ext cx="5715000" cy="1415772"/>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pPr algn="just"/>
            <a:r>
              <a:rPr lang="en-US" sz="1400" dirty="0">
                <a:latin typeface="Calibri" pitchFamily="34" charset="0"/>
                <a:ea typeface="Arial Unicode MS" pitchFamily="34" charset="-128"/>
                <a:cs typeface="Calibri" pitchFamily="34" charset="0"/>
              </a:rPr>
              <a:t>Whilst off loading a </a:t>
            </a:r>
            <a:r>
              <a:rPr lang="en-US" sz="1400" dirty="0">
                <a:latin typeface="Calibri" pitchFamily="34" charset="0"/>
                <a:cs typeface="Calibri" pitchFamily="34" charset="0"/>
              </a:rPr>
              <a:t>Post Weld Heat Treatment machine from a pickup with a forklift.  The rigger used a single sling belt to lift up the machine and offload it on to uneven ground. He attempted to adjust it on the ground however the machine swung to its right landing on his foot resulting in a fractured right foot.</a:t>
            </a:r>
            <a:endParaRPr lang="en-GB" sz="1400" dirty="0">
              <a:latin typeface="Calibri" pitchFamily="34" charset="0"/>
              <a:ea typeface="Arial Unicode MS" pitchFamily="34" charset="-128"/>
              <a:cs typeface="Calibri" pitchFamily="34" charset="0"/>
            </a:endParaRPr>
          </a:p>
        </p:txBody>
      </p:sp>
      <p:sp>
        <p:nvSpPr>
          <p:cNvPr id="18" name="Rectangle 4"/>
          <p:cNvSpPr>
            <a:spLocks noChangeArrowheads="1"/>
          </p:cNvSpPr>
          <p:nvPr/>
        </p:nvSpPr>
        <p:spPr bwMode="auto">
          <a:xfrm>
            <a:off x="457200" y="35814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09260" y="4419601"/>
            <a:ext cx="891540" cy="19812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968007902"/>
              </p:ext>
            </p:extLst>
          </p:nvPr>
        </p:nvGraphicFramePr>
        <p:xfrm>
          <a:off x="1371601" y="762000"/>
          <a:ext cx="7696199" cy="914400"/>
        </p:xfrm>
        <a:graphic>
          <a:graphicData uri="http://schemas.openxmlformats.org/drawingml/2006/table">
            <a:tbl>
              <a:tblPr firstRow="1" bandRow="1">
                <a:tableStyleId>{5C22544A-7EE6-4342-B048-85BDC9FD1C3A}</a:tableStyleId>
              </a:tblPr>
              <a:tblGrid>
                <a:gridCol w="1504607">
                  <a:extLst>
                    <a:ext uri="{9D8B030D-6E8A-4147-A177-3AD203B41FA5}">
                      <a16:colId xmlns:a16="http://schemas.microsoft.com/office/drawing/2014/main" val="20000"/>
                    </a:ext>
                  </a:extLst>
                </a:gridCol>
                <a:gridCol w="2943795">
                  <a:extLst>
                    <a:ext uri="{9D8B030D-6E8A-4147-A177-3AD203B41FA5}">
                      <a16:colId xmlns:a16="http://schemas.microsoft.com/office/drawing/2014/main" val="20001"/>
                    </a:ext>
                  </a:extLst>
                </a:gridCol>
                <a:gridCol w="1092860">
                  <a:extLst>
                    <a:ext uri="{9D8B030D-6E8A-4147-A177-3AD203B41FA5}">
                      <a16:colId xmlns:a16="http://schemas.microsoft.com/office/drawing/2014/main" val="20002"/>
                    </a:ext>
                  </a:extLst>
                </a:gridCol>
                <a:gridCol w="2154937">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(#22)</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1094237</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01/08/2016 (18:00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Galfar Fabrication</a:t>
                      </a:r>
                      <a:r>
                        <a:rPr lang="en-US" sz="1400" b="0" kern="1200" baseline="0" dirty="0">
                          <a:solidFill>
                            <a:schemeClr val="dk1"/>
                          </a:solidFill>
                          <a:latin typeface="Calibri" pitchFamily="34" charset="0"/>
                          <a:ea typeface="+mn-ea"/>
                          <a:cs typeface="Calibri" pitchFamily="34" charset="0"/>
                        </a:rPr>
                        <a:t> yard/ Fahud</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4038600"/>
            <a:ext cx="4800600" cy="838200"/>
          </a:xfrm>
          <a:prstGeom prst="wedgeRoundRectCallout">
            <a:avLst>
              <a:gd name="adj1" fmla="val 69887"/>
              <a:gd name="adj2" fmla="val 60533"/>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400" dirty="0">
                <a:solidFill>
                  <a:srgbClr val="000000"/>
                </a:solidFill>
                <a:latin typeface="Calibri" pitchFamily="34" charset="0"/>
                <a:cs typeface="Calibri" pitchFamily="34" charset="0"/>
              </a:rPr>
              <a:t>Do you always use the correct lifting procedure?</a:t>
            </a:r>
          </a:p>
          <a:p>
            <a:pPr marL="342900" indent="-342900">
              <a:buAutoNum type="arabicPeriod"/>
            </a:pPr>
            <a:r>
              <a:rPr lang="en-US" sz="1400" dirty="0">
                <a:solidFill>
                  <a:srgbClr val="000000"/>
                </a:solidFill>
                <a:latin typeface="Calibri" pitchFamily="34" charset="0"/>
                <a:cs typeface="Calibri" pitchFamily="34" charset="0"/>
              </a:rPr>
              <a:t>Do you ensure you have the right tools for the job?</a:t>
            </a:r>
          </a:p>
          <a:p>
            <a:pPr marL="342900" indent="-342900">
              <a:buFontTx/>
              <a:buAutoNum type="arabicPeriod"/>
            </a:pPr>
            <a:r>
              <a:rPr lang="en-US" sz="1400" dirty="0">
                <a:solidFill>
                  <a:srgbClr val="000000"/>
                </a:solidFill>
                <a:latin typeface="Calibri" pitchFamily="34" charset="0"/>
                <a:cs typeface="Calibri" pitchFamily="34" charset="0"/>
              </a:rPr>
              <a:t>Do you consider if you are ever in the ‘line of fire’?</a:t>
            </a: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buFont typeface="Arial" charset="0"/>
              <a:buAutoNum type="arabicPeriod"/>
            </a:pPr>
            <a:endParaRPr lang="en-US" sz="1400" dirty="0">
              <a:solidFill>
                <a:srgbClr val="000000"/>
              </a:solidFill>
              <a:latin typeface="Calibri" pitchFamily="34" charset="0"/>
              <a:cs typeface="Calibri" pitchFamily="34" charset="0"/>
            </a:endParaRPr>
          </a:p>
          <a:p>
            <a:pPr marL="342900" indent="-342900"/>
            <a:endParaRPr lang="en-US"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23" name="Picture 22" descr="Dropped object on himself.png"/>
          <p:cNvPicPr>
            <a:picLocks noChangeAspect="1"/>
          </p:cNvPicPr>
          <p:nvPr/>
        </p:nvPicPr>
        <p:blipFill>
          <a:blip r:embed="rId5" cstate="print"/>
          <a:stretch>
            <a:fillRect/>
          </a:stretch>
        </p:blipFill>
        <p:spPr>
          <a:xfrm>
            <a:off x="381000" y="762000"/>
            <a:ext cx="762000" cy="1295400"/>
          </a:xfrm>
          <a:prstGeom prst="rect">
            <a:avLst/>
          </a:prstGeom>
        </p:spPr>
      </p:pic>
      <p:pic>
        <p:nvPicPr>
          <p:cNvPr id="1026" name="Picture 2" descr="cid:image004.jpg@01D1ED77.E5262AF0"/>
          <p:cNvPicPr>
            <a:picLocks noChangeAspect="1" noChangeArrowheads="1"/>
          </p:cNvPicPr>
          <p:nvPr/>
        </p:nvPicPr>
        <p:blipFill>
          <a:blip r:embed="rId6" r:link="rId7" cstate="print"/>
          <a:srcRect/>
          <a:stretch>
            <a:fillRect/>
          </a:stretch>
        </p:blipFill>
        <p:spPr bwMode="auto">
          <a:xfrm>
            <a:off x="5867400" y="1905000"/>
            <a:ext cx="3203516" cy="2209800"/>
          </a:xfrm>
          <a:prstGeom prst="rect">
            <a:avLst/>
          </a:prstGeom>
          <a:noFill/>
          <a:ln w="9525">
            <a:noFill/>
            <a:miter lim="800000"/>
            <a:headEnd/>
            <a:tailEnd/>
          </a:ln>
        </p:spPr>
      </p:pic>
      <p:sp>
        <p:nvSpPr>
          <p:cNvPr id="16" name="Explosion 1 15"/>
          <p:cNvSpPr/>
          <p:nvPr/>
        </p:nvSpPr>
        <p:spPr bwMode="auto">
          <a:xfrm>
            <a:off x="7696200" y="3581400"/>
            <a:ext cx="304800" cy="304800"/>
          </a:xfrm>
          <a:prstGeom prst="irregularSeal1">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91740</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2C78DF-8053-4846-B1B5-75E1FCFB5A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microsoft.com/office/2006/metadata/properties"/>
    <ds:schemaRef ds:uri="http://purl.org/dc/dcmitype/"/>
    <ds:schemaRef ds:uri="4880E4F8-4B7D-4BDD-91E3-E10D47036ECA"/>
    <ds:schemaRef ds:uri="http://schemas.microsoft.com/office/2006/documentManagement/types"/>
    <ds:schemaRef ds:uri="http://schemas.microsoft.com/office/infopath/2007/PartnerControls"/>
    <ds:schemaRef ds:uri="http://purl.org/dc/terms/"/>
    <ds:schemaRef ds:uri="http://purl.org/dc/elements/1.1/"/>
    <ds:schemaRef ds:uri="http://schemas.microsoft.com/sharepoint/v3"/>
    <ds:schemaRef ds:uri="http://schemas.openxmlformats.org/package/2006/metadata/core-properties"/>
    <ds:schemaRef ds:uri="http://schemas.microsoft.com/sharepoint/v3/fields"/>
    <ds:schemaRef ds:uri="9d51eac6-a7d5-47f5-a119-63d146adb134"/>
    <ds:schemaRef ds:uri="4880e4f8-4b7d-4bdd-91e3-e10d47036eca"/>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5653</TotalTime>
  <Words>166</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613</cp:revision>
  <dcterms:created xsi:type="dcterms:W3CDTF">2001-05-03T06:07:08Z</dcterms:created>
  <dcterms:modified xsi:type="dcterms:W3CDTF">2024-04-21T06:51:40Z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