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747" autoAdjust="0"/>
  </p:normalViewPr>
  <p:slideViewPr>
    <p:cSldViewPr>
      <p:cViewPr varScale="1">
        <p:scale>
          <a:sx n="69" d="100"/>
          <a:sy n="69" d="100"/>
        </p:scale>
        <p:origin x="11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cid:image004.jpg@01D1ED77.E5262AF0"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76200" y="2089428"/>
            <a:ext cx="5715000" cy="1415772"/>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pPr algn="just"/>
            <a:r>
              <a:rPr lang="en-US" sz="1400" dirty="0">
                <a:latin typeface="Calibri" pitchFamily="34" charset="0"/>
                <a:ea typeface="Arial Unicode MS" pitchFamily="34" charset="-128"/>
                <a:cs typeface="Calibri" pitchFamily="34" charset="0"/>
              </a:rPr>
              <a:t>Whilst off loading a </a:t>
            </a:r>
            <a:r>
              <a:rPr lang="en-US" sz="1400" dirty="0">
                <a:latin typeface="Calibri" pitchFamily="34" charset="0"/>
                <a:cs typeface="Calibri" pitchFamily="34" charset="0"/>
              </a:rPr>
              <a:t>Post Weld Heat Treatment machine from a pickup with a forklift.  The rigger used a single sling belt to lift up the machine and offload it on to uneven ground. He attempted to adjust it on the ground however the machine swung to its right landing on his foot resulting in a fractured right foot.</a:t>
            </a:r>
            <a:endParaRPr lang="en-GB" sz="1400" dirty="0">
              <a:latin typeface="Calibri" pitchFamily="34" charset="0"/>
              <a:ea typeface="Arial Unicode MS" pitchFamily="34" charset="-128"/>
              <a:cs typeface="Calibri" pitchFamily="34" charset="0"/>
            </a:endParaRPr>
          </a:p>
        </p:txBody>
      </p:sp>
      <p:sp>
        <p:nvSpPr>
          <p:cNvPr id="18" name="Rectangle 4"/>
          <p:cNvSpPr>
            <a:spLocks noChangeArrowheads="1"/>
          </p:cNvSpPr>
          <p:nvPr/>
        </p:nvSpPr>
        <p:spPr bwMode="auto">
          <a:xfrm>
            <a:off x="457200" y="35814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509260" y="4419601"/>
            <a:ext cx="891540" cy="1981200"/>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2968007902"/>
              </p:ext>
            </p:extLst>
          </p:nvPr>
        </p:nvGraphicFramePr>
        <p:xfrm>
          <a:off x="1371601" y="762000"/>
          <a:ext cx="7696199" cy="914400"/>
        </p:xfrm>
        <a:graphic>
          <a:graphicData uri="http://schemas.openxmlformats.org/drawingml/2006/table">
            <a:tbl>
              <a:tblPr firstRow="1" bandRow="1">
                <a:tableStyleId>{5C22544A-7EE6-4342-B048-85BDC9FD1C3A}</a:tableStyleId>
              </a:tblPr>
              <a:tblGrid>
                <a:gridCol w="1504607">
                  <a:extLst>
                    <a:ext uri="{9D8B030D-6E8A-4147-A177-3AD203B41FA5}">
                      <a16:colId xmlns:a16="http://schemas.microsoft.com/office/drawing/2014/main" val="20000"/>
                    </a:ext>
                  </a:extLst>
                </a:gridCol>
                <a:gridCol w="2943795">
                  <a:extLst>
                    <a:ext uri="{9D8B030D-6E8A-4147-A177-3AD203B41FA5}">
                      <a16:colId xmlns:a16="http://schemas.microsoft.com/office/drawing/2014/main" val="20001"/>
                    </a:ext>
                  </a:extLst>
                </a:gridCol>
                <a:gridCol w="1092860">
                  <a:extLst>
                    <a:ext uri="{9D8B030D-6E8A-4147-A177-3AD203B41FA5}">
                      <a16:colId xmlns:a16="http://schemas.microsoft.com/office/drawing/2014/main" val="20002"/>
                    </a:ext>
                  </a:extLst>
                </a:gridCol>
                <a:gridCol w="2154937">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tx1"/>
                          </a:solidFill>
                          <a:latin typeface="Calibri" pitchFamily="34" charset="0"/>
                          <a:ea typeface="+mn-ea"/>
                          <a:cs typeface="Calibri" pitchFamily="34" charset="0"/>
                        </a:rPr>
                        <a:t>LTI (#22)</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1094237</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01/08/2016 (18:00 hrs)</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Galfar Fabrication</a:t>
                      </a:r>
                      <a:r>
                        <a:rPr lang="en-US" sz="1400" b="0" kern="1200" baseline="0" dirty="0">
                          <a:solidFill>
                            <a:schemeClr val="dk1"/>
                          </a:solidFill>
                          <a:latin typeface="Calibri" pitchFamily="34" charset="0"/>
                          <a:ea typeface="+mn-ea"/>
                          <a:cs typeface="Calibri" pitchFamily="34" charset="0"/>
                        </a:rPr>
                        <a:t> yard/ Fahud</a:t>
                      </a:r>
                      <a:endParaRPr lang="en-US" sz="1400" b="0" kern="1200" dirty="0">
                        <a:solidFill>
                          <a:schemeClr val="dk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152400" y="4038600"/>
            <a:ext cx="4800600" cy="838200"/>
          </a:xfrm>
          <a:prstGeom prst="wedgeRoundRectCallout">
            <a:avLst>
              <a:gd name="adj1" fmla="val 69887"/>
              <a:gd name="adj2" fmla="val 60533"/>
              <a:gd name="adj3" fmla="val 16667"/>
            </a:avLst>
          </a:prstGeom>
          <a:solidFill>
            <a:srgbClr val="FFC000">
              <a:alpha val="59999"/>
            </a:srgbClr>
          </a:solidFill>
          <a:ln w="9525" algn="ctr">
            <a:solidFill>
              <a:schemeClr val="tx1"/>
            </a:solidFill>
            <a:round/>
            <a:headEnd/>
            <a:tailEnd/>
          </a:ln>
        </p:spPr>
        <p:txBody>
          <a:bodyPr/>
          <a:lstStyle/>
          <a:p>
            <a:pPr marL="342900" indent="-342900">
              <a:buAutoNum type="arabicPeriod"/>
            </a:pPr>
            <a:r>
              <a:rPr lang="en-US" sz="1400" dirty="0">
                <a:solidFill>
                  <a:srgbClr val="000000"/>
                </a:solidFill>
                <a:latin typeface="Calibri" pitchFamily="34" charset="0"/>
                <a:cs typeface="Calibri" pitchFamily="34" charset="0"/>
              </a:rPr>
              <a:t>Do you always use the correct lifting procedure?</a:t>
            </a:r>
          </a:p>
          <a:p>
            <a:pPr marL="342900" indent="-342900">
              <a:buAutoNum type="arabicPeriod"/>
            </a:pPr>
            <a:r>
              <a:rPr lang="en-US" sz="1400" dirty="0">
                <a:solidFill>
                  <a:srgbClr val="000000"/>
                </a:solidFill>
                <a:latin typeface="Calibri" pitchFamily="34" charset="0"/>
                <a:cs typeface="Calibri" pitchFamily="34" charset="0"/>
              </a:rPr>
              <a:t>Do you ensure you have the right tools for the job?</a:t>
            </a:r>
          </a:p>
          <a:p>
            <a:pPr marL="342900" indent="-342900">
              <a:buFontTx/>
              <a:buAutoNum type="arabicPeriod"/>
            </a:pPr>
            <a:r>
              <a:rPr lang="en-US" sz="1400" dirty="0">
                <a:solidFill>
                  <a:srgbClr val="000000"/>
                </a:solidFill>
                <a:latin typeface="Calibri" pitchFamily="34" charset="0"/>
                <a:cs typeface="Calibri" pitchFamily="34" charset="0"/>
              </a:rPr>
              <a:t>Do you consider if you are ever in the ‘line of fire’?</a:t>
            </a:r>
          </a:p>
          <a:p>
            <a:pPr marL="342900" indent="-342900">
              <a:buAutoNum type="arabicPeriod"/>
            </a:pPr>
            <a:endParaRPr lang="en-US" sz="1400" dirty="0">
              <a:solidFill>
                <a:srgbClr val="000000"/>
              </a:solidFill>
              <a:latin typeface="Calibri" pitchFamily="34" charset="0"/>
              <a:cs typeface="Calibri" pitchFamily="34" charset="0"/>
            </a:endParaRPr>
          </a:p>
          <a:p>
            <a:pPr marL="342900" indent="-34290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p:txBody>
      </p:sp>
      <p:pic>
        <p:nvPicPr>
          <p:cNvPr id="23" name="Picture 22" descr="Dropped object on himself.png"/>
          <p:cNvPicPr>
            <a:picLocks noChangeAspect="1"/>
          </p:cNvPicPr>
          <p:nvPr/>
        </p:nvPicPr>
        <p:blipFill>
          <a:blip r:embed="rId5" cstate="print"/>
          <a:stretch>
            <a:fillRect/>
          </a:stretch>
        </p:blipFill>
        <p:spPr>
          <a:xfrm>
            <a:off x="381000" y="762000"/>
            <a:ext cx="762000" cy="1295400"/>
          </a:xfrm>
          <a:prstGeom prst="rect">
            <a:avLst/>
          </a:prstGeom>
        </p:spPr>
      </p:pic>
      <p:pic>
        <p:nvPicPr>
          <p:cNvPr id="1026" name="Picture 2" descr="cid:image004.jpg@01D1ED77.E5262AF0"/>
          <p:cNvPicPr>
            <a:picLocks noChangeAspect="1" noChangeArrowheads="1"/>
          </p:cNvPicPr>
          <p:nvPr/>
        </p:nvPicPr>
        <p:blipFill>
          <a:blip r:embed="rId6" r:link="rId7" cstate="print"/>
          <a:srcRect/>
          <a:stretch>
            <a:fillRect/>
          </a:stretch>
        </p:blipFill>
        <p:spPr bwMode="auto">
          <a:xfrm>
            <a:off x="5867400" y="1905000"/>
            <a:ext cx="3203516" cy="2209800"/>
          </a:xfrm>
          <a:prstGeom prst="rect">
            <a:avLst/>
          </a:prstGeom>
          <a:noFill/>
          <a:ln w="9525">
            <a:noFill/>
            <a:miter lim="800000"/>
            <a:headEnd/>
            <a:tailEnd/>
          </a:ln>
        </p:spPr>
      </p:pic>
      <p:sp>
        <p:nvSpPr>
          <p:cNvPr id="16" name="Explosion 1 15"/>
          <p:cNvSpPr/>
          <p:nvPr/>
        </p:nvSpPr>
        <p:spPr bwMode="auto">
          <a:xfrm>
            <a:off x="7696200" y="3581400"/>
            <a:ext cx="304800" cy="304800"/>
          </a:xfrm>
          <a:prstGeom prst="irregularSeal1">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Times New Roman" pitchFamily="18"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91740</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1983274-C71C-44CF-8158-2DB0726F830A}"/>
</file>

<file path=customXml/itemProps2.xml><?xml version="1.0" encoding="utf-8"?>
<ds:datastoreItem xmlns:ds="http://schemas.openxmlformats.org/officeDocument/2006/customXml" ds:itemID="{3A5D88EA-5F43-417B-8A80-9407E5803871}">
  <ds:schemaRefs>
    <ds:schemaRef ds:uri="http://schemas.microsoft.com/office/2006/metadata/properties"/>
    <ds:schemaRef ds:uri="http://purl.org/dc/dcmitype/"/>
    <ds:schemaRef ds:uri="4880E4F8-4B7D-4BDD-91E3-E10D47036ECA"/>
    <ds:schemaRef ds:uri="http://schemas.microsoft.com/office/2006/documentManagement/types"/>
    <ds:schemaRef ds:uri="http://schemas.microsoft.com/office/infopath/2007/PartnerControls"/>
    <ds:schemaRef ds:uri="http://purl.org/dc/terms/"/>
    <ds:schemaRef ds:uri="http://purl.org/dc/elements/1.1/"/>
    <ds:schemaRef ds:uri="http://schemas.microsoft.com/sharepoint/v3"/>
    <ds:schemaRef ds:uri="http://schemas.openxmlformats.org/package/2006/metadata/core-properties"/>
    <ds:schemaRef ds:uri="http://schemas.microsoft.com/sharepoint/v3/fields"/>
    <ds:schemaRef ds:uri="9d51eac6-a7d5-47f5-a119-63d146adb134"/>
    <ds:schemaRef ds:uri="4880e4f8-4b7d-4bdd-91e3-e10d47036eca"/>
    <ds:schemaRef ds:uri="http://www.w3.org/XML/1998/namespace"/>
  </ds:schemaRefs>
</ds:datastoreItem>
</file>

<file path=customXml/itemProps3.xml><?xml version="1.0" encoding="utf-8"?>
<ds:datastoreItem xmlns:ds="http://schemas.openxmlformats.org/officeDocument/2006/customXml" ds:itemID="{85FDC16C-F63C-417A-BF49-6BFDCAFEB5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5653</TotalTime>
  <Words>166</Words>
  <Application>Microsoft Office PowerPoint</Application>
  <PresentationFormat>On-screen Show (4:3)</PresentationFormat>
  <Paragraphs>31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613</cp:revision>
  <dcterms:created xsi:type="dcterms:W3CDTF">2001-05-03T06:07:08Z</dcterms:created>
  <dcterms:modified xsi:type="dcterms:W3CDTF">2024-04-21T06:51:40Z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