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340" autoAdjust="0"/>
    <p:restoredTop sz="95747" autoAdjust="0"/>
  </p:normalViewPr>
  <p:slideViewPr>
    <p:cSldViewPr>
      <p:cViewPr varScale="1">
        <p:scale>
          <a:sx n="69" d="100"/>
          <a:sy n="69" d="100"/>
        </p:scale>
        <p:origin x="157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828800"/>
            <a:ext cx="5562600" cy="1815882"/>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pPr algn="just"/>
            <a:r>
              <a:rPr lang="en-GB" sz="1200" dirty="0">
                <a:latin typeface="+mj-lt"/>
              </a:rPr>
              <a:t>Sucker rods were being loaded into a skid bin mounted on the back of a trailer by a forklift. As </a:t>
            </a:r>
            <a:r>
              <a:rPr lang="en-GB" sz="1200" dirty="0">
                <a:solidFill>
                  <a:srgbClr val="000000"/>
                </a:solidFill>
                <a:latin typeface="Arial"/>
              </a:rPr>
              <a:t>the forklift operator drove forward and prepared to lower a loose bundle of rods resting on his forks into the skid t</a:t>
            </a:r>
            <a:r>
              <a:rPr lang="en-GB" sz="1200" dirty="0">
                <a:latin typeface="+mj-lt"/>
              </a:rPr>
              <a:t>he vehicle helper jumped up on to the trailer on the opposite side of the forklift. The forklift operator was startled and reacted by doing an emergency stop which caused the rods to roll forward off the forks, strike the far edge of the skid bin and over the top before falling onto the helper’s legs resulting in multiple fractures to his legs.  </a:t>
            </a:r>
            <a:endParaRPr lang="en-US" sz="1200" dirty="0">
              <a:latin typeface="+mj-lt"/>
            </a:endParaRPr>
          </a:p>
          <a:p>
            <a:endParaRPr lang="en-US" sz="1200" dirty="0"/>
          </a:p>
        </p:txBody>
      </p:sp>
      <p:sp>
        <p:nvSpPr>
          <p:cNvPr id="18" name="Rectangle 4"/>
          <p:cNvSpPr>
            <a:spLocks noChangeArrowheads="1"/>
          </p:cNvSpPr>
          <p:nvPr/>
        </p:nvSpPr>
        <p:spPr bwMode="auto">
          <a:xfrm>
            <a:off x="381000" y="35814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2518247811"/>
              </p:ext>
            </p:extLst>
          </p:nvPr>
        </p:nvGraphicFramePr>
        <p:xfrm>
          <a:off x="1904999" y="762000"/>
          <a:ext cx="7162801" cy="914400"/>
        </p:xfrm>
        <a:graphic>
          <a:graphicData uri="http://schemas.openxmlformats.org/drawingml/2006/table">
            <a:tbl>
              <a:tblPr firstRow="1" bandRow="1">
                <a:tableStyleId>{5C22544A-7EE6-4342-B048-85BDC9FD1C3A}</a:tableStyleId>
              </a:tblPr>
              <a:tblGrid>
                <a:gridCol w="1634987">
                  <a:extLst>
                    <a:ext uri="{9D8B030D-6E8A-4147-A177-3AD203B41FA5}">
                      <a16:colId xmlns:a16="http://schemas.microsoft.com/office/drawing/2014/main" val="20000"/>
                    </a:ext>
                  </a:extLst>
                </a:gridCol>
                <a:gridCol w="2179983">
                  <a:extLst>
                    <a:ext uri="{9D8B030D-6E8A-4147-A177-3AD203B41FA5}">
                      <a16:colId xmlns:a16="http://schemas.microsoft.com/office/drawing/2014/main" val="20001"/>
                    </a:ext>
                  </a:extLst>
                </a:gridCol>
                <a:gridCol w="1574860">
                  <a:extLst>
                    <a:ext uri="{9D8B030D-6E8A-4147-A177-3AD203B41FA5}">
                      <a16:colId xmlns:a16="http://schemas.microsoft.com/office/drawing/2014/main" val="20002"/>
                    </a:ext>
                  </a:extLst>
                </a:gridCol>
                <a:gridCol w="177297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(#21a)</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1094297</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07/08/2016 (16:50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Nimr Logistics Yard</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4038600"/>
            <a:ext cx="4800600" cy="990600"/>
          </a:xfrm>
          <a:prstGeom prst="wedgeRoundRectCallout">
            <a:avLst>
              <a:gd name="adj1" fmla="val 69709"/>
              <a:gd name="adj2" fmla="val 57865"/>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solidFill>
                  <a:srgbClr val="000000"/>
                </a:solidFill>
                <a:latin typeface="Calibri" pitchFamily="34" charset="0"/>
                <a:cs typeface="Calibri" pitchFamily="34" charset="0"/>
              </a:rPr>
              <a:t>Do you always ensure the area is clear whilst loading?</a:t>
            </a:r>
          </a:p>
          <a:p>
            <a:pPr marL="342900" indent="-342900">
              <a:buFontTx/>
              <a:buAutoNum type="arabicPeriod"/>
            </a:pPr>
            <a:r>
              <a:rPr lang="en-US" sz="1200" dirty="0">
                <a:solidFill>
                  <a:srgbClr val="000000"/>
                </a:solidFill>
                <a:latin typeface="Calibri" pitchFamily="34" charset="0"/>
                <a:cs typeface="Calibri" pitchFamily="34" charset="0"/>
              </a:rPr>
              <a:t>Do you always stop lifting operations when people come into the lifting zone?</a:t>
            </a:r>
          </a:p>
          <a:p>
            <a:pPr marL="342900" indent="-342900">
              <a:buFontTx/>
              <a:buAutoNum type="arabicPeriod"/>
            </a:pPr>
            <a:r>
              <a:rPr lang="en-US" sz="1200" dirty="0">
                <a:solidFill>
                  <a:srgbClr val="000000"/>
                </a:solidFill>
                <a:latin typeface="Calibri" pitchFamily="34" charset="0"/>
                <a:cs typeface="Calibri" pitchFamily="34" charset="0"/>
              </a:rPr>
              <a:t>Do you always consider if you are in the ‘line of fire’?</a:t>
            </a:r>
          </a:p>
          <a:p>
            <a:pPr marL="342900" indent="-34290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pic>
        <p:nvPicPr>
          <p:cNvPr id="16" name="Picture 15" descr="falling objects.png"/>
          <p:cNvPicPr>
            <a:picLocks noChangeAspect="1"/>
          </p:cNvPicPr>
          <p:nvPr/>
        </p:nvPicPr>
        <p:blipFill>
          <a:blip r:embed="rId5" cstate="print"/>
          <a:stretch>
            <a:fillRect/>
          </a:stretch>
        </p:blipFill>
        <p:spPr>
          <a:xfrm>
            <a:off x="76200" y="762000"/>
            <a:ext cx="1752600" cy="1004948"/>
          </a:xfrm>
          <a:prstGeom prst="rect">
            <a:avLst/>
          </a:prstGeom>
        </p:spPr>
      </p:pic>
      <p:pic>
        <p:nvPicPr>
          <p:cNvPr id="15" name="Picture 14"/>
          <p:cNvPicPr/>
          <p:nvPr/>
        </p:nvPicPr>
        <p:blipFill>
          <a:blip r:embed="rId6" cstate="print">
            <a:extLst>
              <a:ext uri="{28A0092B-C50C-407E-A947-70E740481C1C}">
                <a14:useLocalDpi xmlns:a14="http://schemas.microsoft.com/office/drawing/2010/main" val="0"/>
              </a:ext>
            </a:extLst>
          </a:blip>
          <a:srcRect l="21876" t="16376" r="21516"/>
          <a:stretch>
            <a:fillRect/>
          </a:stretch>
        </p:blipFill>
        <p:spPr>
          <a:xfrm rot="5400000">
            <a:off x="6210300" y="1866900"/>
            <a:ext cx="2667000" cy="2438400"/>
          </a:xfrm>
          <a:prstGeom prst="rect">
            <a:avLst/>
          </a:prstGeom>
        </p:spPr>
      </p:pic>
      <p:sp>
        <p:nvSpPr>
          <p:cNvPr id="17" name="Oval 16"/>
          <p:cNvSpPr/>
          <p:nvPr/>
        </p:nvSpPr>
        <p:spPr bwMode="auto">
          <a:xfrm>
            <a:off x="7391400" y="2971800"/>
            <a:ext cx="533400" cy="533400"/>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cxnSp>
        <p:nvCxnSpPr>
          <p:cNvPr id="21" name="Straight Arrow Connector 20"/>
          <p:cNvCxnSpPr>
            <a:endCxn id="17" idx="4"/>
          </p:cNvCxnSpPr>
          <p:nvPr/>
        </p:nvCxnSpPr>
        <p:spPr bwMode="auto">
          <a:xfrm flipV="1">
            <a:off x="7391400" y="3505200"/>
            <a:ext cx="266700" cy="10668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
        <p:nvSpPr>
          <p:cNvPr id="22" name="TextBox 21"/>
          <p:cNvSpPr txBox="1"/>
          <p:nvPr/>
        </p:nvSpPr>
        <p:spPr>
          <a:xfrm>
            <a:off x="6400800" y="4572000"/>
            <a:ext cx="2438400" cy="276999"/>
          </a:xfrm>
          <a:prstGeom prst="rect">
            <a:avLst/>
          </a:prstGeom>
          <a:noFill/>
          <a:ln>
            <a:solidFill>
              <a:schemeClr val="tx1"/>
            </a:solidFill>
          </a:ln>
        </p:spPr>
        <p:txBody>
          <a:bodyPr wrap="square" rtlCol="0">
            <a:spAutoFit/>
          </a:bodyPr>
          <a:lstStyle/>
          <a:p>
            <a:r>
              <a:rPr lang="en-GB" sz="1200" dirty="0">
                <a:latin typeface="+mj-lt"/>
              </a:rPr>
              <a:t>Helper position when hit by rods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91742</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0D7B2F-27FC-4D9B-AADA-FA8F6CD26F92}"/>
</file>

<file path=customXml/itemProps2.xml><?xml version="1.0" encoding="utf-8"?>
<ds:datastoreItem xmlns:ds="http://schemas.openxmlformats.org/officeDocument/2006/customXml" ds:itemID="{3A5D88EA-5F43-417B-8A80-9407E5803871}">
  <ds:schemaRefs>
    <ds:schemaRef ds:uri="http://schemas.microsoft.com/office/2006/documentManagement/types"/>
    <ds:schemaRef ds:uri="http://purl.org/dc/dcmitype/"/>
    <ds:schemaRef ds:uri="http://purl.org/dc/elements/1.1/"/>
    <ds:schemaRef ds:uri="http://schemas.microsoft.com/sharepoint/v3"/>
    <ds:schemaRef ds:uri="http://schemas.microsoft.com/sharepoint/v3/fields"/>
    <ds:schemaRef ds:uri="http://schemas.microsoft.com/office/2006/metadata/properties"/>
    <ds:schemaRef ds:uri="http://schemas.microsoft.com/office/infopath/2007/PartnerControls"/>
    <ds:schemaRef ds:uri="4880e4f8-4b7d-4bdd-91e3-e10d47036eca"/>
    <ds:schemaRef ds:uri="http://schemas.openxmlformats.org/package/2006/metadata/core-properties"/>
    <ds:schemaRef ds:uri="http://purl.org/dc/terms/"/>
    <ds:schemaRef ds:uri="9d51eac6-a7d5-47f5-a119-63d146adb134"/>
    <ds:schemaRef ds:uri="4880E4F8-4B7D-4BDD-91E3-E10D47036ECA"/>
    <ds:schemaRef ds:uri="http://www.w3.org/XML/1998/namespace"/>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5653</TotalTime>
  <Words>220</Words>
  <Application>Microsoft Office PowerPoint</Application>
  <PresentationFormat>On-screen Show (4:3)</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614</cp:revision>
  <dcterms:created xsi:type="dcterms:W3CDTF">2001-05-03T06:07:08Z</dcterms:created>
  <dcterms:modified xsi:type="dcterms:W3CDTF">2024-04-21T06:51:16Z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