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1801905"/>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381000" y="38068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543550" y="4572001"/>
            <a:ext cx="857250" cy="1905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2939350906"/>
              </p:ext>
            </p:extLst>
          </p:nvPr>
        </p:nvGraphicFramePr>
        <p:xfrm>
          <a:off x="1904999" y="762000"/>
          <a:ext cx="7162801" cy="914400"/>
        </p:xfrm>
        <a:graphic>
          <a:graphicData uri="http://schemas.openxmlformats.org/drawingml/2006/table">
            <a:tbl>
              <a:tblPr firstRow="1" bandRow="1">
                <a:tableStyleId>{5C22544A-7EE6-4342-B048-85BDC9FD1C3A}</a:tableStyleId>
              </a:tblPr>
              <a:tblGrid>
                <a:gridCol w="1634987">
                  <a:extLst>
                    <a:ext uri="{9D8B030D-6E8A-4147-A177-3AD203B41FA5}">
                      <a16:colId xmlns:a16="http://schemas.microsoft.com/office/drawing/2014/main" val="20000"/>
                    </a:ext>
                  </a:extLst>
                </a:gridCol>
                <a:gridCol w="2179983">
                  <a:extLst>
                    <a:ext uri="{9D8B030D-6E8A-4147-A177-3AD203B41FA5}">
                      <a16:colId xmlns:a16="http://schemas.microsoft.com/office/drawing/2014/main" val="20001"/>
                    </a:ext>
                  </a:extLst>
                </a:gridCol>
                <a:gridCol w="1574860">
                  <a:extLst>
                    <a:ext uri="{9D8B030D-6E8A-4147-A177-3AD203B41FA5}">
                      <a16:colId xmlns:a16="http://schemas.microsoft.com/office/drawing/2014/main" val="20002"/>
                    </a:ext>
                  </a:extLst>
                </a:gridCol>
                <a:gridCol w="177297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tx1"/>
                          </a:solidFill>
                          <a:latin typeface="Calibri" pitchFamily="34" charset="0"/>
                          <a:ea typeface="+mn-ea"/>
                          <a:cs typeface="Calibri" pitchFamily="34" charset="0"/>
                        </a:rPr>
                        <a:t>LTI (#23)</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1094469</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19.08.2016 at 05:30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Rig 99 Lekhwair</a:t>
                      </a:r>
                      <a:r>
                        <a:rPr lang="en-US" sz="1400" b="0" kern="1200" baseline="0" dirty="0">
                          <a:solidFill>
                            <a:schemeClr val="dk1"/>
                          </a:solidFill>
                          <a:latin typeface="Calibri" pitchFamily="34" charset="0"/>
                          <a:ea typeface="+mn-ea"/>
                          <a:cs typeface="Calibri" pitchFamily="34" charset="0"/>
                        </a:rPr>
                        <a:t> </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r>
              <a:rPr lang="en-US" sz="1600">
                <a:solidFill>
                  <a:schemeClr val="bg1"/>
                </a:solidFill>
                <a:latin typeface="Calibri" pitchFamily="34" charset="0"/>
                <a:cs typeface="Calibri" pitchFamily="34" charset="0"/>
              </a:rPr>
              <a: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152400" y="4191000"/>
            <a:ext cx="4800600" cy="762000"/>
          </a:xfrm>
          <a:prstGeom prst="wedgeRoundRectCallout">
            <a:avLst>
              <a:gd name="adj1" fmla="val 69366"/>
              <a:gd name="adj2" fmla="val 70886"/>
              <a:gd name="adj3" fmla="val 16667"/>
            </a:avLst>
          </a:prstGeom>
          <a:solidFill>
            <a:srgbClr val="FFC000">
              <a:alpha val="59999"/>
            </a:srgbClr>
          </a:solidFill>
          <a:ln w="9525" algn="ctr">
            <a:solidFill>
              <a:schemeClr val="tx1"/>
            </a:solidFill>
            <a:round/>
            <a:headEnd/>
            <a:tailEnd/>
          </a:ln>
        </p:spPr>
        <p:txBody>
          <a:bodyPr/>
          <a:lstStyle/>
          <a:p>
            <a:pPr marL="342900" indent="-342900">
              <a:buAutoNum type="arabicPeriod"/>
            </a:pPr>
            <a:r>
              <a:rPr lang="en-US" sz="1200" dirty="0">
                <a:solidFill>
                  <a:srgbClr val="000000"/>
                </a:solidFill>
                <a:latin typeface="Calibri" pitchFamily="34" charset="0"/>
                <a:cs typeface="Calibri" pitchFamily="34" charset="0"/>
              </a:rPr>
              <a:t>Do you ensure you are stood in a safe place?</a:t>
            </a:r>
          </a:p>
          <a:p>
            <a:pPr marL="342900" indent="-342900">
              <a:buFontTx/>
              <a:buAutoNum type="arabicPeriod"/>
            </a:pPr>
            <a:r>
              <a:rPr lang="en-US" sz="1200" dirty="0">
                <a:solidFill>
                  <a:srgbClr val="000000"/>
                </a:solidFill>
                <a:latin typeface="Calibri" pitchFamily="34" charset="0"/>
                <a:cs typeface="Calibri" pitchFamily="34" charset="0"/>
              </a:rPr>
              <a:t>Do you stop operations when people enter restricted work areas?</a:t>
            </a:r>
          </a:p>
          <a:p>
            <a:pPr marL="342900" indent="-342900">
              <a:buFontTx/>
              <a:buAutoNum type="arabicPeriod"/>
            </a:pPr>
            <a:r>
              <a:rPr lang="en-US" sz="1200" dirty="0">
                <a:solidFill>
                  <a:srgbClr val="000000"/>
                </a:solidFill>
                <a:latin typeface="Calibri" pitchFamily="34" charset="0"/>
                <a:cs typeface="Calibri" pitchFamily="34" charset="0"/>
              </a:rPr>
              <a:t>Do you always consider if you are in the ‘line of fire’?</a:t>
            </a:r>
          </a:p>
          <a:p>
            <a:pPr marL="342900" indent="-34290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buFont typeface="Arial" charset="0"/>
              <a:buAutoNum type="arabicPeriod"/>
            </a:pPr>
            <a:endParaRPr lang="en-US" sz="1400" dirty="0">
              <a:solidFill>
                <a:srgbClr val="000000"/>
              </a:solidFill>
              <a:latin typeface="Calibri" pitchFamily="34" charset="0"/>
              <a:cs typeface="Calibri" pitchFamily="34" charset="0"/>
            </a:endParaRPr>
          </a:p>
          <a:p>
            <a:pPr marL="342900" indent="-342900"/>
            <a:endParaRPr lang="en-US"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pic>
        <p:nvPicPr>
          <p:cNvPr id="1026" name="Picture 2" descr="DSC02697.JPG"/>
          <p:cNvPicPr>
            <a:picLocks noChangeAspect="1" noChangeArrowheads="1"/>
          </p:cNvPicPr>
          <p:nvPr/>
        </p:nvPicPr>
        <p:blipFill>
          <a:blip r:embed="rId5" cstate="print"/>
          <a:srcRect/>
          <a:stretch>
            <a:fillRect/>
          </a:stretch>
        </p:blipFill>
        <p:spPr bwMode="auto">
          <a:xfrm>
            <a:off x="5943600" y="2209800"/>
            <a:ext cx="2667000" cy="2057400"/>
          </a:xfrm>
          <a:prstGeom prst="rect">
            <a:avLst/>
          </a:prstGeom>
          <a:noFill/>
          <a:ln w="9525">
            <a:noFill/>
            <a:miter lim="800000"/>
            <a:headEnd/>
            <a:tailEnd/>
          </a:ln>
        </p:spPr>
      </p:pic>
      <p:sp>
        <p:nvSpPr>
          <p:cNvPr id="23" name="Oval 22"/>
          <p:cNvSpPr/>
          <p:nvPr/>
        </p:nvSpPr>
        <p:spPr bwMode="auto">
          <a:xfrm>
            <a:off x="7391400" y="3581400"/>
            <a:ext cx="914400" cy="53340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0" i="0" u="none" strike="noStrike" cap="none" normalizeH="0" baseline="0">
              <a:ln w="19050">
                <a:solidFill>
                  <a:schemeClr val="tx1"/>
                </a:solidFill>
              </a:ln>
              <a:solidFill>
                <a:schemeClr val="tx1"/>
              </a:solidFill>
              <a:effectLst/>
              <a:latin typeface="Times New Roman" pitchFamily="18" charset="0"/>
            </a:endParaRPr>
          </a:p>
        </p:txBody>
      </p:sp>
      <p:sp>
        <p:nvSpPr>
          <p:cNvPr id="24" name="Right Arrow 23"/>
          <p:cNvSpPr/>
          <p:nvPr/>
        </p:nvSpPr>
        <p:spPr bwMode="auto">
          <a:xfrm>
            <a:off x="8534400" y="2743200"/>
            <a:ext cx="533400" cy="152400"/>
          </a:xfrm>
          <a:prstGeom prst="rightArrow">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3073" name="Rectangle 1"/>
          <p:cNvSpPr>
            <a:spLocks noChangeArrowheads="1"/>
          </p:cNvSpPr>
          <p:nvPr/>
        </p:nvSpPr>
        <p:spPr bwMode="auto">
          <a:xfrm>
            <a:off x="228600" y="2242065"/>
            <a:ext cx="55626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ea typeface="Calibri" pitchFamily="34" charset="0"/>
                <a:cs typeface="Calibri" pitchFamily="34" charset="0"/>
              </a:rPr>
              <a:t>A rig crew were repositioning an Oil-Based-Mud</a:t>
            </a:r>
            <a:r>
              <a:rPr kumimoji="0" lang="en-US" sz="1400" b="0" i="0" u="none" strike="noStrike" cap="none" normalizeH="0" dirty="0">
                <a:ln>
                  <a:noFill/>
                </a:ln>
                <a:solidFill>
                  <a:srgbClr val="000000"/>
                </a:solidFill>
                <a:effectLst/>
                <a:latin typeface="Calibri" pitchFamily="34" charset="0"/>
                <a:ea typeface="Calibri" pitchFamily="34" charset="0"/>
                <a:cs typeface="Calibri" pitchFamily="34" charset="0"/>
              </a:rPr>
              <a:t> </a:t>
            </a:r>
            <a:r>
              <a:rPr kumimoji="0" lang="en-US" sz="1400" b="0" i="0" u="none" strike="noStrike" cap="none" normalizeH="0" baseline="0" dirty="0">
                <a:ln>
                  <a:noFill/>
                </a:ln>
                <a:solidFill>
                  <a:srgbClr val="000000"/>
                </a:solidFill>
                <a:effectLst/>
                <a:latin typeface="Calibri" pitchFamily="34" charset="0"/>
                <a:ea typeface="Calibri" pitchFamily="34" charset="0"/>
                <a:cs typeface="Calibri" pitchFamily="34" charset="0"/>
              </a:rPr>
              <a:t>cutting tank and the roustabout was asked to </a:t>
            </a:r>
            <a:r>
              <a:rPr lang="en-US" sz="1400" dirty="0">
                <a:solidFill>
                  <a:srgbClr val="000000"/>
                </a:solidFill>
                <a:latin typeface="Calibri" pitchFamily="34" charset="0"/>
                <a:ea typeface="Calibri" pitchFamily="34" charset="0"/>
                <a:cs typeface="Calibri" pitchFamily="34" charset="0"/>
              </a:rPr>
              <a:t>fetch </a:t>
            </a:r>
            <a:r>
              <a:rPr kumimoji="0" lang="en-US" sz="1400" b="0" i="0" u="none" strike="noStrike" cap="none" normalizeH="0" baseline="0" dirty="0">
                <a:ln>
                  <a:noFill/>
                </a:ln>
                <a:solidFill>
                  <a:srgbClr val="000000"/>
                </a:solidFill>
                <a:effectLst/>
                <a:latin typeface="Calibri" pitchFamily="34" charset="0"/>
                <a:ea typeface="Calibri" pitchFamily="34" charset="0"/>
                <a:cs typeface="Calibri" pitchFamily="34" charset="0"/>
              </a:rPr>
              <a:t>a webbing sling. He </a:t>
            </a:r>
            <a:r>
              <a:rPr lang="en-US" sz="1400" dirty="0">
                <a:solidFill>
                  <a:srgbClr val="000000"/>
                </a:solidFill>
                <a:latin typeface="Calibri" pitchFamily="34" charset="0"/>
                <a:ea typeface="Calibri" pitchFamily="34" charset="0"/>
                <a:cs typeface="Calibri" pitchFamily="34" charset="0"/>
              </a:rPr>
              <a:t>paused </a:t>
            </a:r>
            <a:r>
              <a:rPr kumimoji="0" lang="en-US" sz="1400" b="0" i="0" u="none" strike="noStrike" cap="none" normalizeH="0" baseline="0" dirty="0">
                <a:ln>
                  <a:noFill/>
                </a:ln>
                <a:solidFill>
                  <a:srgbClr val="000000"/>
                </a:solidFill>
                <a:effectLst/>
                <a:latin typeface="Calibri" pitchFamily="34" charset="0"/>
                <a:ea typeface="Calibri" pitchFamily="34" charset="0"/>
                <a:cs typeface="Calibri" pitchFamily="34" charset="0"/>
              </a:rPr>
              <a:t>as he approached the flare line to keep out of the way of a forklift which was</a:t>
            </a:r>
            <a:r>
              <a:rPr kumimoji="0" lang="en-US" sz="1400" b="0" i="0" u="none" strike="noStrike" cap="none" normalizeH="0" dirty="0">
                <a:ln>
                  <a:noFill/>
                </a:ln>
                <a:solidFill>
                  <a:srgbClr val="000000"/>
                </a:solidFill>
                <a:effectLst/>
                <a:latin typeface="Calibri" pitchFamily="34" charset="0"/>
                <a:ea typeface="Calibri" pitchFamily="34" charset="0"/>
                <a:cs typeface="Calibri" pitchFamily="34" charset="0"/>
              </a:rPr>
              <a:t> </a:t>
            </a:r>
            <a:r>
              <a:rPr kumimoji="0" lang="en-US" sz="1400" b="0" i="0" u="none" strike="noStrike" cap="none" normalizeH="0" baseline="0" dirty="0">
                <a:ln>
                  <a:noFill/>
                </a:ln>
                <a:solidFill>
                  <a:srgbClr val="000000"/>
                </a:solidFill>
                <a:effectLst/>
                <a:latin typeface="Calibri" pitchFamily="34" charset="0"/>
                <a:ea typeface="Calibri" pitchFamily="34" charset="0"/>
                <a:cs typeface="Calibri" pitchFamily="34" charset="0"/>
              </a:rPr>
              <a:t>reversing nearby. As he waited he mistakenly placed his right foot under the flare line which pressed down as the forklift drove over it. His right foot was trapped against the ground</a:t>
            </a:r>
            <a:r>
              <a:rPr kumimoji="0" lang="en-US" sz="1400" b="0" i="0" u="none" strike="noStrike" cap="none" normalizeH="0" dirty="0">
                <a:ln>
                  <a:noFill/>
                </a:ln>
                <a:solidFill>
                  <a:srgbClr val="000000"/>
                </a:solidFill>
                <a:effectLst/>
                <a:latin typeface="Calibri" pitchFamily="34" charset="0"/>
                <a:ea typeface="Calibri" pitchFamily="34" charset="0"/>
                <a:cs typeface="Calibri" pitchFamily="34" charset="0"/>
              </a:rPr>
              <a:t> r</a:t>
            </a:r>
            <a:r>
              <a:rPr kumimoji="0" lang="en-US" sz="1400" b="0" i="0" u="none" strike="noStrike" cap="none" normalizeH="0" baseline="0" dirty="0">
                <a:ln>
                  <a:noFill/>
                </a:ln>
                <a:solidFill>
                  <a:srgbClr val="000000"/>
                </a:solidFill>
                <a:effectLst/>
                <a:latin typeface="Calibri" pitchFamily="34" charset="0"/>
                <a:ea typeface="Calibri" pitchFamily="34" charset="0"/>
                <a:cs typeface="Calibri" pitchFamily="34" charset="0"/>
              </a:rPr>
              <a:t>esulting  in a fracture</a:t>
            </a:r>
            <a:r>
              <a:rPr kumimoji="0" lang="en-US" sz="1400" b="0" i="0" u="none" strike="noStrike" cap="none" normalizeH="0" dirty="0">
                <a:ln>
                  <a:noFill/>
                </a:ln>
                <a:solidFill>
                  <a:srgbClr val="000000"/>
                </a:solidFill>
                <a:effectLst/>
                <a:latin typeface="Calibri" pitchFamily="34" charset="0"/>
                <a:ea typeface="Calibri" pitchFamily="34" charset="0"/>
                <a:cs typeface="Calibri" pitchFamily="34" charset="0"/>
              </a:rPr>
              <a:t> to his</a:t>
            </a:r>
            <a:r>
              <a:rPr kumimoji="0" lang="en-US" sz="1400" b="0" i="0" u="none" strike="noStrike" cap="none" normalizeH="0" baseline="0" dirty="0">
                <a:ln>
                  <a:noFill/>
                </a:ln>
                <a:solidFill>
                  <a:srgbClr val="000000"/>
                </a:solidFill>
                <a:effectLst/>
                <a:latin typeface="Calibri" pitchFamily="34" charset="0"/>
                <a:ea typeface="Calibri" pitchFamily="34" charset="0"/>
                <a:cs typeface="Calibri" pitchFamily="34" charset="0"/>
              </a:rPr>
              <a:t> ankle. </a:t>
            </a:r>
            <a:endParaRPr kumimoji="0" lang="en-US" sz="2000" b="0" i="0" u="none" strike="noStrike" cap="none" normalizeH="0" baseline="0" dirty="0">
              <a:ln>
                <a:noFill/>
              </a:ln>
              <a:solidFill>
                <a:schemeClr val="tx1"/>
              </a:solidFill>
              <a:effectLst/>
              <a:latin typeface="Calibri" pitchFamily="34" charset="0"/>
              <a:cs typeface="Calibri" pitchFamily="34" charset="0"/>
            </a:endParaRPr>
          </a:p>
        </p:txBody>
      </p:sp>
      <p:pic>
        <p:nvPicPr>
          <p:cNvPr id="21" name="Picture 20" descr="Dropped object on himself.png"/>
          <p:cNvPicPr>
            <a:picLocks noChangeAspect="1"/>
          </p:cNvPicPr>
          <p:nvPr/>
        </p:nvPicPr>
        <p:blipFill>
          <a:blip r:embed="rId6" cstate="print"/>
          <a:stretch>
            <a:fillRect/>
          </a:stretch>
        </p:blipFill>
        <p:spPr>
          <a:xfrm>
            <a:off x="609600" y="762000"/>
            <a:ext cx="685800" cy="990600"/>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91743</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1823A3-79C7-4BCB-BB7B-7B82CCC0909C}"/>
</file>

<file path=customXml/itemProps2.xml><?xml version="1.0" encoding="utf-8"?>
<ds:datastoreItem xmlns:ds="http://schemas.openxmlformats.org/officeDocument/2006/customXml" ds:itemID="{3A5D88EA-5F43-417B-8A80-9407E5803871}">
  <ds:schemaRefs>
    <ds:schemaRef ds:uri="http://schemas.microsoft.com/office/2006/metadata/properties"/>
    <ds:schemaRef ds:uri="4880e4f8-4b7d-4bdd-91e3-e10d47036eca"/>
    <ds:schemaRef ds:uri="http://www.w3.org/XML/1998/namespace"/>
    <ds:schemaRef ds:uri="http://schemas.microsoft.com/office/2006/documentManagement/types"/>
    <ds:schemaRef ds:uri="http://purl.org/dc/dcmitype/"/>
    <ds:schemaRef ds:uri="http://schemas.microsoft.com/sharepoint/v3/fields"/>
    <ds:schemaRef ds:uri="http://schemas.openxmlformats.org/package/2006/metadata/core-properties"/>
    <ds:schemaRef ds:uri="http://schemas.microsoft.com/sharepoint/v3"/>
    <ds:schemaRef ds:uri="http://schemas.microsoft.com/office/infopath/2007/PartnerControls"/>
    <ds:schemaRef ds:uri="http://purl.org/dc/terms/"/>
    <ds:schemaRef ds:uri="9d51eac6-a7d5-47f5-a119-63d146adb134"/>
    <ds:schemaRef ds:uri="4880E4F8-4B7D-4BDD-91E3-E10D47036ECA"/>
    <ds:schemaRef ds:uri="http://purl.org/dc/elements/1.1/"/>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5760</TotalTime>
  <Words>184</Words>
  <Application>Microsoft Office PowerPoint</Application>
  <PresentationFormat>On-screen Show (4:3)</PresentationFormat>
  <Paragraphs>30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630</cp:revision>
  <dcterms:created xsi:type="dcterms:W3CDTF">2001-05-03T06:07:08Z</dcterms:created>
  <dcterms:modified xsi:type="dcterms:W3CDTF">2024-04-21T06:50:22Z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