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4117100356"/>
              </p:ext>
            </p:extLst>
          </p:nvPr>
        </p:nvGraphicFramePr>
        <p:xfrm>
          <a:off x="1904999" y="762000"/>
          <a:ext cx="7162801"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3">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(#24)</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1094514</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24.08.2016 at 09:40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Hoist 18 Sayallah</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4114800"/>
            <a:ext cx="4800600" cy="838200"/>
          </a:xfrm>
          <a:prstGeom prst="wedgeRoundRectCallout">
            <a:avLst>
              <a:gd name="adj1" fmla="val 69366"/>
              <a:gd name="adj2" fmla="val 67938"/>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ensure you keep your hands away of crush points?</a:t>
            </a:r>
          </a:p>
          <a:p>
            <a:pPr marL="342900" indent="-342900">
              <a:buAutoNum type="arabicPeriod"/>
            </a:pPr>
            <a:r>
              <a:rPr lang="en-US" sz="1200" dirty="0">
                <a:solidFill>
                  <a:srgbClr val="000000"/>
                </a:solidFill>
                <a:latin typeface="Calibri" pitchFamily="34" charset="0"/>
                <a:cs typeface="Calibri" pitchFamily="34" charset="0"/>
              </a:rPr>
              <a:t>Do you use the handles provided at all times?</a:t>
            </a:r>
          </a:p>
          <a:p>
            <a:pPr marL="342900" indent="-342900">
              <a:buAutoNum type="arabicPeriod"/>
            </a:pPr>
            <a:r>
              <a:rPr lang="en-US" sz="1200" dirty="0">
                <a:solidFill>
                  <a:srgbClr val="000000"/>
                </a:solidFill>
                <a:latin typeface="Calibri" pitchFamily="34" charset="0"/>
                <a:cs typeface="Calibri" pitchFamily="34" charset="0"/>
              </a:rPr>
              <a:t>Do you ensure you are wearing the correct gloves for the task?</a:t>
            </a:r>
          </a:p>
          <a:p>
            <a:pPr marL="342900" indent="-342900">
              <a:buFontTx/>
              <a:buAutoNum type="arabicPeriod"/>
            </a:pPr>
            <a:r>
              <a:rPr lang="en-US" sz="1200" dirty="0">
                <a:solidFill>
                  <a:srgbClr val="000000"/>
                </a:solidFill>
                <a:latin typeface="Calibri" pitchFamily="34" charset="0"/>
                <a:cs typeface="Calibri" pitchFamily="34" charset="0"/>
              </a:rPr>
              <a:t>Do you consider if you are in the ‘line of fire’?</a:t>
            </a: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228600" y="2457509"/>
            <a:ext cx="5562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1" hangingPunct="1"/>
            <a:r>
              <a:rPr lang="en-US" sz="1400" dirty="0">
                <a:latin typeface="Calibri" pitchFamily="34" charset="0"/>
                <a:cs typeface="Calibri" pitchFamily="34" charset="0"/>
              </a:rPr>
              <a:t>After installing the false rotary table the Electrical Submerged Pump </a:t>
            </a:r>
            <a:r>
              <a:rPr lang="en-US" sz="1400" dirty="0"/>
              <a:t>(</a:t>
            </a:r>
            <a:r>
              <a:rPr lang="en-US" sz="1400" dirty="0">
                <a:latin typeface="Calibri" pitchFamily="34" charset="0"/>
                <a:cs typeface="Calibri" pitchFamily="34" charset="0"/>
              </a:rPr>
              <a:t>ESP) engineer adjusted the floor cover on the rig floor. As he did so the cover fell trapping the middle finger on his left hand between the rig floor and cover which partially amputated his finger.</a:t>
            </a:r>
          </a:p>
        </p:txBody>
      </p:sp>
      <p:pic>
        <p:nvPicPr>
          <p:cNvPr id="21" name="Picture 20" descr="Dropped object on himself.png"/>
          <p:cNvPicPr>
            <a:picLocks noChangeAspect="1"/>
          </p:cNvPicPr>
          <p:nvPr/>
        </p:nvPicPr>
        <p:blipFill>
          <a:blip r:embed="rId5" cstate="print"/>
          <a:stretch>
            <a:fillRect/>
          </a:stretch>
        </p:blipFill>
        <p:spPr>
          <a:xfrm>
            <a:off x="457200" y="762000"/>
            <a:ext cx="1016569" cy="1131300"/>
          </a:xfrm>
          <a:prstGeom prst="rect">
            <a:avLst/>
          </a:prstGeom>
        </p:spPr>
      </p:pic>
      <p:pic>
        <p:nvPicPr>
          <p:cNvPr id="17" name="Picture 16" descr="cid:image002.png@01D1FEED.497CE080"/>
          <p:cNvPicPr/>
          <p:nvPr/>
        </p:nvPicPr>
        <p:blipFill>
          <a:blip r:embed="rId6" cstate="print"/>
          <a:srcRect/>
          <a:stretch>
            <a:fillRect/>
          </a:stretch>
        </p:blipFill>
        <p:spPr bwMode="auto">
          <a:xfrm>
            <a:off x="6019800" y="1828800"/>
            <a:ext cx="2952750" cy="2276475"/>
          </a:xfrm>
          <a:prstGeom prst="rect">
            <a:avLst/>
          </a:prstGeom>
          <a:noFill/>
          <a:ln w="9525">
            <a:noFill/>
            <a:miter lim="800000"/>
            <a:headEnd/>
            <a:tailEnd/>
          </a:ln>
        </p:spPr>
      </p:pic>
      <p:cxnSp>
        <p:nvCxnSpPr>
          <p:cNvPr id="2" name="AutoShape 2"/>
          <p:cNvCxnSpPr>
            <a:cxnSpLocks noChangeShapeType="1"/>
          </p:cNvCxnSpPr>
          <p:nvPr/>
        </p:nvCxnSpPr>
        <p:spPr bwMode="auto">
          <a:xfrm flipH="1" flipV="1">
            <a:off x="6858000" y="3048000"/>
            <a:ext cx="533400" cy="1219200"/>
          </a:xfrm>
          <a:prstGeom prst="straightConnector1">
            <a:avLst/>
          </a:prstGeom>
          <a:noFill/>
          <a:ln w="28575">
            <a:solidFill>
              <a:srgbClr val="FF0000"/>
            </a:solidFill>
            <a:round/>
            <a:headEnd/>
            <a:tailEnd type="triangle" w="med" len="med"/>
          </a:ln>
        </p:spPr>
      </p:cxnSp>
      <p:sp>
        <p:nvSpPr>
          <p:cNvPr id="1027" name="Text Box 3"/>
          <p:cNvSpPr txBox="1">
            <a:spLocks noChangeArrowheads="1"/>
          </p:cNvSpPr>
          <p:nvPr/>
        </p:nvSpPr>
        <p:spPr bwMode="auto">
          <a:xfrm>
            <a:off x="6477000" y="4267200"/>
            <a:ext cx="1914525" cy="4460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1F497D"/>
                </a:solidFill>
                <a:effectLst/>
                <a:latin typeface="Calibri" pitchFamily="34" charset="0"/>
                <a:ea typeface="Arial" pitchFamily="34" charset="0"/>
                <a:cs typeface="Arial" pitchFamily="34" charset="0"/>
              </a:rPr>
              <a:t>Hand position when finger was crushed</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91745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E001AE4-E1D9-4B13-AFB5-F120FB3E3A4D}"/>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office/2006/metadata/properties"/>
    <ds:schemaRef ds:uri="4880e4f8-4b7d-4bdd-91e3-e10d47036eca"/>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http://schemas.microsoft.com/sharepoint/v3"/>
    <ds:schemaRef ds:uri="4880E4F8-4B7D-4BDD-91E3-E10D47036ECA"/>
    <ds:schemaRef ds:uri="http://purl.org/dc/terms/"/>
    <ds:schemaRef ds:uri="9d51eac6-a7d5-47f5-a119-63d146adb134"/>
    <ds:schemaRef ds:uri="http://schemas.microsoft.com/sharepoint/v3/field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5801</TotalTime>
  <Words>171</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640</cp:revision>
  <dcterms:created xsi:type="dcterms:W3CDTF">2001-05-03T06:07:08Z</dcterms:created>
  <dcterms:modified xsi:type="dcterms:W3CDTF">2024-04-21T06:49:56Z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