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61" r:id="rId5"/>
  </p:sldIdLst>
  <p:sldSz cx="9144000" cy="6858000" type="screen4x3"/>
  <p:notesSz cx="6670675" cy="99298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>
          <p15:clr>
            <a:srgbClr val="A4A3A4"/>
          </p15:clr>
        </p15:guide>
        <p15:guide id="2" pos="210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DD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340" autoAdjust="0"/>
    <p:restoredTop sz="95747" autoAdjust="0"/>
  </p:normalViewPr>
  <p:slideViewPr>
    <p:cSldViewPr>
      <p:cViewPr varScale="1">
        <p:scale>
          <a:sx n="73" d="100"/>
          <a:sy n="73" d="100"/>
        </p:scale>
        <p:origin x="1458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08"/>
      </p:cViewPr>
      <p:guideLst>
        <p:guide orient="horz" pos="3128"/>
        <p:guide pos="210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9838" y="0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2925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9838" y="9432925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47850DC-4B7B-4DDB-AF95-BE45BC80018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9838" y="0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2488" y="744538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9000" y="4716463"/>
            <a:ext cx="4892675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2925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9838" y="9432925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D9F01EB-EC81-47AB-BA30-57B69291565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641B58E-A7C1-4628-991B-46E81AD7F1F5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4F40A6A1-EDEA-49E7-9EBE-CCE48D7C39A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77200" cy="685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08737962-356F-4FE4-81D9-35F7017D157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AEA803EE-8FA3-4F22-9D29-81750D76E98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3D438053-C4AA-4E08-BCC6-BC89ADAA5D9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6026161-7E6D-47DA-9480-04F3657FA99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762000" y="228600"/>
            <a:ext cx="7467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i="1" kern="0" dirty="0">
                <a:solidFill>
                  <a:srgbClr val="CCCCFF"/>
                </a:solidFill>
                <a:latin typeface="Arial"/>
                <a:ea typeface="+mj-ea"/>
                <a:cs typeface="Arial"/>
              </a:rPr>
              <a:t>Main contractor name – LTI# - Date of incident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pic>
        <p:nvPicPr>
          <p:cNvPr id="1032" name="Content Placeholder 3" descr="PPT option1.jpg"/>
          <p:cNvPicPr>
            <a:picLocks noChangeAspect="1"/>
          </p:cNvPicPr>
          <p:nvPr userDrawn="1"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63" r:id="rId1"/>
    <p:sldLayoutId id="2147483964" r:id="rId2"/>
    <p:sldLayoutId id="2147483965" r:id="rId3"/>
    <p:sldLayoutId id="2147483966" r:id="rId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5"/>
          <p:cNvSpPr>
            <a:spLocks noChangeArrowheads="1"/>
          </p:cNvSpPr>
          <p:nvPr/>
        </p:nvSpPr>
        <p:spPr bwMode="auto">
          <a:xfrm>
            <a:off x="0" y="152400"/>
            <a:ext cx="9144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en-GB" b="1" dirty="0">
              <a:solidFill>
                <a:srgbClr val="FFFFFF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49" name="Rectangle 4"/>
          <p:cNvSpPr>
            <a:spLocks noChangeArrowheads="1"/>
          </p:cNvSpPr>
          <p:nvPr/>
        </p:nvSpPr>
        <p:spPr bwMode="auto">
          <a:xfrm>
            <a:off x="0" y="44450"/>
            <a:ext cx="1841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en-US" sz="18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50" name="Rectangle 5"/>
          <p:cNvSpPr>
            <a:spLocks noChangeArrowheads="1"/>
          </p:cNvSpPr>
          <p:nvPr/>
        </p:nvSpPr>
        <p:spPr bwMode="auto">
          <a:xfrm>
            <a:off x="0" y="227013"/>
            <a:ext cx="39687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en-US" sz="600" dirty="0">
              <a:latin typeface="Calibri" pitchFamily="34" charset="0"/>
              <a:cs typeface="Calibri" pitchFamily="34" charset="0"/>
            </a:endParaRPr>
          </a:p>
          <a:p>
            <a:r>
              <a:rPr lang="en-US" sz="1800" dirty="0">
                <a:latin typeface="Calibri" pitchFamily="34" charset="0"/>
                <a:cs typeface="Calibri" pitchFamily="34" charset="0"/>
              </a:rPr>
              <a:t>    </a:t>
            </a:r>
          </a:p>
        </p:txBody>
      </p:sp>
      <p:sp>
        <p:nvSpPr>
          <p:cNvPr id="6153" name="Rectangle 17"/>
          <p:cNvSpPr>
            <a:spLocks noChangeArrowheads="1"/>
          </p:cNvSpPr>
          <p:nvPr/>
        </p:nvSpPr>
        <p:spPr bwMode="auto">
          <a:xfrm>
            <a:off x="152400" y="2067580"/>
            <a:ext cx="5562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chemeClr val="accent2"/>
                </a:solidFill>
                <a:latin typeface="+mj-lt"/>
                <a:cs typeface="Calibri" pitchFamily="34" charset="0"/>
              </a:rPr>
              <a:t>What happened</a:t>
            </a:r>
          </a:p>
          <a:p>
            <a:endParaRPr lang="en-US" sz="1200" dirty="0"/>
          </a:p>
        </p:txBody>
      </p:sp>
      <p:sp>
        <p:nvSpPr>
          <p:cNvPr id="18" name="Rectangle 4"/>
          <p:cNvSpPr>
            <a:spLocks noChangeArrowheads="1"/>
          </p:cNvSpPr>
          <p:nvPr/>
        </p:nvSpPr>
        <p:spPr bwMode="auto">
          <a:xfrm>
            <a:off x="381000" y="3429000"/>
            <a:ext cx="4343400" cy="30797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marL="342900" indent="-342900">
              <a:defRPr/>
            </a:pPr>
            <a:r>
              <a:rPr lang="en-GB" sz="14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Mr. Musleh asks the questions of can it happen to you?</a:t>
            </a:r>
          </a:p>
        </p:txBody>
      </p:sp>
      <p:pic>
        <p:nvPicPr>
          <p:cNvPr id="6178" name="Picture 18" descr="speakers-beu.png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152400" y="5562600"/>
            <a:ext cx="1016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Curved Down Arrow 19"/>
          <p:cNvSpPr/>
          <p:nvPr/>
        </p:nvSpPr>
        <p:spPr bwMode="auto">
          <a:xfrm>
            <a:off x="1066800" y="5410200"/>
            <a:ext cx="609600" cy="228600"/>
          </a:xfrm>
          <a:prstGeom prst="curvedDown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183" name="Rounded Rectangle 20"/>
          <p:cNvSpPr>
            <a:spLocks noChangeArrowheads="1"/>
          </p:cNvSpPr>
          <p:nvPr/>
        </p:nvSpPr>
        <p:spPr bwMode="auto">
          <a:xfrm>
            <a:off x="1295400" y="5715000"/>
            <a:ext cx="3276600" cy="609600"/>
          </a:xfrm>
          <a:prstGeom prst="roundRect">
            <a:avLst>
              <a:gd name="adj" fmla="val 16667"/>
            </a:avLst>
          </a:prstGeom>
          <a:solidFill>
            <a:schemeClr val="bg1">
              <a:alpha val="0"/>
            </a:schemeClr>
          </a:solidFill>
          <a:ln w="15875" algn="ctr">
            <a:solidFill>
              <a:srgbClr val="0070C0"/>
            </a:solidFill>
            <a:round/>
            <a:headEnd/>
            <a:tailEnd/>
          </a:ln>
        </p:spPr>
        <p:txBody>
          <a:bodyPr/>
          <a:lstStyle/>
          <a:p>
            <a:pPr algn="justLow"/>
            <a:r>
              <a:rPr lang="en-US" sz="10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Please disseminate this LTI notification to your teams and use it in your tool box talks and HSE meetings and notice boards.</a:t>
            </a:r>
            <a:endParaRPr lang="en-US" sz="10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31" name="Picture 30" descr="sad.png"/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>
            <a:off x="5772150" y="4572001"/>
            <a:ext cx="857250" cy="1905000"/>
          </a:xfrm>
          <a:prstGeom prst="rect">
            <a:avLst/>
          </a:prstGeom>
        </p:spPr>
      </p:pic>
      <p:graphicFrame>
        <p:nvGraphicFramePr>
          <p:cNvPr id="32" name="Table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7629914"/>
              </p:ext>
            </p:extLst>
          </p:nvPr>
        </p:nvGraphicFramePr>
        <p:xfrm>
          <a:off x="1904999" y="762000"/>
          <a:ext cx="7162801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349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799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748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7297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85351"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alibri" pitchFamily="34" charset="0"/>
                          <a:cs typeface="Calibri" pitchFamily="34" charset="0"/>
                        </a:rPr>
                        <a:t>Incident type </a:t>
                      </a:r>
                      <a:endParaRPr lang="en-US" sz="1200" b="1" dirty="0">
                        <a:solidFill>
                          <a:srgbClr val="C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LTI (#28)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b="1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PIM ID 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1094732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5351">
                <a:tc>
                  <a:txBody>
                    <a:bodyPr/>
                    <a:lstStyle/>
                    <a:p>
                      <a:r>
                        <a:rPr lang="en-US" sz="1400" b="1" dirty="0">
                          <a:latin typeface="Calibri" pitchFamily="34" charset="0"/>
                          <a:cs typeface="Calibri" pitchFamily="34" charset="0"/>
                        </a:rPr>
                        <a:t>Date/</a:t>
                      </a:r>
                      <a:r>
                        <a:rPr lang="en-US" sz="1400" b="1" baseline="0" dirty="0">
                          <a:latin typeface="Calibri" pitchFamily="34" charset="0"/>
                          <a:cs typeface="Calibri" pitchFamily="34" charset="0"/>
                        </a:rPr>
                        <a:t> time </a:t>
                      </a:r>
                      <a:endParaRPr lang="en-US" sz="1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11.09.2016 at 11:50 hrs.</a:t>
                      </a:r>
                      <a:endParaRPr lang="en-US" sz="1400" b="0" kern="1200" dirty="0">
                        <a:solidFill>
                          <a:schemeClr val="tx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b="1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Directorate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400" b="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latin typeface="Calibri" pitchFamily="34" charset="0"/>
                          <a:cs typeface="Calibri" pitchFamily="34" charset="0"/>
                        </a:rPr>
                        <a:t>Location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Rig 108 Nimr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Dept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400" b="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4" name="Rectangle 15"/>
          <p:cNvSpPr>
            <a:spLocks noChangeArrowheads="1"/>
          </p:cNvSpPr>
          <p:nvPr/>
        </p:nvSpPr>
        <p:spPr bwMode="auto">
          <a:xfrm>
            <a:off x="152400" y="152400"/>
            <a:ext cx="8991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b="1" dirty="0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PDO Incident </a:t>
            </a:r>
            <a:r>
              <a:rPr lang="en-GB" b="1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First Alert</a:t>
            </a:r>
            <a:endParaRPr lang="en-GB" sz="1600" b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6" name="Rounded Rectangular Callout 20"/>
          <p:cNvSpPr>
            <a:spLocks noChangeArrowheads="1"/>
          </p:cNvSpPr>
          <p:nvPr/>
        </p:nvSpPr>
        <p:spPr bwMode="auto">
          <a:xfrm>
            <a:off x="152400" y="3886200"/>
            <a:ext cx="5334000" cy="838200"/>
          </a:xfrm>
          <a:prstGeom prst="wedgeRoundRectCallout">
            <a:avLst>
              <a:gd name="adj1" fmla="val 62107"/>
              <a:gd name="adj2" fmla="val 92508"/>
              <a:gd name="adj3" fmla="val 16667"/>
            </a:avLst>
          </a:prstGeom>
          <a:solidFill>
            <a:srgbClr val="FFC000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marL="342900" indent="-342900">
              <a:buAutoNum type="arabicPeriod"/>
            </a:pPr>
            <a:r>
              <a:rPr lang="en-US" sz="12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Do you ensure you are standing in a safe </a:t>
            </a:r>
            <a:r>
              <a:rPr lang="en-US" sz="1200" dirty="0">
                <a:latin typeface="Calibri" pitchFamily="34" charset="0"/>
                <a:cs typeface="Calibri" pitchFamily="34" charset="0"/>
              </a:rPr>
              <a:t>position</a:t>
            </a:r>
            <a:r>
              <a:rPr lang="en-US" sz="120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12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when Pulling out of Hole?</a:t>
            </a:r>
          </a:p>
          <a:p>
            <a:pPr marL="342900" indent="-342900">
              <a:buFontTx/>
              <a:buAutoNum type="arabicPeriod"/>
            </a:pPr>
            <a:r>
              <a:rPr lang="en-US" sz="12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Do you consider if you are in the ‘line of fire’?</a:t>
            </a:r>
          </a:p>
          <a:p>
            <a:pPr marL="342900" indent="-342900">
              <a:buFontTx/>
              <a:buAutoNum type="arabicPeriod"/>
            </a:pPr>
            <a:r>
              <a:rPr lang="en-US" sz="12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Do you understand where stored energy will come from?</a:t>
            </a:r>
          </a:p>
          <a:p>
            <a:pPr marL="342900" indent="-342900">
              <a:buAutoNum type="arabicPeriod"/>
            </a:pPr>
            <a:endParaRPr lang="en-US" sz="14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US" sz="14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US" sz="14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>
              <a:buFont typeface="Arial" charset="0"/>
              <a:buAutoNum type="arabicPeriod"/>
            </a:pPr>
            <a:endParaRPr lang="en-US" sz="14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US" sz="14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>
              <a:buFont typeface="Arial" charset="0"/>
              <a:buAutoNum type="arabicPeriod"/>
            </a:pPr>
            <a:endParaRPr lang="en-US" sz="14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US" sz="14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>
              <a:buFont typeface="Arial" charset="0"/>
              <a:buAutoNum type="arabicPeriod"/>
            </a:pPr>
            <a:endParaRPr lang="en-US" sz="14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US" sz="14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GB" sz="14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GB" sz="14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228600" y="2611397"/>
            <a:ext cx="5562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1" hangingPunct="1"/>
            <a:r>
              <a:rPr lang="en-US" sz="1200" dirty="0">
                <a:latin typeface="Calibri" pitchFamily="34" charset="0"/>
                <a:cs typeface="Calibri" pitchFamily="34" charset="0"/>
              </a:rPr>
              <a:t>While pulling out of the hole the rig crew used two tongs to break out the joint. As the joint disconnected the bottom tong swung away striking a floorman resulting in a fracture to his left leg.  </a:t>
            </a:r>
          </a:p>
        </p:txBody>
      </p:sp>
      <p:pic>
        <p:nvPicPr>
          <p:cNvPr id="21" name="Picture 20" descr="Dropped object on himself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87281" y="762000"/>
            <a:ext cx="756407" cy="1131300"/>
          </a:xfrm>
          <a:prstGeom prst="rect">
            <a:avLst/>
          </a:prstGeom>
        </p:spPr>
      </p:pic>
      <p:pic>
        <p:nvPicPr>
          <p:cNvPr id="17" name="Picture 16" descr="cid:image002.png@01D1FEED.497CE080"/>
          <p:cNvPicPr/>
          <p:nvPr/>
        </p:nvPicPr>
        <p:blipFill>
          <a:blip r:embed="rId6" cstate="print"/>
          <a:stretch>
            <a:fillRect/>
          </a:stretch>
        </p:blipFill>
        <p:spPr bwMode="auto">
          <a:xfrm>
            <a:off x="6019800" y="1859756"/>
            <a:ext cx="2952750" cy="2214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Arial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91749</DocId>
    <ImageCreateDate xmlns="4880E4F8-4B7D-4BDD-91E3-E10D47036ECA" xsi:nil="true"/>
    <wic_System_Copyright xmlns="http://schemas.microsoft.com/sharepoint/v3/fields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5541FB3-EDA2-4F69-A212-569C8B7A2FF0}"/>
</file>

<file path=customXml/itemProps2.xml><?xml version="1.0" encoding="utf-8"?>
<ds:datastoreItem xmlns:ds="http://schemas.openxmlformats.org/officeDocument/2006/customXml" ds:itemID="{3A5D88EA-5F43-417B-8A80-9407E5803871}">
  <ds:schemaRefs>
    <ds:schemaRef ds:uri="http://schemas.microsoft.com/office/2006/documentManagement/types"/>
    <ds:schemaRef ds:uri="http://purl.org/dc/dcmitype/"/>
    <ds:schemaRef ds:uri="http://schemas.microsoft.com/sharepoint/v3"/>
    <ds:schemaRef ds:uri="http://schemas.microsoft.com/sharepoint/v3/fields"/>
    <ds:schemaRef ds:uri="http://schemas.microsoft.com/office/2006/metadata/properties"/>
    <ds:schemaRef ds:uri="http://www.w3.org/XML/1998/namespace"/>
    <ds:schemaRef ds:uri="4880E4F8-4B7D-4BDD-91E3-E10D47036ECA"/>
    <ds:schemaRef ds:uri="http://purl.org/dc/terms/"/>
    <ds:schemaRef ds:uri="http://schemas.microsoft.com/office/infopath/2007/PartnerControls"/>
    <ds:schemaRef ds:uri="4880e4f8-4b7d-4bdd-91e3-e10d47036eca"/>
    <ds:schemaRef ds:uri="http://schemas.openxmlformats.org/package/2006/metadata/core-properties"/>
    <ds:schemaRef ds:uri="9d51eac6-a7d5-47f5-a119-63d146adb134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85FDC16C-F63C-417A-BF49-6BFDCAFEB57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5913</TotalTime>
  <Words>145</Words>
  <Application>Microsoft Office PowerPoint</Application>
  <PresentationFormat>On-screen Show (4:3)</PresentationFormat>
  <Paragraphs>30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Default Design</vt:lpstr>
      <vt:lpstr>PowerPoint Presentation</vt:lpstr>
    </vt:vector>
  </TitlesOfParts>
  <Company>Shell Information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Contractor RTA LTI on xx.xx.xx</dc:title>
  <dc:creator>MU93647</dc:creator>
  <cp:lastModifiedBy>Konduru, Raju IDI63X</cp:lastModifiedBy>
  <cp:revision>655</cp:revision>
  <dcterms:created xsi:type="dcterms:W3CDTF">2001-05-03T06:07:08Z</dcterms:created>
  <dcterms:modified xsi:type="dcterms:W3CDTF">2024-04-21T06:49:04Z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