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206758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381000" y="35814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543550" y="4572001"/>
            <a:ext cx="857250" cy="1905000"/>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767020085"/>
              </p:ext>
            </p:extLst>
          </p:nvPr>
        </p:nvGraphicFramePr>
        <p:xfrm>
          <a:off x="1904999" y="762000"/>
          <a:ext cx="7162801" cy="914400"/>
        </p:xfrm>
        <a:graphic>
          <a:graphicData uri="http://schemas.openxmlformats.org/drawingml/2006/table">
            <a:tbl>
              <a:tblPr firstRow="1" bandRow="1">
                <a:tableStyleId>{5C22544A-7EE6-4342-B048-85BDC9FD1C3A}</a:tableStyleId>
              </a:tblPr>
              <a:tblGrid>
                <a:gridCol w="1634987">
                  <a:extLst>
                    <a:ext uri="{9D8B030D-6E8A-4147-A177-3AD203B41FA5}">
                      <a16:colId xmlns:a16="http://schemas.microsoft.com/office/drawing/2014/main" val="20000"/>
                    </a:ext>
                  </a:extLst>
                </a:gridCol>
                <a:gridCol w="2179983">
                  <a:extLst>
                    <a:ext uri="{9D8B030D-6E8A-4147-A177-3AD203B41FA5}">
                      <a16:colId xmlns:a16="http://schemas.microsoft.com/office/drawing/2014/main" val="20001"/>
                    </a:ext>
                  </a:extLst>
                </a:gridCol>
                <a:gridCol w="1574860">
                  <a:extLst>
                    <a:ext uri="{9D8B030D-6E8A-4147-A177-3AD203B41FA5}">
                      <a16:colId xmlns:a16="http://schemas.microsoft.com/office/drawing/2014/main" val="20002"/>
                    </a:ext>
                  </a:extLst>
                </a:gridCol>
                <a:gridCol w="177297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tx1"/>
                          </a:solidFill>
                          <a:latin typeface="Calibri" pitchFamily="34" charset="0"/>
                          <a:ea typeface="+mn-ea"/>
                          <a:cs typeface="Calibri" pitchFamily="34" charset="0"/>
                        </a:rPr>
                        <a:t>LTI (#27)</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1094743</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10.09.2016 at 16:00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Workshop Yard Nimr</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152400" y="4114800"/>
            <a:ext cx="4800600" cy="762000"/>
          </a:xfrm>
          <a:prstGeom prst="wedgeRoundRectCallout">
            <a:avLst>
              <a:gd name="adj1" fmla="val 69366"/>
              <a:gd name="adj2" fmla="val 77668"/>
              <a:gd name="adj3" fmla="val 16667"/>
            </a:avLst>
          </a:prstGeom>
          <a:solidFill>
            <a:srgbClr val="FFC000">
              <a:alpha val="59999"/>
            </a:srgbClr>
          </a:solidFill>
          <a:ln w="9525" algn="ctr">
            <a:solidFill>
              <a:schemeClr val="tx1"/>
            </a:solidFill>
            <a:round/>
            <a:headEnd/>
            <a:tailEnd/>
          </a:ln>
        </p:spPr>
        <p:txBody>
          <a:bodyPr/>
          <a:lstStyle/>
          <a:p>
            <a:pPr marL="342900" indent="-342900">
              <a:buAutoNum type="arabicPeriod"/>
            </a:pPr>
            <a:r>
              <a:rPr lang="en-US" sz="1200" dirty="0">
                <a:solidFill>
                  <a:srgbClr val="000000"/>
                </a:solidFill>
                <a:latin typeface="Calibri" pitchFamily="34" charset="0"/>
                <a:cs typeface="Calibri" pitchFamily="34" charset="0"/>
              </a:rPr>
              <a:t>Do you ensure you keep your hands away from pinch points?</a:t>
            </a:r>
          </a:p>
          <a:p>
            <a:pPr marL="342900" indent="-342900">
              <a:buFontTx/>
              <a:buAutoNum type="arabicPeriod"/>
            </a:pPr>
            <a:r>
              <a:rPr lang="en-US" sz="1200" dirty="0">
                <a:solidFill>
                  <a:srgbClr val="000000"/>
                </a:solidFill>
                <a:latin typeface="Calibri" pitchFamily="34" charset="0"/>
                <a:cs typeface="Calibri" pitchFamily="34" charset="0"/>
              </a:rPr>
              <a:t>Do you consider if you are in the ‘line of fire’? </a:t>
            </a:r>
          </a:p>
          <a:p>
            <a:pPr marL="342900" indent="-342900">
              <a:buFontTx/>
              <a:buAutoNum type="arabicPeriod"/>
            </a:pPr>
            <a:r>
              <a:rPr lang="en-US" sz="1200" dirty="0">
                <a:solidFill>
                  <a:srgbClr val="000000"/>
                </a:solidFill>
                <a:latin typeface="Calibri" pitchFamily="34" charset="0"/>
                <a:cs typeface="Calibri" pitchFamily="34" charset="0"/>
              </a:rPr>
              <a:t>Do you ensure you are wearing the correct gloves for the task?</a:t>
            </a:r>
          </a:p>
          <a:p>
            <a:pPr marL="342900" indent="-342900">
              <a:buFontTx/>
              <a:buAutoNum type="arabicPeriod"/>
            </a:pPr>
            <a:endParaRPr lang="en-US" sz="1200" dirty="0">
              <a:solidFill>
                <a:srgbClr val="000000"/>
              </a:solidFill>
              <a:latin typeface="Calibri" pitchFamily="34" charset="0"/>
              <a:cs typeface="Calibri" pitchFamily="34" charset="0"/>
            </a:endParaRPr>
          </a:p>
          <a:p>
            <a:pPr marL="342900" indent="-34290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p:txBody>
      </p:sp>
      <p:sp>
        <p:nvSpPr>
          <p:cNvPr id="3073" name="Rectangle 1"/>
          <p:cNvSpPr>
            <a:spLocks noChangeArrowheads="1"/>
          </p:cNvSpPr>
          <p:nvPr/>
        </p:nvSpPr>
        <p:spPr bwMode="auto">
          <a:xfrm>
            <a:off x="228600" y="2457509"/>
            <a:ext cx="55626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1" hangingPunct="1"/>
            <a:r>
              <a:rPr lang="en-US" sz="1400" dirty="0">
                <a:latin typeface="Calibri" pitchFamily="34" charset="0"/>
                <a:cs typeface="Calibri" pitchFamily="34" charset="0"/>
              </a:rPr>
              <a:t>While welding a component to the gravel panel frame. The welder attempted to manually turn the panel over to weld the other side, the work piece slipped trapping his right hand underneath fracturing his thumb and little finger.</a:t>
            </a:r>
          </a:p>
        </p:txBody>
      </p:sp>
      <p:pic>
        <p:nvPicPr>
          <p:cNvPr id="21" name="Picture 20" descr="Dropped object on himself.png"/>
          <p:cNvPicPr>
            <a:picLocks noChangeAspect="1"/>
          </p:cNvPicPr>
          <p:nvPr/>
        </p:nvPicPr>
        <p:blipFill>
          <a:blip r:embed="rId5" cstate="print"/>
          <a:stretch>
            <a:fillRect/>
          </a:stretch>
        </p:blipFill>
        <p:spPr>
          <a:xfrm>
            <a:off x="457200" y="762000"/>
            <a:ext cx="1016569" cy="1131300"/>
          </a:xfrm>
          <a:prstGeom prst="rect">
            <a:avLst/>
          </a:prstGeom>
        </p:spPr>
      </p:pic>
      <p:pic>
        <p:nvPicPr>
          <p:cNvPr id="16" name="Picture 15"/>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867400" y="1828800"/>
            <a:ext cx="3124200" cy="2209800"/>
          </a:xfrm>
          <a:prstGeom prst="rect">
            <a:avLst/>
          </a:prstGeom>
          <a:noFill/>
        </p:spPr>
      </p:pic>
      <p:sp>
        <p:nvSpPr>
          <p:cNvPr id="17" name="TextBox 16"/>
          <p:cNvSpPr txBox="1"/>
          <p:nvPr/>
        </p:nvSpPr>
        <p:spPr>
          <a:xfrm>
            <a:off x="6400800" y="4114800"/>
            <a:ext cx="1066800" cy="276999"/>
          </a:xfrm>
          <a:prstGeom prst="rect">
            <a:avLst/>
          </a:prstGeom>
          <a:noFill/>
          <a:ln>
            <a:solidFill>
              <a:schemeClr val="tx1"/>
            </a:solidFill>
          </a:ln>
        </p:spPr>
        <p:txBody>
          <a:bodyPr wrap="square" rtlCol="0">
            <a:spAutoFit/>
          </a:bodyPr>
          <a:lstStyle/>
          <a:p>
            <a:r>
              <a:rPr lang="en-GB" sz="1200" dirty="0">
                <a:latin typeface="+mj-lt"/>
              </a:rPr>
              <a:t>Pinch point</a:t>
            </a:r>
          </a:p>
        </p:txBody>
      </p:sp>
      <p:cxnSp>
        <p:nvCxnSpPr>
          <p:cNvPr id="22" name="Straight Arrow Connector 21"/>
          <p:cNvCxnSpPr>
            <a:stCxn id="17" idx="0"/>
          </p:cNvCxnSpPr>
          <p:nvPr/>
        </p:nvCxnSpPr>
        <p:spPr bwMode="auto">
          <a:xfrm flipH="1" flipV="1">
            <a:off x="6324600" y="2590800"/>
            <a:ext cx="609600" cy="15240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91750</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C5AC9A-01F1-444F-A1A2-99607FBB47EB}"/>
</file>

<file path=customXml/itemProps2.xml><?xml version="1.0" encoding="utf-8"?>
<ds:datastoreItem xmlns:ds="http://schemas.openxmlformats.org/officeDocument/2006/customXml" ds:itemID="{3A5D88EA-5F43-417B-8A80-9407E5803871}">
  <ds:schemaRefs>
    <ds:schemaRef ds:uri="4880e4f8-4b7d-4bdd-91e3-e10d47036eca"/>
    <ds:schemaRef ds:uri="http://schemas.microsoft.com/office/infopath/2007/PartnerControls"/>
    <ds:schemaRef ds:uri="http://schemas.microsoft.com/office/2006/documentManagement/types"/>
    <ds:schemaRef ds:uri="http://purl.org/dc/dcmitype/"/>
    <ds:schemaRef ds:uri="http://www.w3.org/XML/1998/namespace"/>
    <ds:schemaRef ds:uri="http://purl.org/dc/elements/1.1/"/>
    <ds:schemaRef ds:uri="http://schemas.openxmlformats.org/package/2006/metadata/core-properties"/>
    <ds:schemaRef ds:uri="9d51eac6-a7d5-47f5-a119-63d146adb134"/>
    <ds:schemaRef ds:uri="http://purl.org/dc/terms/"/>
    <ds:schemaRef ds:uri="http://schemas.microsoft.com/sharepoint/v3/fields"/>
    <ds:schemaRef ds:uri="4880E4F8-4B7D-4BDD-91E3-E10D47036ECA"/>
    <ds:schemaRef ds:uri="http://schemas.microsoft.com/sharepoint/v3"/>
    <ds:schemaRef ds:uri="http://schemas.microsoft.com/office/2006/metadata/properties"/>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5868</TotalTime>
  <Words>148</Words>
  <Application>Microsoft Office PowerPoint</Application>
  <PresentationFormat>On-screen Show (4:3)</PresentationFormat>
  <Paragraphs>32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650</cp:revision>
  <dcterms:created xsi:type="dcterms:W3CDTF">2001-05-03T06:07:08Z</dcterms:created>
  <dcterms:modified xsi:type="dcterms:W3CDTF">2024-04-21T06:48:35Z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