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40" autoAdjust="0"/>
    <p:restoredTop sz="95747" autoAdjust="0"/>
  </p:normalViewPr>
  <p:slideViewPr>
    <p:cSldViewPr>
      <p:cViewPr varScale="1">
        <p:scale>
          <a:sx n="73" d="100"/>
          <a:sy n="73" d="100"/>
        </p:scale>
        <p:origin x="145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152400" y="2067580"/>
            <a:ext cx="5562600" cy="523220"/>
          </a:xfrm>
          <a:prstGeom prst="rect">
            <a:avLst/>
          </a:prstGeom>
          <a:noFill/>
          <a:ln w="9525">
            <a:noFill/>
            <a:miter lim="800000"/>
            <a:headEnd/>
            <a:tailEnd/>
          </a:ln>
        </p:spPr>
        <p:txBody>
          <a:bodyPr wrap="square">
            <a:spAutoFit/>
          </a:bodyPr>
          <a:lstStyle/>
          <a:p>
            <a:r>
              <a:rPr lang="en-US" sz="1600" b="1" dirty="0">
                <a:solidFill>
                  <a:schemeClr val="accent2"/>
                </a:solidFill>
                <a:latin typeface="+mj-lt"/>
                <a:cs typeface="Calibri" pitchFamily="34" charset="0"/>
              </a:rPr>
              <a:t>What happened</a:t>
            </a:r>
          </a:p>
          <a:p>
            <a:endParaRPr lang="en-US" sz="1200" dirty="0"/>
          </a:p>
        </p:txBody>
      </p:sp>
      <p:sp>
        <p:nvSpPr>
          <p:cNvPr id="18" name="Rectangle 4"/>
          <p:cNvSpPr>
            <a:spLocks noChangeArrowheads="1"/>
          </p:cNvSpPr>
          <p:nvPr/>
        </p:nvSpPr>
        <p:spPr bwMode="auto">
          <a:xfrm>
            <a:off x="381000" y="3581400"/>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email"/>
          <a:srcRect/>
          <a:stretch>
            <a:fillRect/>
          </a:stretch>
        </p:blipFill>
        <p:spPr bwMode="auto">
          <a:xfrm>
            <a:off x="152400" y="55626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7150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31" name="Picture 30" descr="sad.png"/>
          <p:cNvPicPr>
            <a:picLocks noChangeAspect="1"/>
          </p:cNvPicPr>
          <p:nvPr/>
        </p:nvPicPr>
        <p:blipFill>
          <a:blip r:embed="rId4" cstate="email"/>
          <a:stretch>
            <a:fillRect/>
          </a:stretch>
        </p:blipFill>
        <p:spPr>
          <a:xfrm>
            <a:off x="5543550" y="4572001"/>
            <a:ext cx="857250" cy="1905000"/>
          </a:xfrm>
          <a:prstGeom prst="rect">
            <a:avLst/>
          </a:prstGeom>
        </p:spPr>
      </p:pic>
      <p:graphicFrame>
        <p:nvGraphicFramePr>
          <p:cNvPr id="32" name="Table 31"/>
          <p:cNvGraphicFramePr>
            <a:graphicFrameLocks noGrp="1"/>
          </p:cNvGraphicFramePr>
          <p:nvPr>
            <p:extLst>
              <p:ext uri="{D42A27DB-BD31-4B8C-83A1-F6EECF244321}">
                <p14:modId xmlns:p14="http://schemas.microsoft.com/office/powerpoint/2010/main" val="1406015817"/>
              </p:ext>
            </p:extLst>
          </p:nvPr>
        </p:nvGraphicFramePr>
        <p:xfrm>
          <a:off x="1904999" y="762000"/>
          <a:ext cx="7162801" cy="914400"/>
        </p:xfrm>
        <a:graphic>
          <a:graphicData uri="http://schemas.openxmlformats.org/drawingml/2006/table">
            <a:tbl>
              <a:tblPr firstRow="1" bandRow="1">
                <a:tableStyleId>{5C22544A-7EE6-4342-B048-85BDC9FD1C3A}</a:tableStyleId>
              </a:tblPr>
              <a:tblGrid>
                <a:gridCol w="1634987">
                  <a:extLst>
                    <a:ext uri="{9D8B030D-6E8A-4147-A177-3AD203B41FA5}">
                      <a16:colId xmlns:a16="http://schemas.microsoft.com/office/drawing/2014/main" val="20000"/>
                    </a:ext>
                  </a:extLst>
                </a:gridCol>
                <a:gridCol w="2179983">
                  <a:extLst>
                    <a:ext uri="{9D8B030D-6E8A-4147-A177-3AD203B41FA5}">
                      <a16:colId xmlns:a16="http://schemas.microsoft.com/office/drawing/2014/main" val="20001"/>
                    </a:ext>
                  </a:extLst>
                </a:gridCol>
                <a:gridCol w="1574860">
                  <a:extLst>
                    <a:ext uri="{9D8B030D-6E8A-4147-A177-3AD203B41FA5}">
                      <a16:colId xmlns:a16="http://schemas.microsoft.com/office/drawing/2014/main" val="20002"/>
                    </a:ext>
                  </a:extLst>
                </a:gridCol>
                <a:gridCol w="1772971">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a:txBody>
                    <a:bodyPr/>
                    <a:lstStyle/>
                    <a:p>
                      <a:r>
                        <a:rPr lang="en-US" sz="1400" b="0" kern="1200" dirty="0">
                          <a:solidFill>
                            <a:schemeClr val="tx1"/>
                          </a:solidFill>
                          <a:latin typeface="Calibri" pitchFamily="34" charset="0"/>
                          <a:ea typeface="+mn-ea"/>
                          <a:cs typeface="Calibri" pitchFamily="34" charset="0"/>
                        </a:rPr>
                        <a:t>LTI (#29)</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PIM ID </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1094709</a:t>
                      </a: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a:solidFill>
                            <a:schemeClr val="tx1"/>
                          </a:solidFill>
                          <a:latin typeface="Calibri" pitchFamily="34" charset="0"/>
                          <a:ea typeface="+mn-ea"/>
                          <a:cs typeface="Calibri" pitchFamily="34" charset="0"/>
                        </a:rPr>
                        <a:t>14.09.2016 at 09:45 hrs.</a:t>
                      </a:r>
                      <a:endParaRPr lang="en-US" sz="1400" b="0" kern="1200" dirty="0">
                        <a:solidFill>
                          <a:schemeClr val="tx1"/>
                        </a:solidFill>
                        <a:latin typeface="Calibri" pitchFamily="34" charset="0"/>
                        <a:ea typeface="+mn-ea"/>
                        <a:cs typeface="Calibri" pitchFamily="34" charset="0"/>
                      </a:endParaRP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ATE yard in Nimr</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3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t>
            </a:r>
            <a:r>
              <a:rPr lang="en-GB" b="1">
                <a:solidFill>
                  <a:srgbClr val="FFC000"/>
                </a:solidFill>
                <a:latin typeface="Calibri" pitchFamily="34" charset="0"/>
                <a:cs typeface="Calibri" pitchFamily="34" charset="0"/>
              </a:rPr>
              <a:t>Alert  </a:t>
            </a:r>
            <a:endParaRPr lang="en-GB" sz="1600" b="1" dirty="0">
              <a:solidFill>
                <a:schemeClr val="bg1"/>
              </a:solidFill>
              <a:latin typeface="Calibri" pitchFamily="34" charset="0"/>
              <a:cs typeface="Calibri" pitchFamily="34" charset="0"/>
            </a:endParaRPr>
          </a:p>
        </p:txBody>
      </p:sp>
      <p:sp>
        <p:nvSpPr>
          <p:cNvPr id="36" name="Rounded Rectangular Callout 20"/>
          <p:cNvSpPr>
            <a:spLocks noChangeArrowheads="1"/>
          </p:cNvSpPr>
          <p:nvPr/>
        </p:nvSpPr>
        <p:spPr bwMode="auto">
          <a:xfrm>
            <a:off x="152400" y="4114800"/>
            <a:ext cx="4800600" cy="838200"/>
          </a:xfrm>
          <a:prstGeom prst="wedgeRoundRectCallout">
            <a:avLst>
              <a:gd name="adj1" fmla="val 69366"/>
              <a:gd name="adj2" fmla="val 67938"/>
              <a:gd name="adj3" fmla="val 16667"/>
            </a:avLst>
          </a:prstGeom>
          <a:solidFill>
            <a:srgbClr val="FFC000">
              <a:alpha val="59999"/>
            </a:srgbClr>
          </a:solidFill>
          <a:ln w="9525" algn="ctr">
            <a:solidFill>
              <a:schemeClr val="tx1"/>
            </a:solidFill>
            <a:round/>
            <a:headEnd/>
            <a:tailEnd/>
          </a:ln>
        </p:spPr>
        <p:txBody>
          <a:bodyPr/>
          <a:lstStyle/>
          <a:p>
            <a:pPr marL="342900" indent="-342900">
              <a:buAutoNum type="arabicPeriod"/>
            </a:pPr>
            <a:r>
              <a:rPr lang="en-US" sz="1200" dirty="0">
                <a:solidFill>
                  <a:srgbClr val="000000"/>
                </a:solidFill>
                <a:latin typeface="Calibri" pitchFamily="34" charset="0"/>
                <a:cs typeface="Calibri" pitchFamily="34" charset="0"/>
              </a:rPr>
              <a:t>Are you authoirised to carry out the task?</a:t>
            </a:r>
          </a:p>
          <a:p>
            <a:pPr marL="342900" indent="-342900">
              <a:buAutoNum type="arabicPeriod"/>
            </a:pPr>
            <a:r>
              <a:rPr lang="en-US" sz="1200" dirty="0">
                <a:solidFill>
                  <a:srgbClr val="000000"/>
                </a:solidFill>
                <a:latin typeface="Calibri" pitchFamily="34" charset="0"/>
                <a:cs typeface="Calibri" pitchFamily="34" charset="0"/>
              </a:rPr>
              <a:t>Do you ensure you keep your hands away from crush points?</a:t>
            </a:r>
          </a:p>
          <a:p>
            <a:pPr marL="342900" indent="-342900">
              <a:buFontTx/>
              <a:buAutoNum type="arabicPeriod"/>
            </a:pPr>
            <a:r>
              <a:rPr lang="en-US" sz="1200" dirty="0">
                <a:solidFill>
                  <a:srgbClr val="000000"/>
                </a:solidFill>
                <a:latin typeface="Calibri" pitchFamily="34" charset="0"/>
                <a:cs typeface="Calibri" pitchFamily="34" charset="0"/>
              </a:rPr>
              <a:t>Do you consider if you are in the ‘line of fire’?</a:t>
            </a:r>
          </a:p>
          <a:p>
            <a:pPr marL="342900" indent="-342900">
              <a:buAutoNum type="arabicPeriod"/>
            </a:pPr>
            <a:r>
              <a:rPr lang="en-US" sz="1200" dirty="0">
                <a:solidFill>
                  <a:srgbClr val="000000"/>
                </a:solidFill>
                <a:latin typeface="Calibri" pitchFamily="34" charset="0"/>
                <a:cs typeface="Calibri" pitchFamily="34" charset="0"/>
              </a:rPr>
              <a:t>Do you ensure you are wearing the correct gloves for the task?</a:t>
            </a:r>
          </a:p>
          <a:p>
            <a:pPr marL="342900" indent="-34290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buFont typeface="Arial" charset="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buFont typeface="Arial" charset="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buFont typeface="Arial" charset="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endParaRPr lang="en-GB" sz="1400" dirty="0">
              <a:solidFill>
                <a:srgbClr val="000000"/>
              </a:solidFill>
              <a:latin typeface="Calibri" pitchFamily="34" charset="0"/>
              <a:cs typeface="Calibri" pitchFamily="34" charset="0"/>
            </a:endParaRPr>
          </a:p>
          <a:p>
            <a:pPr marL="342900" indent="-342900"/>
            <a:endParaRPr lang="en-GB" sz="1400" dirty="0">
              <a:solidFill>
                <a:srgbClr val="000000"/>
              </a:solidFill>
              <a:latin typeface="Calibri" pitchFamily="34" charset="0"/>
              <a:cs typeface="Calibri" pitchFamily="34" charset="0"/>
            </a:endParaRPr>
          </a:p>
        </p:txBody>
      </p:sp>
      <p:sp>
        <p:nvSpPr>
          <p:cNvPr id="3073" name="Rectangle 1"/>
          <p:cNvSpPr>
            <a:spLocks noChangeArrowheads="1"/>
          </p:cNvSpPr>
          <p:nvPr/>
        </p:nvSpPr>
        <p:spPr bwMode="auto">
          <a:xfrm>
            <a:off x="228600" y="2611397"/>
            <a:ext cx="55626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eaLnBrk="1" hangingPunct="1"/>
            <a:r>
              <a:rPr lang="en-GB" sz="1200" dirty="0">
                <a:latin typeface="Calibri" pitchFamily="34" charset="0"/>
                <a:cs typeface="Calibri" pitchFamily="34" charset="0"/>
              </a:rPr>
              <a:t>While a bundle of gratings was being lowered by forklift, the banksman placed his right hand on top of the wooden dunnage between the bundles.  As the load was lowered his right hand thumb was crushed resulting in a partial amputation. </a:t>
            </a:r>
            <a:endParaRPr lang="en-US" sz="1200" dirty="0">
              <a:latin typeface="Calibri" pitchFamily="34" charset="0"/>
              <a:cs typeface="Calibri" pitchFamily="34" charset="0"/>
            </a:endParaRPr>
          </a:p>
        </p:txBody>
      </p:sp>
      <p:pic>
        <p:nvPicPr>
          <p:cNvPr id="21" name="Picture 20" descr="Dropped object on himself.png"/>
          <p:cNvPicPr>
            <a:picLocks noChangeAspect="1"/>
          </p:cNvPicPr>
          <p:nvPr/>
        </p:nvPicPr>
        <p:blipFill>
          <a:blip r:embed="rId5" cstate="print"/>
          <a:stretch>
            <a:fillRect/>
          </a:stretch>
        </p:blipFill>
        <p:spPr>
          <a:xfrm>
            <a:off x="457200" y="762000"/>
            <a:ext cx="1016569" cy="1131300"/>
          </a:xfrm>
          <a:prstGeom prst="rect">
            <a:avLst/>
          </a:prstGeom>
        </p:spPr>
      </p:pic>
      <p:pic>
        <p:nvPicPr>
          <p:cNvPr id="16" name="Picture 15"/>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943600" y="1981200"/>
            <a:ext cx="2819400" cy="2438400"/>
          </a:xfrm>
          <a:prstGeom prst="rect">
            <a:avLst/>
          </a:prstGeom>
          <a:noFill/>
          <a:ln>
            <a:noFill/>
          </a:ln>
          <a:effectLst/>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91751</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12E3D379-8CE2-4BBD-839D-BD8B2870F6C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880E4F8-4B7D-4BDD-91E3-E10D47036ECA"/>
    <ds:schemaRef ds:uri="http://schemas.microsoft.com/sharepoint/v3/fields"/>
    <ds:schemaRef ds:uri="4880e4f8-4b7d-4bdd-91e3-e10d47036eca"/>
    <ds:schemaRef ds:uri="9d51eac6-a7d5-47f5-a119-63d146adb1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5FDC16C-F63C-417A-BF49-6BFDCAFEB574}">
  <ds:schemaRefs>
    <ds:schemaRef ds:uri="http://schemas.microsoft.com/sharepoint/v3/contenttype/forms"/>
  </ds:schemaRefs>
</ds:datastoreItem>
</file>

<file path=customXml/itemProps3.xml><?xml version="1.0" encoding="utf-8"?>
<ds:datastoreItem xmlns:ds="http://schemas.openxmlformats.org/officeDocument/2006/customXml" ds:itemID="{3A5D88EA-5F43-417B-8A80-9407E5803871}">
  <ds:schemaRefs>
    <ds:schemaRef ds:uri="http://schemas.microsoft.com/office/infopath/2007/PartnerControls"/>
    <ds:schemaRef ds:uri="http://schemas.microsoft.com/office/2006/documentManagement/types"/>
    <ds:schemaRef ds:uri="http://schemas.openxmlformats.org/package/2006/metadata/core-properties"/>
    <ds:schemaRef ds:uri="http://purl.org/dc/dcmitype/"/>
    <ds:schemaRef ds:uri="9d51eac6-a7d5-47f5-a119-63d146adb134"/>
    <ds:schemaRef ds:uri="4880e4f8-4b7d-4bdd-91e3-e10d47036eca"/>
    <ds:schemaRef ds:uri="http://schemas.microsoft.com/office/2006/metadata/properties"/>
    <ds:schemaRef ds:uri="http://schemas.microsoft.com/sharepoint/v3/fields"/>
    <ds:schemaRef ds:uri="http://purl.org/dc/elements/1.1/"/>
    <ds:schemaRef ds:uri="http://purl.org/dc/terms/"/>
    <ds:schemaRef ds:uri="4880E4F8-4B7D-4BDD-91E3-E10D47036ECA"/>
    <ds:schemaRef ds:uri="http://schemas.microsoft.com/sharepoint/v3"/>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5905</TotalTime>
  <Words>159</Words>
  <Application>Microsoft Office PowerPoint</Application>
  <PresentationFormat>On-screen Show (4:3)</PresentationFormat>
  <Paragraphs>31</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657</cp:revision>
  <dcterms:created xsi:type="dcterms:W3CDTF">2001-05-03T06:07:08Z</dcterms:created>
  <dcterms:modified xsi:type="dcterms:W3CDTF">2024-04-21T06:48:08Z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