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581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406015817"/>
              </p:ext>
            </p:extLst>
          </p:nvPr>
        </p:nvGraphicFramePr>
        <p:xfrm>
          <a:off x="1904999" y="762000"/>
          <a:ext cx="7162801"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3">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(#29)</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1094709</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14.09.2016 at 09:45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ATE yard in Nimr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114800"/>
            <a:ext cx="4800600" cy="838200"/>
          </a:xfrm>
          <a:prstGeom prst="wedgeRoundRectCallout">
            <a:avLst>
              <a:gd name="adj1" fmla="val 69366"/>
              <a:gd name="adj2" fmla="val 6793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Are you authoirised to carry out the task?</a:t>
            </a:r>
          </a:p>
          <a:p>
            <a:pPr marL="342900" indent="-342900">
              <a:buAutoNum type="arabicPeriod"/>
            </a:pPr>
            <a:r>
              <a:rPr lang="en-US" sz="1200" dirty="0">
                <a:solidFill>
                  <a:srgbClr val="000000"/>
                </a:solidFill>
                <a:latin typeface="Calibri" pitchFamily="34" charset="0"/>
                <a:cs typeface="Calibri" pitchFamily="34" charset="0"/>
              </a:rPr>
              <a:t>Do you ensure you keep your hands away from crush points?</a:t>
            </a:r>
          </a:p>
          <a:p>
            <a:pPr marL="342900" indent="-342900">
              <a:buFontTx/>
              <a:buAutoNum type="arabicPeriod"/>
            </a:pPr>
            <a:r>
              <a:rPr lang="en-US" sz="1200" dirty="0">
                <a:solidFill>
                  <a:srgbClr val="000000"/>
                </a:solidFill>
                <a:latin typeface="Calibri" pitchFamily="34" charset="0"/>
                <a:cs typeface="Calibri" pitchFamily="34" charset="0"/>
              </a:rPr>
              <a:t>Do you consider if you are in the ‘line of fire’?</a:t>
            </a:r>
          </a:p>
          <a:p>
            <a:pPr marL="342900" indent="-342900">
              <a:buAutoNum type="arabicPeriod"/>
            </a:pPr>
            <a:r>
              <a:rPr lang="en-US" sz="1200" dirty="0">
                <a:solidFill>
                  <a:srgbClr val="000000"/>
                </a:solidFill>
                <a:latin typeface="Calibri" pitchFamily="34" charset="0"/>
                <a:cs typeface="Calibri" pitchFamily="34" charset="0"/>
              </a:rPr>
              <a:t>Do you ensure you are wearing the correct gloves for the task?</a:t>
            </a: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sp>
        <p:nvSpPr>
          <p:cNvPr id="3073" name="Rectangle 1"/>
          <p:cNvSpPr>
            <a:spLocks noChangeArrowheads="1"/>
          </p:cNvSpPr>
          <p:nvPr/>
        </p:nvSpPr>
        <p:spPr bwMode="auto">
          <a:xfrm>
            <a:off x="228600" y="2611397"/>
            <a:ext cx="5562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1" hangingPunct="1"/>
            <a:r>
              <a:rPr lang="en-GB" sz="1200" dirty="0">
                <a:latin typeface="Calibri" pitchFamily="34" charset="0"/>
                <a:cs typeface="Calibri" pitchFamily="34" charset="0"/>
              </a:rPr>
              <a:t>While a bundle of gratings was being lowered by forklift, the banksman placed his right hand on top of the wooden dunnage between the bundles.  As the load was lowered his right hand thumb was crushed resulting in a partial amputation. </a:t>
            </a:r>
            <a:endParaRPr lang="en-US" sz="1200" dirty="0">
              <a:latin typeface="Calibri" pitchFamily="34" charset="0"/>
              <a:cs typeface="Calibri" pitchFamily="34" charset="0"/>
            </a:endParaRPr>
          </a:p>
        </p:txBody>
      </p:sp>
      <p:pic>
        <p:nvPicPr>
          <p:cNvPr id="21" name="Picture 20" descr="Dropped object on himself.png"/>
          <p:cNvPicPr>
            <a:picLocks noChangeAspect="1"/>
          </p:cNvPicPr>
          <p:nvPr/>
        </p:nvPicPr>
        <p:blipFill>
          <a:blip r:embed="rId5" cstate="print"/>
          <a:stretch>
            <a:fillRect/>
          </a:stretch>
        </p:blipFill>
        <p:spPr>
          <a:xfrm>
            <a:off x="457200" y="762000"/>
            <a:ext cx="1016569" cy="1131300"/>
          </a:xfrm>
          <a:prstGeom prst="rect">
            <a:avLst/>
          </a:prstGeom>
        </p:spPr>
      </p:pic>
      <p:pic>
        <p:nvPicPr>
          <p:cNvPr id="16" name="Picture 15"/>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43600" y="1981200"/>
            <a:ext cx="2819400" cy="2438400"/>
          </a:xfrm>
          <a:prstGeom prst="rect">
            <a:avLst/>
          </a:prstGeom>
          <a:noFill/>
          <a:ln>
            <a:noFill/>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91751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2264074-85FF-43FB-8DAD-4B5BE43FD8A0}"/>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9d51eac6-a7d5-47f5-a119-63d146adb134"/>
    <ds:schemaRef ds:uri="4880e4f8-4b7d-4bdd-91e3-e10d47036eca"/>
    <ds:schemaRef ds:uri="http://schemas.microsoft.com/office/2006/metadata/properties"/>
    <ds:schemaRef ds:uri="http://schemas.microsoft.com/sharepoint/v3/fields"/>
    <ds:schemaRef ds:uri="http://purl.org/dc/elements/1.1/"/>
    <ds:schemaRef ds:uri="http://purl.org/dc/terms/"/>
    <ds:schemaRef ds:uri="4880E4F8-4B7D-4BDD-91E3-E10D47036ECA"/>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5905</TotalTime>
  <Words>159</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657</cp:revision>
  <dcterms:created xsi:type="dcterms:W3CDTF">2001-05-03T06:07:08Z</dcterms:created>
  <dcterms:modified xsi:type="dcterms:W3CDTF">2024-04-21T06:48:08Z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