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457200"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147570427"/>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(#31)</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1094778</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22.09.2016 at 09:15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Hoist</a:t>
                      </a:r>
                      <a:r>
                        <a:rPr lang="en-US" sz="1400" b="0" kern="1200" baseline="0" dirty="0">
                          <a:solidFill>
                            <a:schemeClr val="dk1"/>
                          </a:solidFill>
                          <a:latin typeface="Calibri" pitchFamily="34" charset="0"/>
                          <a:ea typeface="+mn-ea"/>
                          <a:cs typeface="Calibri" pitchFamily="34" charset="0"/>
                        </a:rPr>
                        <a:t> 13 - Lekhwair</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962400"/>
            <a:ext cx="4800600" cy="914400"/>
          </a:xfrm>
          <a:prstGeom prst="wedgeRoundRectCallout">
            <a:avLst>
              <a:gd name="adj1" fmla="val 66964"/>
              <a:gd name="adj2" fmla="val 74654"/>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ensure that all weights are supported before removing the supporting bolts?</a:t>
            </a:r>
          </a:p>
          <a:p>
            <a:pPr marL="342900" indent="-342900">
              <a:buAutoNum type="arabicPeriod"/>
            </a:pPr>
            <a:r>
              <a:rPr lang="en-US" sz="1200" dirty="0">
                <a:solidFill>
                  <a:srgbClr val="000000"/>
                </a:solidFill>
                <a:latin typeface="Calibri" pitchFamily="34" charset="0"/>
                <a:cs typeface="Calibri" pitchFamily="34" charset="0"/>
              </a:rPr>
              <a:t>Do you ensure wire ropes are spooled correctly on the drum?</a:t>
            </a:r>
          </a:p>
          <a:p>
            <a:pPr marL="342900" indent="-342900">
              <a:buFontTx/>
              <a:buAutoNum type="arabicPeriod"/>
            </a:pPr>
            <a:r>
              <a:rPr lang="en-US" sz="1200" dirty="0">
                <a:solidFill>
                  <a:srgbClr val="000000"/>
                </a:solidFill>
                <a:latin typeface="Calibri" pitchFamily="34" charset="0"/>
                <a:cs typeface="Calibri" pitchFamily="34" charset="0"/>
              </a:rPr>
              <a:t>Do you consider if you are in the ‘line of fire’?</a:t>
            </a: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152400" y="2346067"/>
            <a:ext cx="5562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GB" sz="1200" dirty="0">
                <a:latin typeface="Calibri" pitchFamily="34" charset="0"/>
                <a:cs typeface="Calibri" pitchFamily="34" charset="0"/>
              </a:rPr>
              <a:t>The crew wanted to re-spool the drill line on the drum which had come loose.  They connected the winch line to the elevator and then undid the elevator bolts, but because of slack in the winch line the elevator dropped 1m onto his left foot breaking a bone in his foot. </a:t>
            </a:r>
          </a:p>
          <a:p>
            <a:pPr algn="just" eaLnBrk="1" hangingPunct="1"/>
            <a:endParaRPr lang="en-GB" sz="1200" dirty="0">
              <a:latin typeface="Calibri" pitchFamily="34" charset="0"/>
              <a:cs typeface="Calibri" pitchFamily="34" charset="0"/>
            </a:endParaRPr>
          </a:p>
          <a:p>
            <a:pPr algn="just" eaLnBrk="1" hangingPunct="1"/>
            <a:r>
              <a:rPr lang="en-GB" sz="1200" dirty="0">
                <a:latin typeface="Calibri" pitchFamily="34" charset="0"/>
                <a:cs typeface="Calibri" pitchFamily="34" charset="0"/>
              </a:rPr>
              <a:t> </a:t>
            </a:r>
          </a:p>
          <a:p>
            <a:pPr lvl="0" algn="just" eaLnBrk="1" hangingPunct="1"/>
            <a:r>
              <a:rPr lang="en-GB" sz="1200" dirty="0">
                <a:latin typeface="Calibri" pitchFamily="34" charset="0"/>
                <a:cs typeface="Calibri" pitchFamily="34" charset="0"/>
              </a:rPr>
              <a:t>   </a:t>
            </a:r>
            <a:endParaRPr lang="en-US" sz="1200" dirty="0">
              <a:latin typeface="Calibri" pitchFamily="34" charset="0"/>
              <a:cs typeface="Calibri" pitchFamily="34" charset="0"/>
            </a:endParaRPr>
          </a:p>
        </p:txBody>
      </p:sp>
      <p:pic>
        <p:nvPicPr>
          <p:cNvPr id="17" name="Picture 16" descr="Dropped object on himself.png"/>
          <p:cNvPicPr>
            <a:picLocks noChangeAspect="1"/>
          </p:cNvPicPr>
          <p:nvPr/>
        </p:nvPicPr>
        <p:blipFill>
          <a:blip r:embed="rId5" cstate="print"/>
          <a:stretch>
            <a:fillRect/>
          </a:stretch>
        </p:blipFill>
        <p:spPr>
          <a:xfrm>
            <a:off x="609600" y="762000"/>
            <a:ext cx="715068" cy="1295400"/>
          </a:xfrm>
          <a:prstGeom prst="rect">
            <a:avLst/>
          </a:prstGeom>
        </p:spPr>
      </p:pic>
      <p:pic>
        <p:nvPicPr>
          <p:cNvPr id="24" name="Picture 23" descr="CIMG1876.jpg"/>
          <p:cNvPicPr>
            <a:picLocks noChangeAspect="1"/>
          </p:cNvPicPr>
          <p:nvPr/>
        </p:nvPicPr>
        <p:blipFill>
          <a:blip r:embed="rId6" cstate="print"/>
          <a:stretch>
            <a:fillRect/>
          </a:stretch>
        </p:blipFill>
        <p:spPr>
          <a:xfrm>
            <a:off x="5867400" y="1752600"/>
            <a:ext cx="3124200" cy="2209800"/>
          </a:xfrm>
          <a:prstGeom prst="rect">
            <a:avLst/>
          </a:prstGeom>
        </p:spPr>
      </p:pic>
      <p:sp>
        <p:nvSpPr>
          <p:cNvPr id="25" name="Explosion 1 24"/>
          <p:cNvSpPr/>
          <p:nvPr/>
        </p:nvSpPr>
        <p:spPr bwMode="auto">
          <a:xfrm>
            <a:off x="8001000" y="2819400"/>
            <a:ext cx="381000" cy="457200"/>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91752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5F3FB93A-24E2-4775-A4A3-4B49986FDB24}"/>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office/2006/documentManagement/types"/>
    <ds:schemaRef ds:uri="http://purl.org/dc/elements/1.1/"/>
    <ds:schemaRef ds:uri="http://purl.org/dc/dcmitype/"/>
    <ds:schemaRef ds:uri="http://purl.org/dc/terms/"/>
    <ds:schemaRef ds:uri="http://schemas.microsoft.com/office/2006/metadata/properties"/>
    <ds:schemaRef ds:uri="9d51eac6-a7d5-47f5-a119-63d146adb134"/>
    <ds:schemaRef ds:uri="http://schemas.openxmlformats.org/package/2006/metadata/core-properties"/>
    <ds:schemaRef ds:uri="4880e4f8-4b7d-4bdd-91e3-e10d47036eca"/>
    <ds:schemaRef ds:uri="http://schemas.microsoft.com/office/infopath/2007/PartnerControls"/>
    <ds:schemaRef ds:uri="http://schemas.microsoft.com/sharepoint/v3"/>
    <ds:schemaRef ds:uri="http://schemas.microsoft.com/sharepoint/v3/fields"/>
    <ds:schemaRef ds:uri="4880E4F8-4B7D-4BDD-91E3-E10D47036EC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5963</TotalTime>
  <Words>163</Words>
  <Application>Microsoft Office PowerPoint</Application>
  <PresentationFormat>On-screen Show (4:3)</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666</cp:revision>
  <dcterms:created xsi:type="dcterms:W3CDTF">2001-05-03T06:07:08Z</dcterms:created>
  <dcterms:modified xsi:type="dcterms:W3CDTF">2024-04-21T06:47:47Z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