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4572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04423686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(#34)</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1094782</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23.09.2016 at 07:30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 103 Nimr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81000" y="3962400"/>
            <a:ext cx="4800600" cy="685800"/>
          </a:xfrm>
          <a:prstGeom prst="wedgeRoundRectCallout">
            <a:avLst>
              <a:gd name="adj1" fmla="val 65420"/>
              <a:gd name="adj2" fmla="val 11429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keep your hands and fingers away from crush points?</a:t>
            </a:r>
            <a:r>
              <a:rPr lang="en-GB" sz="1200" dirty="0">
                <a:solidFill>
                  <a:srgbClr val="000000"/>
                </a:solidFill>
                <a:latin typeface="Calibri" pitchFamily="34" charset="0"/>
                <a:cs typeface="Calibri" pitchFamily="34" charset="0"/>
              </a:rPr>
              <a:t>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you are out of the lifting zone? </a:t>
            </a:r>
          </a:p>
          <a:p>
            <a:pPr marL="342900" indent="-342900">
              <a:buFont typeface="Arial" charset="0"/>
              <a:buAutoNum type="arabicPeriod"/>
            </a:pPr>
            <a:r>
              <a:rPr lang="en-GB" sz="1200" dirty="0">
                <a:solidFill>
                  <a:srgbClr val="000000"/>
                </a:solidFill>
                <a:latin typeface="Calibri" pitchFamily="34" charset="0"/>
                <a:cs typeface="Calibri" pitchFamily="34" charset="0"/>
              </a:rPr>
              <a:t>Do always consider if you are in the line of fire?</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152400" y="2438400"/>
            <a:ext cx="5562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400" dirty="0">
                <a:latin typeface="Calibri" pitchFamily="34" charset="0"/>
                <a:cs typeface="Calibri" pitchFamily="34" charset="0"/>
              </a:rPr>
              <a:t>After hooking the casing joint to the elevator, the </a:t>
            </a:r>
            <a:r>
              <a:rPr lang="en-US" sz="1400" dirty="0" err="1">
                <a:latin typeface="Calibri" pitchFamily="34" charset="0"/>
                <a:cs typeface="Calibri" pitchFamily="34" charset="0"/>
              </a:rPr>
              <a:t>floorman</a:t>
            </a:r>
            <a:r>
              <a:rPr lang="en-US" sz="1400" dirty="0">
                <a:latin typeface="Calibri" pitchFamily="34" charset="0"/>
                <a:cs typeface="Calibri" pitchFamily="34" charset="0"/>
              </a:rPr>
              <a:t> attempted to remove the sling from the joint before the driller had fully lowered it.  His hand became trapped between the elevator and elevator links crushing his left hand index finger.</a:t>
            </a:r>
          </a:p>
        </p:txBody>
      </p:sp>
      <p:pic>
        <p:nvPicPr>
          <p:cNvPr id="17" name="Picture 16" descr="Dropped object on himself.png"/>
          <p:cNvPicPr>
            <a:picLocks noChangeAspect="1"/>
          </p:cNvPicPr>
          <p:nvPr/>
        </p:nvPicPr>
        <p:blipFill>
          <a:blip r:embed="rId5" cstate="print"/>
          <a:stretch>
            <a:fillRect/>
          </a:stretch>
        </p:blipFill>
        <p:spPr>
          <a:xfrm>
            <a:off x="326073" y="838201"/>
            <a:ext cx="975267" cy="1052292"/>
          </a:xfrm>
          <a:prstGeom prst="rect">
            <a:avLst/>
          </a:prstGeom>
        </p:spPr>
      </p:pic>
      <p:pic>
        <p:nvPicPr>
          <p:cNvPr id="23" name="Picture 22"/>
          <p:cNvPicPr/>
          <p:nvPr/>
        </p:nvPicPr>
        <p:blipFill>
          <a:blip r:embed="rId6" cstate="print"/>
          <a:stretch>
            <a:fillRect/>
          </a:stretch>
        </p:blipFill>
        <p:spPr bwMode="auto">
          <a:xfrm>
            <a:off x="6324600" y="2057400"/>
            <a:ext cx="2646521" cy="2667000"/>
          </a:xfrm>
          <a:prstGeom prst="rect">
            <a:avLst/>
          </a:prstGeom>
          <a:noFill/>
          <a:ln w="9525">
            <a:noFill/>
            <a:miter lim="800000"/>
            <a:headEnd/>
            <a:tailEnd/>
          </a:ln>
        </p:spPr>
      </p:pic>
      <p:sp>
        <p:nvSpPr>
          <p:cNvPr id="19" name="TextBox 18"/>
          <p:cNvSpPr txBox="1"/>
          <p:nvPr/>
        </p:nvSpPr>
        <p:spPr>
          <a:xfrm>
            <a:off x="6248400" y="1752600"/>
            <a:ext cx="1066800" cy="276999"/>
          </a:xfrm>
          <a:prstGeom prst="rect">
            <a:avLst/>
          </a:prstGeom>
          <a:noFill/>
          <a:ln>
            <a:solidFill>
              <a:schemeClr val="tx1"/>
            </a:solidFill>
          </a:ln>
        </p:spPr>
        <p:txBody>
          <a:bodyPr wrap="square" rtlCol="0">
            <a:spAutoFit/>
          </a:bodyPr>
          <a:lstStyle/>
          <a:p>
            <a:pPr algn="ctr"/>
            <a:r>
              <a:rPr lang="en-GB" sz="1200" dirty="0">
                <a:latin typeface="+mj-lt"/>
              </a:rPr>
              <a:t>Elevator </a:t>
            </a:r>
          </a:p>
        </p:txBody>
      </p:sp>
      <p:sp>
        <p:nvSpPr>
          <p:cNvPr id="21" name="TextBox 20"/>
          <p:cNvSpPr txBox="1"/>
          <p:nvPr/>
        </p:nvSpPr>
        <p:spPr>
          <a:xfrm>
            <a:off x="7391400" y="1752600"/>
            <a:ext cx="1066800" cy="276999"/>
          </a:xfrm>
          <a:prstGeom prst="rect">
            <a:avLst/>
          </a:prstGeom>
          <a:noFill/>
          <a:ln>
            <a:solidFill>
              <a:schemeClr val="tx1"/>
            </a:solidFill>
          </a:ln>
        </p:spPr>
        <p:txBody>
          <a:bodyPr wrap="square" rtlCol="0">
            <a:spAutoFit/>
          </a:bodyPr>
          <a:lstStyle/>
          <a:p>
            <a:pPr algn="ctr"/>
            <a:r>
              <a:rPr lang="en-GB" sz="1200" dirty="0">
                <a:latin typeface="+mj-lt"/>
              </a:rPr>
              <a:t>Sling </a:t>
            </a:r>
          </a:p>
        </p:txBody>
      </p:sp>
      <p:cxnSp>
        <p:nvCxnSpPr>
          <p:cNvPr id="24" name="Straight Arrow Connector 23"/>
          <p:cNvCxnSpPr>
            <a:stCxn id="19" idx="2"/>
          </p:cNvCxnSpPr>
          <p:nvPr/>
        </p:nvCxnSpPr>
        <p:spPr bwMode="auto">
          <a:xfrm>
            <a:off x="6781800" y="2029599"/>
            <a:ext cx="304800" cy="408801"/>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cxnSp>
        <p:nvCxnSpPr>
          <p:cNvPr id="26" name="Straight Arrow Connector 25"/>
          <p:cNvCxnSpPr>
            <a:stCxn id="21" idx="2"/>
          </p:cNvCxnSpPr>
          <p:nvPr/>
        </p:nvCxnSpPr>
        <p:spPr bwMode="auto">
          <a:xfrm>
            <a:off x="7924800" y="2029599"/>
            <a:ext cx="76200" cy="408801"/>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91759</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E97F0F-4747-463D-B6FC-0D78D376C990}"/>
</file>

<file path=customXml/itemProps2.xml><?xml version="1.0" encoding="utf-8"?>
<ds:datastoreItem xmlns:ds="http://schemas.openxmlformats.org/officeDocument/2006/customXml" ds:itemID="{3A5D88EA-5F43-417B-8A80-9407E5803871}">
  <ds:schemaRefs>
    <ds:schemaRef ds:uri="4880E4F8-4B7D-4BDD-91E3-E10D47036ECA"/>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purl.org/dc/elements/1.1/"/>
    <ds:schemaRef ds:uri="9d51eac6-a7d5-47f5-a119-63d146adb134"/>
    <ds:schemaRef ds:uri="4880e4f8-4b7d-4bdd-91e3-e10d47036eca"/>
    <ds:schemaRef ds:uri="http://schemas.microsoft.com/sharepoint/v3/field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6247</TotalTime>
  <Words>148</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701</cp:revision>
  <dcterms:created xsi:type="dcterms:W3CDTF">2001-05-03T06:07:08Z</dcterms:created>
  <dcterms:modified xsi:type="dcterms:W3CDTF">2024-04-21T06:46:10Z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