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206758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685800" y="3425825"/>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543550" y="4572001"/>
            <a:ext cx="857250" cy="1905000"/>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414087603"/>
              </p:ext>
            </p:extLst>
          </p:nvPr>
        </p:nvGraphicFramePr>
        <p:xfrm>
          <a:off x="1676401" y="762000"/>
          <a:ext cx="7391400" cy="914400"/>
        </p:xfrm>
        <a:graphic>
          <a:graphicData uri="http://schemas.openxmlformats.org/drawingml/2006/table">
            <a:tbl>
              <a:tblPr firstRow="1" bandRow="1">
                <a:tableStyleId>{5C22544A-7EE6-4342-B048-85BDC9FD1C3A}</a:tableStyleId>
              </a:tblPr>
              <a:tblGrid>
                <a:gridCol w="1687167">
                  <a:extLst>
                    <a:ext uri="{9D8B030D-6E8A-4147-A177-3AD203B41FA5}">
                      <a16:colId xmlns:a16="http://schemas.microsoft.com/office/drawing/2014/main" val="20000"/>
                    </a:ext>
                  </a:extLst>
                </a:gridCol>
                <a:gridCol w="2249557">
                  <a:extLst>
                    <a:ext uri="{9D8B030D-6E8A-4147-A177-3AD203B41FA5}">
                      <a16:colId xmlns:a16="http://schemas.microsoft.com/office/drawing/2014/main" val="20001"/>
                    </a:ext>
                  </a:extLst>
                </a:gridCol>
                <a:gridCol w="1625121">
                  <a:extLst>
                    <a:ext uri="{9D8B030D-6E8A-4147-A177-3AD203B41FA5}">
                      <a16:colId xmlns:a16="http://schemas.microsoft.com/office/drawing/2014/main" val="20002"/>
                    </a:ext>
                  </a:extLst>
                </a:gridCol>
                <a:gridCol w="1829555">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tx1"/>
                          </a:solidFill>
                          <a:latin typeface="Calibri" pitchFamily="34" charset="0"/>
                          <a:ea typeface="+mn-ea"/>
                          <a:cs typeface="Calibri" pitchFamily="34" charset="0"/>
                        </a:rPr>
                        <a:t>LTI (#35)</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1094921</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03.10.2016 at 20:30 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Rig</a:t>
                      </a:r>
                      <a:r>
                        <a:rPr lang="en-US" sz="1400" b="0" kern="1200" baseline="0" dirty="0">
                          <a:solidFill>
                            <a:schemeClr val="dk1"/>
                          </a:solidFill>
                          <a:latin typeface="Calibri" pitchFamily="34" charset="0"/>
                          <a:ea typeface="+mn-ea"/>
                          <a:cs typeface="Calibri" pitchFamily="34" charset="0"/>
                        </a:rPr>
                        <a:t> 48, Bahja area </a:t>
                      </a:r>
                      <a:endParaRPr lang="en-US" sz="1400" b="0"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r>
              <a:rPr lang="en-US" sz="1600" b="1">
                <a:solidFill>
                  <a:schemeClr val="bg1"/>
                </a:solidFill>
                <a:latin typeface="Calibri" pitchFamily="34" charset="0"/>
                <a:cs typeface="Calibri" pitchFamily="34" charset="0"/>
              </a:rPr>
              <a: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152400" y="3886200"/>
            <a:ext cx="5410200" cy="685800"/>
          </a:xfrm>
          <a:prstGeom prst="wedgeRoundRectCallout">
            <a:avLst>
              <a:gd name="adj1" fmla="val 56077"/>
              <a:gd name="adj2" fmla="val 122948"/>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GB" sz="1200" dirty="0">
                <a:solidFill>
                  <a:srgbClr val="000000"/>
                </a:solidFill>
                <a:latin typeface="Calibri" pitchFamily="34" charset="0"/>
                <a:cs typeface="Calibri" pitchFamily="34" charset="0"/>
              </a:rPr>
              <a:t>Do you ensure the work area is clear before carrying out lifting operations? </a:t>
            </a:r>
          </a:p>
          <a:p>
            <a:pPr marL="342900" indent="-342900">
              <a:buFont typeface="Arial" charset="0"/>
              <a:buAutoNum type="arabicPeriod"/>
            </a:pPr>
            <a:r>
              <a:rPr lang="en-GB" sz="1200" dirty="0">
                <a:solidFill>
                  <a:srgbClr val="000000"/>
                </a:solidFill>
                <a:latin typeface="Calibri" pitchFamily="34" charset="0"/>
                <a:cs typeface="Calibri" pitchFamily="34" charset="0"/>
              </a:rPr>
              <a:t>Do you ensure effective communication with your work colleagues? </a:t>
            </a:r>
          </a:p>
          <a:p>
            <a:pPr marL="342900" indent="-342900">
              <a:buFont typeface="Arial" charset="0"/>
              <a:buAutoNum type="arabicPeriod"/>
            </a:pPr>
            <a:r>
              <a:rPr lang="en-GB" sz="1200" dirty="0">
                <a:solidFill>
                  <a:srgbClr val="000000"/>
                </a:solidFill>
                <a:latin typeface="Calibri" pitchFamily="34" charset="0"/>
                <a:cs typeface="Calibri" pitchFamily="34" charset="0"/>
              </a:rPr>
              <a:t>Do you ensure you have safe access &amp; egress?</a:t>
            </a:r>
          </a:p>
          <a:p>
            <a:pPr marL="342900" indent="-342900"/>
            <a:endParaRPr lang="en-GB" sz="12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p:txBody>
      </p:sp>
      <p:sp>
        <p:nvSpPr>
          <p:cNvPr id="3073" name="Rectangle 1"/>
          <p:cNvSpPr>
            <a:spLocks noChangeArrowheads="1"/>
          </p:cNvSpPr>
          <p:nvPr/>
        </p:nvSpPr>
        <p:spPr bwMode="auto">
          <a:xfrm>
            <a:off x="152400" y="2337137"/>
            <a:ext cx="57912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1" hangingPunct="1"/>
            <a:r>
              <a:rPr lang="en-US" sz="1200" dirty="0">
                <a:latin typeface="Calibri" pitchFamily="34" charset="0"/>
                <a:cs typeface="Calibri" pitchFamily="34" charset="0"/>
              </a:rPr>
              <a:t>While climbing out of the cellar the Roustabout placed his hand on the pad eye of the sub base lower beam.  At the same time, a floorman operated the Blow Out Preventer (BOP) hoist winch resulting in the BOP tilting at one end trapping the Roustabout’s right hand thumb between the pad eye and sheer ram bonnet, resulting in a fracture to his right hand thumb.  </a:t>
            </a:r>
          </a:p>
        </p:txBody>
      </p:sp>
      <p:pic>
        <p:nvPicPr>
          <p:cNvPr id="23" name="Picture 22" descr="SQASHED Fingers.png"/>
          <p:cNvPicPr>
            <a:picLocks noChangeAspect="1"/>
          </p:cNvPicPr>
          <p:nvPr/>
        </p:nvPicPr>
        <p:blipFill>
          <a:blip r:embed="rId5" cstate="print"/>
          <a:stretch>
            <a:fillRect/>
          </a:stretch>
        </p:blipFill>
        <p:spPr>
          <a:xfrm>
            <a:off x="304800" y="762000"/>
            <a:ext cx="1066800" cy="1187200"/>
          </a:xfrm>
          <a:prstGeom prst="rect">
            <a:avLst/>
          </a:prstGeom>
        </p:spPr>
      </p:pic>
      <p:pic>
        <p:nvPicPr>
          <p:cNvPr id="17" name="Picture 16" descr="DSC02750.JPG"/>
          <p:cNvPicPr>
            <a:picLocks noChangeAspect="1"/>
          </p:cNvPicPr>
          <p:nvPr/>
        </p:nvPicPr>
        <p:blipFill>
          <a:blip r:embed="rId6" cstate="print"/>
          <a:stretch>
            <a:fillRect/>
          </a:stretch>
        </p:blipFill>
        <p:spPr>
          <a:xfrm>
            <a:off x="6553200" y="1752600"/>
            <a:ext cx="2286000" cy="3048001"/>
          </a:xfrm>
          <a:prstGeom prst="rect">
            <a:avLst/>
          </a:prstGeom>
        </p:spPr>
      </p:pic>
      <p:sp>
        <p:nvSpPr>
          <p:cNvPr id="19" name="Explosion 1 18"/>
          <p:cNvSpPr/>
          <p:nvPr/>
        </p:nvSpPr>
        <p:spPr bwMode="auto">
          <a:xfrm>
            <a:off x="7315200" y="3048000"/>
            <a:ext cx="228600" cy="228600"/>
          </a:xfrm>
          <a:prstGeom prst="irregularSeal1">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New Roman" pitchFamily="18" charset="0"/>
            </a:endParaRPr>
          </a:p>
        </p:txBody>
      </p:sp>
      <p:sp>
        <p:nvSpPr>
          <p:cNvPr id="21" name="TextBox 20"/>
          <p:cNvSpPr txBox="1"/>
          <p:nvPr/>
        </p:nvSpPr>
        <p:spPr>
          <a:xfrm>
            <a:off x="6553200" y="4800600"/>
            <a:ext cx="2286000" cy="246221"/>
          </a:xfrm>
          <a:prstGeom prst="rect">
            <a:avLst/>
          </a:prstGeom>
          <a:noFill/>
          <a:ln>
            <a:solidFill>
              <a:schemeClr val="tx1"/>
            </a:solidFill>
          </a:ln>
        </p:spPr>
        <p:txBody>
          <a:bodyPr wrap="square" rtlCol="0">
            <a:spAutoFit/>
          </a:bodyPr>
          <a:lstStyle/>
          <a:p>
            <a:r>
              <a:rPr lang="en-GB" sz="1000" dirty="0">
                <a:latin typeface="+mj-lt"/>
              </a:rPr>
              <a:t>Point where thumb was trapped</a:t>
            </a:r>
          </a:p>
        </p:txBody>
      </p:sp>
      <p:cxnSp>
        <p:nvCxnSpPr>
          <p:cNvPr id="25" name="Straight Arrow Connector 24"/>
          <p:cNvCxnSpPr/>
          <p:nvPr/>
        </p:nvCxnSpPr>
        <p:spPr bwMode="auto">
          <a:xfrm flipH="1" flipV="1">
            <a:off x="7467600" y="3200400"/>
            <a:ext cx="190500" cy="1611948"/>
          </a:xfrm>
          <a:prstGeom prst="straightConnector1">
            <a:avLst/>
          </a:prstGeom>
          <a:solidFill>
            <a:schemeClr val="accent1"/>
          </a:solidFill>
          <a:ln w="15875" cap="flat" cmpd="sng" algn="ctr">
            <a:solidFill>
              <a:schemeClr val="tx1"/>
            </a:solidFill>
            <a:prstDash val="solid"/>
            <a:round/>
            <a:headEnd type="none" w="med" len="med"/>
            <a:tailEnd type="arrow"/>
          </a:ln>
          <a:effectLst/>
        </p:spPr>
      </p:cxn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91760</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CCC3FB3-A572-4B4A-BAFC-402AB7FF704E}"/>
</file>

<file path=customXml/itemProps2.xml><?xml version="1.0" encoding="utf-8"?>
<ds:datastoreItem xmlns:ds="http://schemas.openxmlformats.org/officeDocument/2006/customXml" ds:itemID="{3A5D88EA-5F43-417B-8A80-9407E5803871}">
  <ds:schemaRefs>
    <ds:schemaRef ds:uri="http://purl.org/dc/elements/1.1/"/>
    <ds:schemaRef ds:uri="http://www.w3.org/XML/1998/namespace"/>
    <ds:schemaRef ds:uri="4880E4F8-4B7D-4BDD-91E3-E10D47036ECA"/>
    <ds:schemaRef ds:uri="9d51eac6-a7d5-47f5-a119-63d146adb134"/>
    <ds:schemaRef ds:uri="http://schemas.microsoft.com/office/2006/documentManagement/types"/>
    <ds:schemaRef ds:uri="http://schemas.microsoft.com/office/infopath/2007/PartnerControls"/>
    <ds:schemaRef ds:uri="http://schemas.microsoft.com/office/2006/metadata/properties"/>
    <ds:schemaRef ds:uri="http://schemas.microsoft.com/sharepoint/v3/fields"/>
    <ds:schemaRef ds:uri="http://schemas.microsoft.com/sharepoint/v3"/>
    <ds:schemaRef ds:uri="http://purl.org/dc/terms/"/>
    <ds:schemaRef ds:uri="http://schemas.openxmlformats.org/package/2006/metadata/core-properties"/>
    <ds:schemaRef ds:uri="4880e4f8-4b7d-4bdd-91e3-e10d47036eca"/>
    <ds:schemaRef ds:uri="http://purl.org/dc/dcmitype/"/>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6161</TotalTime>
  <Words>180</Words>
  <Application>Microsoft Office PowerPoint</Application>
  <PresentationFormat>On-screen Show (4:3)</PresentationFormat>
  <Paragraphs>31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692</cp:revision>
  <dcterms:created xsi:type="dcterms:W3CDTF">2001-05-03T06:07:08Z</dcterms:created>
  <dcterms:modified xsi:type="dcterms:W3CDTF">2024-04-21T06:45:46Z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