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414087603"/>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(#35)</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1094921</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03.10.2016 at 20:30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Rig</a:t>
                      </a:r>
                      <a:r>
                        <a:rPr lang="en-US" sz="1400" b="0" kern="1200" baseline="0" dirty="0">
                          <a:solidFill>
                            <a:schemeClr val="dk1"/>
                          </a:solidFill>
                          <a:latin typeface="Calibri" pitchFamily="34" charset="0"/>
                          <a:ea typeface="+mn-ea"/>
                          <a:cs typeface="Calibri" pitchFamily="34" charset="0"/>
                        </a:rPr>
                        <a:t> 48, Bahja area </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600" b="1">
                <a:solidFill>
                  <a:schemeClr val="bg1"/>
                </a:solidFill>
                <a:latin typeface="Calibri" pitchFamily="34" charset="0"/>
                <a:cs typeface="Calibri" pitchFamily="34" charset="0"/>
              </a:rPr>
              <a: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200"/>
            <a:ext cx="5410200" cy="685800"/>
          </a:xfrm>
          <a:prstGeom prst="wedgeRoundRectCallout">
            <a:avLst>
              <a:gd name="adj1" fmla="val 56077"/>
              <a:gd name="adj2" fmla="val 122948"/>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ensure the work area is clear before carrying out lifting operations?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effective communication with your work colleagues?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you have safe access &amp; egress?</a:t>
            </a:r>
          </a:p>
          <a:p>
            <a:pPr marL="342900" indent="-342900"/>
            <a:endParaRPr lang="en-GB" sz="12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152400" y="2337137"/>
            <a:ext cx="5791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200" dirty="0">
                <a:latin typeface="Calibri" pitchFamily="34" charset="0"/>
                <a:cs typeface="Calibri" pitchFamily="34" charset="0"/>
              </a:rPr>
              <a:t>While climbing out of the cellar the Roustabout placed his hand on the pad eye of the sub base lower beam.  At the same time, a floorman operated the Blow Out Preventer (BOP) hoist winch resulting in the BOP tilting at one end trapping the Roustabout’s right hand thumb between the pad eye and sheer ram bonnet, resulting in a fracture to his right hand thumb.  </a:t>
            </a:r>
          </a:p>
        </p:txBody>
      </p:sp>
      <p:pic>
        <p:nvPicPr>
          <p:cNvPr id="23" name="Picture 22" descr="SQASHED Fingers.png"/>
          <p:cNvPicPr>
            <a:picLocks noChangeAspect="1"/>
          </p:cNvPicPr>
          <p:nvPr/>
        </p:nvPicPr>
        <p:blipFill>
          <a:blip r:embed="rId5" cstate="print"/>
          <a:stretch>
            <a:fillRect/>
          </a:stretch>
        </p:blipFill>
        <p:spPr>
          <a:xfrm>
            <a:off x="304800" y="762000"/>
            <a:ext cx="1066800" cy="1187200"/>
          </a:xfrm>
          <a:prstGeom prst="rect">
            <a:avLst/>
          </a:prstGeom>
        </p:spPr>
      </p:pic>
      <p:pic>
        <p:nvPicPr>
          <p:cNvPr id="17" name="Picture 16" descr="DSC02750.JPG"/>
          <p:cNvPicPr>
            <a:picLocks noChangeAspect="1"/>
          </p:cNvPicPr>
          <p:nvPr/>
        </p:nvPicPr>
        <p:blipFill>
          <a:blip r:embed="rId6" cstate="print"/>
          <a:stretch>
            <a:fillRect/>
          </a:stretch>
        </p:blipFill>
        <p:spPr>
          <a:xfrm>
            <a:off x="6553200" y="1752600"/>
            <a:ext cx="2286000" cy="3048001"/>
          </a:xfrm>
          <a:prstGeom prst="rect">
            <a:avLst/>
          </a:prstGeom>
        </p:spPr>
      </p:pic>
      <p:sp>
        <p:nvSpPr>
          <p:cNvPr id="19" name="Explosion 1 18"/>
          <p:cNvSpPr/>
          <p:nvPr/>
        </p:nvSpPr>
        <p:spPr bwMode="auto">
          <a:xfrm>
            <a:off x="7315200" y="3048000"/>
            <a:ext cx="228600" cy="228600"/>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1" name="TextBox 20"/>
          <p:cNvSpPr txBox="1"/>
          <p:nvPr/>
        </p:nvSpPr>
        <p:spPr>
          <a:xfrm>
            <a:off x="6553200" y="4800600"/>
            <a:ext cx="2286000" cy="246221"/>
          </a:xfrm>
          <a:prstGeom prst="rect">
            <a:avLst/>
          </a:prstGeom>
          <a:noFill/>
          <a:ln>
            <a:solidFill>
              <a:schemeClr val="tx1"/>
            </a:solidFill>
          </a:ln>
        </p:spPr>
        <p:txBody>
          <a:bodyPr wrap="square" rtlCol="0">
            <a:spAutoFit/>
          </a:bodyPr>
          <a:lstStyle/>
          <a:p>
            <a:r>
              <a:rPr lang="en-GB" sz="1000" dirty="0">
                <a:latin typeface="+mj-lt"/>
              </a:rPr>
              <a:t>Point where thumb was trapped</a:t>
            </a:r>
          </a:p>
        </p:txBody>
      </p:sp>
      <p:cxnSp>
        <p:nvCxnSpPr>
          <p:cNvPr id="25" name="Straight Arrow Connector 24"/>
          <p:cNvCxnSpPr/>
          <p:nvPr/>
        </p:nvCxnSpPr>
        <p:spPr bwMode="auto">
          <a:xfrm flipH="1" flipV="1">
            <a:off x="7467600" y="3200400"/>
            <a:ext cx="190500" cy="1611948"/>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91760</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CC3FB3-A572-4B4A-BAFC-402AB7FF704E}"/>
</file>

<file path=customXml/itemProps2.xml><?xml version="1.0" encoding="utf-8"?>
<ds:datastoreItem xmlns:ds="http://schemas.openxmlformats.org/officeDocument/2006/customXml" ds:itemID="{3A5D88EA-5F43-417B-8A80-9407E5803871}">
  <ds:schemaRefs>
    <ds:schemaRef ds:uri="http://purl.org/dc/elements/1.1/"/>
    <ds:schemaRef ds:uri="http://www.w3.org/XML/1998/namespace"/>
    <ds:schemaRef ds:uri="4880E4F8-4B7D-4BDD-91E3-E10D47036ECA"/>
    <ds:schemaRef ds:uri="9d51eac6-a7d5-47f5-a119-63d146adb134"/>
    <ds:schemaRef ds:uri="http://schemas.microsoft.com/office/2006/documentManagement/types"/>
    <ds:schemaRef ds:uri="http://schemas.microsoft.com/office/infopath/2007/PartnerControls"/>
    <ds:schemaRef ds:uri="http://schemas.microsoft.com/office/2006/metadata/properties"/>
    <ds:schemaRef ds:uri="http://schemas.microsoft.com/sharepoint/v3/fields"/>
    <ds:schemaRef ds:uri="http://schemas.microsoft.com/sharepoint/v3"/>
    <ds:schemaRef ds:uri="http://purl.org/dc/terms/"/>
    <ds:schemaRef ds:uri="http://schemas.openxmlformats.org/package/2006/metadata/core-properties"/>
    <ds:schemaRef ds:uri="4880e4f8-4b7d-4bdd-91e3-e10d47036eca"/>
    <ds:schemaRef ds:uri="http://purl.org/dc/dcmityp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6161</TotalTime>
  <Words>180</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692</cp:revision>
  <dcterms:created xsi:type="dcterms:W3CDTF">2001-05-03T06:07:08Z</dcterms:created>
  <dcterms:modified xsi:type="dcterms:W3CDTF">2024-04-21T06:45:46Z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