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6"/>
  </p:notesMasterIdLst>
  <p:handoutMasterIdLst>
    <p:handoutMasterId r:id="rId7"/>
  </p:handoutMasterIdLst>
  <p:sldIdLst>
    <p:sldId id="261" r:id="rId5"/>
  </p:sldIdLst>
  <p:sldSz cx="9144000" cy="6858000" type="screen4x3"/>
  <p:notesSz cx="6670675" cy="9929813"/>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8">
          <p15:clr>
            <a:srgbClr val="A4A3A4"/>
          </p15:clr>
        </p15:guide>
        <p15:guide id="2" pos="210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DD5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340" autoAdjust="0"/>
    <p:restoredTop sz="95747" autoAdjust="0"/>
  </p:normalViewPr>
  <p:slideViewPr>
    <p:cSldViewPr>
      <p:cViewPr varScale="1">
        <p:scale>
          <a:sx n="73" d="100"/>
          <a:sy n="73" d="100"/>
        </p:scale>
        <p:origin x="1458"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8" d="100"/>
          <a:sy n="88" d="100"/>
        </p:scale>
        <p:origin x="-3870" y="-108"/>
      </p:cViewPr>
      <p:guideLst>
        <p:guide orient="horz" pos="3128"/>
        <p:guide pos="210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handoutMaster" Target="handoutMasters/handoutMaster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2890838"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dirty="0"/>
          </a:p>
        </p:txBody>
      </p:sp>
      <p:sp>
        <p:nvSpPr>
          <p:cNvPr id="9219" name="Rectangle 3"/>
          <p:cNvSpPr>
            <a:spLocks noGrp="1" noChangeArrowheads="1"/>
          </p:cNvSpPr>
          <p:nvPr>
            <p:ph type="dt" sz="quarter" idx="1"/>
          </p:nvPr>
        </p:nvSpPr>
        <p:spPr bwMode="auto">
          <a:xfrm>
            <a:off x="3779838" y="0"/>
            <a:ext cx="2890837"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dirty="0"/>
          </a:p>
        </p:txBody>
      </p:sp>
      <p:sp>
        <p:nvSpPr>
          <p:cNvPr id="9220" name="Rectangle 4"/>
          <p:cNvSpPr>
            <a:spLocks noGrp="1" noChangeArrowheads="1"/>
          </p:cNvSpPr>
          <p:nvPr>
            <p:ph type="ftr" sz="quarter" idx="2"/>
          </p:nvPr>
        </p:nvSpPr>
        <p:spPr bwMode="auto">
          <a:xfrm>
            <a:off x="0" y="9432925"/>
            <a:ext cx="2890838"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dirty="0"/>
          </a:p>
        </p:txBody>
      </p:sp>
      <p:sp>
        <p:nvSpPr>
          <p:cNvPr id="9221" name="Rectangle 5"/>
          <p:cNvSpPr>
            <a:spLocks noGrp="1" noChangeArrowheads="1"/>
          </p:cNvSpPr>
          <p:nvPr>
            <p:ph type="sldNum" sz="quarter" idx="3"/>
          </p:nvPr>
        </p:nvSpPr>
        <p:spPr bwMode="auto">
          <a:xfrm>
            <a:off x="3779838" y="9432925"/>
            <a:ext cx="2890837"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247850DC-4B7B-4DDB-AF95-BE45BC800185}" type="slidenum">
              <a:rPr lang="en-US"/>
              <a:pPr>
                <a:defRPr/>
              </a:pPr>
              <a:t>‹#›</a:t>
            </a:fld>
            <a:endParaRPr lang="en-US" dirty="0"/>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2890838"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dirty="0"/>
          </a:p>
        </p:txBody>
      </p:sp>
      <p:sp>
        <p:nvSpPr>
          <p:cNvPr id="8195" name="Rectangle 3"/>
          <p:cNvSpPr>
            <a:spLocks noGrp="1" noChangeArrowheads="1"/>
          </p:cNvSpPr>
          <p:nvPr>
            <p:ph type="dt" idx="1"/>
          </p:nvPr>
        </p:nvSpPr>
        <p:spPr bwMode="auto">
          <a:xfrm>
            <a:off x="3779838" y="0"/>
            <a:ext cx="2890837"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dirty="0"/>
          </a:p>
        </p:txBody>
      </p:sp>
      <p:sp>
        <p:nvSpPr>
          <p:cNvPr id="7172" name="Rectangle 4"/>
          <p:cNvSpPr>
            <a:spLocks noGrp="1" noRot="1" noChangeAspect="1" noChangeArrowheads="1" noTextEdit="1"/>
          </p:cNvSpPr>
          <p:nvPr>
            <p:ph type="sldImg" idx="2"/>
          </p:nvPr>
        </p:nvSpPr>
        <p:spPr bwMode="auto">
          <a:xfrm>
            <a:off x="852488" y="744538"/>
            <a:ext cx="4965700" cy="3724275"/>
          </a:xfrm>
          <a:prstGeom prst="rect">
            <a:avLst/>
          </a:prstGeom>
          <a:noFill/>
          <a:ln w="9525">
            <a:solidFill>
              <a:srgbClr val="000000"/>
            </a:solidFill>
            <a:miter lim="800000"/>
            <a:headEnd/>
            <a:tailEnd/>
          </a:ln>
        </p:spPr>
      </p:sp>
      <p:sp>
        <p:nvSpPr>
          <p:cNvPr id="8197" name="Rectangle 5"/>
          <p:cNvSpPr>
            <a:spLocks noGrp="1" noChangeArrowheads="1"/>
          </p:cNvSpPr>
          <p:nvPr>
            <p:ph type="body" sz="quarter" idx="3"/>
          </p:nvPr>
        </p:nvSpPr>
        <p:spPr bwMode="auto">
          <a:xfrm>
            <a:off x="889000" y="4716463"/>
            <a:ext cx="4892675" cy="446881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8198" name="Rectangle 6"/>
          <p:cNvSpPr>
            <a:spLocks noGrp="1" noChangeArrowheads="1"/>
          </p:cNvSpPr>
          <p:nvPr>
            <p:ph type="ftr" sz="quarter" idx="4"/>
          </p:nvPr>
        </p:nvSpPr>
        <p:spPr bwMode="auto">
          <a:xfrm>
            <a:off x="0" y="9432925"/>
            <a:ext cx="2890838"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dirty="0"/>
          </a:p>
        </p:txBody>
      </p:sp>
      <p:sp>
        <p:nvSpPr>
          <p:cNvPr id="8199" name="Rectangle 7"/>
          <p:cNvSpPr>
            <a:spLocks noGrp="1" noChangeArrowheads="1"/>
          </p:cNvSpPr>
          <p:nvPr>
            <p:ph type="sldNum" sz="quarter" idx="5"/>
          </p:nvPr>
        </p:nvSpPr>
        <p:spPr bwMode="auto">
          <a:xfrm>
            <a:off x="3779838" y="9432925"/>
            <a:ext cx="2890837"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DD9F01EB-EC81-47AB-BA30-57B692915657}"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p:spPr>
        <p:txBody>
          <a:bodyPr/>
          <a:lstStyle/>
          <a:p>
            <a:fld id="{D641B58E-A7C1-4628-991B-46E81AD7F1F5}" type="slidenum">
              <a:rPr lang="en-US" smtClean="0"/>
              <a:pPr/>
              <a:t>1</a:t>
            </a:fld>
            <a:endParaRPr lang="en-US" dirty="0"/>
          </a:p>
        </p:txBody>
      </p:sp>
      <p:sp>
        <p:nvSpPr>
          <p:cNvPr id="8195" name="Rectangle 2"/>
          <p:cNvSpPr>
            <a:spLocks noGrp="1" noRot="1" noChangeAspect="1" noChangeArrowheads="1" noTextEdit="1"/>
          </p:cNvSpPr>
          <p:nvPr>
            <p:ph type="sldImg"/>
          </p:nvPr>
        </p:nvSpPr>
        <p:spPr>
          <a:ln/>
        </p:spPr>
      </p:sp>
      <p:sp>
        <p:nvSpPr>
          <p:cNvPr id="8196" name="Rectangle 3"/>
          <p:cNvSpPr>
            <a:spLocks noGrp="1" noChangeArrowheads="1"/>
          </p:cNvSpPr>
          <p:nvPr>
            <p:ph type="body" idx="1"/>
          </p:nvPr>
        </p:nvSpPr>
        <p:spPr>
          <a:noFill/>
          <a:ln/>
        </p:spPr>
        <p:txBody>
          <a:bodyPr/>
          <a:lstStyle/>
          <a:p>
            <a:endParaRPr lang="en-GB"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Rectangle 3"/>
          <p:cNvSpPr/>
          <p:nvPr userDrawn="1"/>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a:defRPr/>
            </a:pPr>
            <a:endParaRPr lang="en-US" dirty="0"/>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Rectangle 4"/>
          <p:cNvSpPr>
            <a:spLocks noGrp="1" noChangeArrowheads="1"/>
          </p:cNvSpPr>
          <p:nvPr>
            <p:ph type="dt" sz="half" idx="10"/>
          </p:nvPr>
        </p:nvSpPr>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p:txBody>
          <a:bodyPr/>
          <a:lstStyle>
            <a:lvl1pPr algn="ctr">
              <a:defRPr/>
            </a:lvl1pPr>
          </a:lstStyle>
          <a:p>
            <a:pPr>
              <a:defRPr/>
            </a:pPr>
            <a:fld id="{4F40A6A1-EDEA-49E7-9EBE-CCE48D7C39AA}"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8077200" cy="685800"/>
          </a:xfrm>
          <a:prstGeom prst="rect">
            <a:avLst/>
          </a:prstGeom>
        </p:spPr>
        <p:txBody>
          <a:bodyPr/>
          <a:lstStyle>
            <a:lvl1pPr>
              <a:defRPr sz="2000"/>
            </a:lvl1pPr>
          </a:lstStyle>
          <a:p>
            <a:r>
              <a:rPr lang="en-US"/>
              <a:t>Click to edit Master title style</a:t>
            </a:r>
            <a:endParaRPr lang="en-US" dirty="0"/>
          </a:p>
        </p:txBody>
      </p:sp>
      <p:sp>
        <p:nvSpPr>
          <p:cNvPr id="3" name="Rectangle 4"/>
          <p:cNvSpPr>
            <a:spLocks noGrp="1" noChangeArrowheads="1"/>
          </p:cNvSpPr>
          <p:nvPr>
            <p:ph type="dt" sz="half" idx="10"/>
          </p:nvPr>
        </p:nvSpPr>
        <p:spPr/>
        <p:txBody>
          <a:bodyPr/>
          <a:lstStyle>
            <a:lvl1pPr>
              <a:defRPr/>
            </a:lvl1pPr>
          </a:lstStyle>
          <a:p>
            <a:pPr>
              <a:defRPr/>
            </a:pPr>
            <a:endParaRPr lang="en-US" dirty="0"/>
          </a:p>
        </p:txBody>
      </p:sp>
      <p:sp>
        <p:nvSpPr>
          <p:cNvPr id="4" name="Rectangle 5"/>
          <p:cNvSpPr>
            <a:spLocks noGrp="1" noChangeArrowheads="1"/>
          </p:cNvSpPr>
          <p:nvPr>
            <p:ph type="ftr" sz="quarter" idx="11"/>
          </p:nvPr>
        </p:nvSpPr>
        <p:spPr/>
        <p:txBody>
          <a:bodyPr/>
          <a:lstStyle>
            <a:lvl1pPr>
              <a:defRPr/>
            </a:lvl1pPr>
          </a:lstStyle>
          <a:p>
            <a:pPr>
              <a:defRPr/>
            </a:pPr>
            <a:endParaRPr lang="en-US" dirty="0"/>
          </a:p>
        </p:txBody>
      </p:sp>
      <p:sp>
        <p:nvSpPr>
          <p:cNvPr id="5" name="Rectangle 6"/>
          <p:cNvSpPr>
            <a:spLocks noGrp="1" noChangeArrowheads="1"/>
          </p:cNvSpPr>
          <p:nvPr>
            <p:ph type="sldNum" sz="quarter" idx="12"/>
          </p:nvPr>
        </p:nvSpPr>
        <p:spPr/>
        <p:txBody>
          <a:bodyPr/>
          <a:lstStyle>
            <a:lvl1pPr algn="ctr">
              <a:defRPr/>
            </a:lvl1pPr>
          </a:lstStyle>
          <a:p>
            <a:pPr>
              <a:defRPr/>
            </a:pPr>
            <a:fld id="{08737962-356F-4FE4-81D9-35F7017D157D}"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endParaRPr lang="en-US" dirty="0"/>
          </a:p>
        </p:txBody>
      </p:sp>
      <p:sp>
        <p:nvSpPr>
          <p:cNvPr id="3" name="Rectangle 5"/>
          <p:cNvSpPr>
            <a:spLocks noGrp="1" noChangeArrowheads="1"/>
          </p:cNvSpPr>
          <p:nvPr>
            <p:ph type="ftr" sz="quarter" idx="11"/>
          </p:nvPr>
        </p:nvSpPr>
        <p:spPr/>
        <p:txBody>
          <a:bodyPr/>
          <a:lstStyle>
            <a:lvl1pPr>
              <a:defRPr/>
            </a:lvl1pPr>
          </a:lstStyle>
          <a:p>
            <a:pPr>
              <a:defRPr/>
            </a:pPr>
            <a:endParaRPr lang="en-US" dirty="0"/>
          </a:p>
        </p:txBody>
      </p:sp>
      <p:sp>
        <p:nvSpPr>
          <p:cNvPr id="4" name="Rectangle 6"/>
          <p:cNvSpPr>
            <a:spLocks noGrp="1" noChangeArrowheads="1"/>
          </p:cNvSpPr>
          <p:nvPr>
            <p:ph type="sldNum" sz="quarter" idx="12"/>
          </p:nvPr>
        </p:nvSpPr>
        <p:spPr/>
        <p:txBody>
          <a:bodyPr/>
          <a:lstStyle>
            <a:lvl1pPr algn="ctr">
              <a:defRPr/>
            </a:lvl1pPr>
          </a:lstStyle>
          <a:p>
            <a:pPr>
              <a:defRPr/>
            </a:pPr>
            <a:fld id="{AEA803EE-8FA3-4F22-9D29-81750D76E988}"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Table">
    <p:spTree>
      <p:nvGrpSpPr>
        <p:cNvPr id="1" name=""/>
        <p:cNvGrpSpPr/>
        <p:nvPr/>
      </p:nvGrpSpPr>
      <p:grpSpPr>
        <a:xfrm>
          <a:off x="0" y="0"/>
          <a:ext cx="0" cy="0"/>
          <a:chOff x="0" y="0"/>
          <a:chExt cx="0" cy="0"/>
        </a:xfrm>
      </p:grpSpPr>
      <p:sp>
        <p:nvSpPr>
          <p:cNvPr id="3" name="Table Placeholder 2"/>
          <p:cNvSpPr>
            <a:spLocks noGrp="1"/>
          </p:cNvSpPr>
          <p:nvPr>
            <p:ph type="tbl" idx="1"/>
          </p:nvPr>
        </p:nvSpPr>
        <p:spPr>
          <a:xfrm>
            <a:off x="685800" y="1981200"/>
            <a:ext cx="7772400" cy="4114800"/>
          </a:xfrm>
        </p:spPr>
        <p:txBody>
          <a:bodyPr/>
          <a:lstStyle/>
          <a:p>
            <a:pPr lvl="0"/>
            <a:endParaRPr lang="en-US" noProof="0" dirty="0"/>
          </a:p>
        </p:txBody>
      </p:sp>
      <p:sp>
        <p:nvSpPr>
          <p:cNvPr id="4" name="Rectangle 4"/>
          <p:cNvSpPr>
            <a:spLocks noGrp="1" noChangeArrowheads="1"/>
          </p:cNvSpPr>
          <p:nvPr>
            <p:ph type="dt" sz="half" idx="10"/>
          </p:nvPr>
        </p:nvSpPr>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p:txBody>
          <a:bodyPr/>
          <a:lstStyle>
            <a:lvl1pPr algn="ctr">
              <a:defRPr/>
            </a:lvl1pPr>
          </a:lstStyle>
          <a:p>
            <a:pPr>
              <a:defRPr/>
            </a:pPr>
            <a:fld id="{3D438053-C4AA-4E08-BCC6-BC89ADAA5D9C}"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dirty="0"/>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dirty="0"/>
          </a:p>
        </p:txBody>
      </p:sp>
      <p:sp>
        <p:nvSpPr>
          <p:cNvPr id="1030" name="Rectangle 6"/>
          <p:cNvSpPr>
            <a:spLocks noGrp="1" noChangeArrowheads="1"/>
          </p:cNvSpPr>
          <p:nvPr>
            <p:ph type="sldNum" sz="quarter" idx="4"/>
          </p:nvPr>
        </p:nvSpPr>
        <p:spPr bwMode="auto">
          <a:xfrm>
            <a:off x="70104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06026161-7E6D-47DA-9480-04F3657FA99F}" type="slidenum">
              <a:rPr lang="en-US"/>
              <a:pPr>
                <a:defRPr/>
              </a:pPr>
              <a:t>‹#›</a:t>
            </a:fld>
            <a:endParaRPr lang="en-US" dirty="0"/>
          </a:p>
        </p:txBody>
      </p:sp>
      <p:sp>
        <p:nvSpPr>
          <p:cNvPr id="7" name="TextBox 6"/>
          <p:cNvSpPr txBox="1"/>
          <p:nvPr userDrawn="1"/>
        </p:nvSpPr>
        <p:spPr>
          <a:xfrm>
            <a:off x="762000" y="228600"/>
            <a:ext cx="7467600" cy="400050"/>
          </a:xfrm>
          <a:prstGeom prst="rect">
            <a:avLst/>
          </a:prstGeom>
          <a:noFill/>
        </p:spPr>
        <p:txBody>
          <a:bodyPr>
            <a:spAutoFit/>
          </a:bodyPr>
          <a:lstStyle/>
          <a:p>
            <a:pPr>
              <a:defRPr/>
            </a:pPr>
            <a:r>
              <a:rPr lang="en-US" sz="2000" b="1" i="1" kern="0" dirty="0">
                <a:solidFill>
                  <a:srgbClr val="CCCCFF"/>
                </a:solidFill>
                <a:latin typeface="Arial"/>
                <a:ea typeface="+mj-ea"/>
                <a:cs typeface="Arial"/>
              </a:rPr>
              <a:t>Main contractor name – LTI# - Date of incident</a:t>
            </a:r>
            <a:endParaRPr lang="en-US" dirty="0"/>
          </a:p>
        </p:txBody>
      </p:sp>
      <p:sp>
        <p:nvSpPr>
          <p:cNvPr id="8" name="Rectangle 7"/>
          <p:cNvSpPr/>
          <p:nvPr userDrawn="1"/>
        </p:nvSpPr>
        <p:spPr bwMode="auto">
          <a:xfrm>
            <a:off x="0" y="0"/>
            <a:ext cx="9144000" cy="68580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a:lstStyle/>
          <a:p>
            <a:pPr>
              <a:defRPr/>
            </a:pPr>
            <a:endParaRPr lang="en-US" dirty="0"/>
          </a:p>
        </p:txBody>
      </p:sp>
      <p:pic>
        <p:nvPicPr>
          <p:cNvPr id="1032" name="Content Placeholder 3" descr="PPT option1.jpg"/>
          <p:cNvPicPr>
            <a:picLocks noChangeAspect="1"/>
          </p:cNvPicPr>
          <p:nvPr userDrawn="1"/>
        </p:nvPicPr>
        <p:blipFill>
          <a:blip r:embed="rId6" cstate="email"/>
          <a:srcRect/>
          <a:stretch>
            <a:fillRect/>
          </a:stretch>
        </p:blipFill>
        <p:spPr bwMode="auto">
          <a:xfrm>
            <a:off x="-11113" y="0"/>
            <a:ext cx="9155113" cy="68580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963" r:id="rId1"/>
    <p:sldLayoutId id="2147483964" r:id="rId2"/>
    <p:sldLayoutId id="2147483965" r:id="rId3"/>
    <p:sldLayoutId id="2147483966" r:id="rId4"/>
  </p:sldLayoutIdLst>
  <p:hf hdr="0" ftr="0" dt="0"/>
  <p:txStyles>
    <p:titleStyle>
      <a:lvl1pPr algn="ctr" rtl="0" eaLnBrk="0" fontAlgn="base" hangingPunct="0">
        <a:spcBef>
          <a:spcPct val="0"/>
        </a:spcBef>
        <a:spcAft>
          <a:spcPct val="0"/>
        </a:spcAft>
        <a:defRPr sz="2000" i="1">
          <a:solidFill>
            <a:schemeClr val="hlink"/>
          </a:solidFill>
          <a:latin typeface="+mj-lt"/>
          <a:ea typeface="+mj-ea"/>
          <a:cs typeface="+mj-cs"/>
        </a:defRPr>
      </a:lvl1pPr>
      <a:lvl2pPr algn="ctr" rtl="0" eaLnBrk="0" fontAlgn="base" hangingPunct="0">
        <a:spcBef>
          <a:spcPct val="0"/>
        </a:spcBef>
        <a:spcAft>
          <a:spcPct val="0"/>
        </a:spcAft>
        <a:defRPr sz="2000" i="1">
          <a:solidFill>
            <a:schemeClr val="hlink"/>
          </a:solidFill>
          <a:latin typeface="Arial" charset="0"/>
          <a:cs typeface="Arial" charset="0"/>
        </a:defRPr>
      </a:lvl2pPr>
      <a:lvl3pPr algn="ctr" rtl="0" eaLnBrk="0" fontAlgn="base" hangingPunct="0">
        <a:spcBef>
          <a:spcPct val="0"/>
        </a:spcBef>
        <a:spcAft>
          <a:spcPct val="0"/>
        </a:spcAft>
        <a:defRPr sz="2000" i="1">
          <a:solidFill>
            <a:schemeClr val="hlink"/>
          </a:solidFill>
          <a:latin typeface="Arial" charset="0"/>
          <a:cs typeface="Arial" charset="0"/>
        </a:defRPr>
      </a:lvl3pPr>
      <a:lvl4pPr algn="ctr" rtl="0" eaLnBrk="0" fontAlgn="base" hangingPunct="0">
        <a:spcBef>
          <a:spcPct val="0"/>
        </a:spcBef>
        <a:spcAft>
          <a:spcPct val="0"/>
        </a:spcAft>
        <a:defRPr sz="2000" i="1">
          <a:solidFill>
            <a:schemeClr val="hlink"/>
          </a:solidFill>
          <a:latin typeface="Arial" charset="0"/>
          <a:cs typeface="Arial" charset="0"/>
        </a:defRPr>
      </a:lvl4pPr>
      <a:lvl5pPr algn="ctr" rtl="0" eaLnBrk="0" fontAlgn="base" hangingPunct="0">
        <a:spcBef>
          <a:spcPct val="0"/>
        </a:spcBef>
        <a:spcAft>
          <a:spcPct val="0"/>
        </a:spcAft>
        <a:defRPr sz="2000" i="1">
          <a:solidFill>
            <a:schemeClr val="hlink"/>
          </a:solidFill>
          <a:latin typeface="Arial" charset="0"/>
          <a:cs typeface="Arial" charset="0"/>
        </a:defRPr>
      </a:lvl5pPr>
      <a:lvl6pPr marL="457200" algn="ctr" rtl="0" eaLnBrk="0" fontAlgn="base" hangingPunct="0">
        <a:spcBef>
          <a:spcPct val="0"/>
        </a:spcBef>
        <a:spcAft>
          <a:spcPct val="0"/>
        </a:spcAft>
        <a:defRPr sz="2800">
          <a:solidFill>
            <a:schemeClr val="hlink"/>
          </a:solidFill>
          <a:latin typeface="Arial" charset="0"/>
          <a:cs typeface="Arial" charset="0"/>
        </a:defRPr>
      </a:lvl6pPr>
      <a:lvl7pPr marL="914400" algn="ctr" rtl="0" eaLnBrk="0" fontAlgn="base" hangingPunct="0">
        <a:spcBef>
          <a:spcPct val="0"/>
        </a:spcBef>
        <a:spcAft>
          <a:spcPct val="0"/>
        </a:spcAft>
        <a:defRPr sz="2800">
          <a:solidFill>
            <a:schemeClr val="hlink"/>
          </a:solidFill>
          <a:latin typeface="Arial" charset="0"/>
          <a:cs typeface="Arial" charset="0"/>
        </a:defRPr>
      </a:lvl7pPr>
      <a:lvl8pPr marL="1371600" algn="ctr" rtl="0" eaLnBrk="0" fontAlgn="base" hangingPunct="0">
        <a:spcBef>
          <a:spcPct val="0"/>
        </a:spcBef>
        <a:spcAft>
          <a:spcPct val="0"/>
        </a:spcAft>
        <a:defRPr sz="2800">
          <a:solidFill>
            <a:schemeClr val="hlink"/>
          </a:solidFill>
          <a:latin typeface="Arial" charset="0"/>
          <a:cs typeface="Arial" charset="0"/>
        </a:defRPr>
      </a:lvl8pPr>
      <a:lvl9pPr marL="1828800" algn="ctr" rtl="0" eaLnBrk="0" fontAlgn="base" hangingPunct="0">
        <a:spcBef>
          <a:spcPct val="0"/>
        </a:spcBef>
        <a:spcAft>
          <a:spcPct val="0"/>
        </a:spcAft>
        <a:defRPr sz="2800">
          <a:solidFill>
            <a:schemeClr val="hlink"/>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14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3.xml"/><Relationship Id="rId6" Type="http://schemas.openxmlformats.org/officeDocument/2006/relationships/image" Target="../media/image5.jpe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5"/>
          <p:cNvSpPr>
            <a:spLocks noChangeArrowheads="1"/>
          </p:cNvSpPr>
          <p:nvPr/>
        </p:nvSpPr>
        <p:spPr bwMode="auto">
          <a:xfrm>
            <a:off x="0" y="152400"/>
            <a:ext cx="9144000" cy="609600"/>
          </a:xfrm>
          <a:prstGeom prst="rect">
            <a:avLst/>
          </a:prstGeom>
          <a:noFill/>
          <a:ln w="9525">
            <a:noFill/>
            <a:miter lim="800000"/>
            <a:headEnd/>
            <a:tailEnd/>
          </a:ln>
        </p:spPr>
        <p:txBody>
          <a:bodyPr/>
          <a:lstStyle/>
          <a:p>
            <a:pPr algn="ctr"/>
            <a:endParaRPr lang="en-GB" b="1" dirty="0">
              <a:solidFill>
                <a:srgbClr val="FFFFFF"/>
              </a:solidFill>
              <a:latin typeface="Calibri" pitchFamily="34" charset="0"/>
              <a:cs typeface="Calibri" pitchFamily="34" charset="0"/>
            </a:endParaRPr>
          </a:p>
        </p:txBody>
      </p:sp>
      <p:sp>
        <p:nvSpPr>
          <p:cNvPr id="6149" name="Rectangle 4"/>
          <p:cNvSpPr>
            <a:spLocks noChangeArrowheads="1"/>
          </p:cNvSpPr>
          <p:nvPr/>
        </p:nvSpPr>
        <p:spPr bwMode="auto">
          <a:xfrm>
            <a:off x="0" y="44450"/>
            <a:ext cx="184150" cy="368300"/>
          </a:xfrm>
          <a:prstGeom prst="rect">
            <a:avLst/>
          </a:prstGeom>
          <a:noFill/>
          <a:ln w="9525">
            <a:noFill/>
            <a:miter lim="800000"/>
            <a:headEnd/>
            <a:tailEnd/>
          </a:ln>
        </p:spPr>
        <p:txBody>
          <a:bodyPr wrap="none" anchor="ctr">
            <a:spAutoFit/>
          </a:bodyPr>
          <a:lstStyle/>
          <a:p>
            <a:pPr eaLnBrk="1" hangingPunct="1"/>
            <a:endParaRPr lang="en-US" sz="1800" dirty="0">
              <a:latin typeface="Calibri" pitchFamily="34" charset="0"/>
              <a:cs typeface="Calibri" pitchFamily="34" charset="0"/>
            </a:endParaRPr>
          </a:p>
        </p:txBody>
      </p:sp>
      <p:sp>
        <p:nvSpPr>
          <p:cNvPr id="6150" name="Rectangle 5"/>
          <p:cNvSpPr>
            <a:spLocks noChangeArrowheads="1"/>
          </p:cNvSpPr>
          <p:nvPr/>
        </p:nvSpPr>
        <p:spPr bwMode="auto">
          <a:xfrm>
            <a:off x="0" y="227013"/>
            <a:ext cx="396875" cy="460375"/>
          </a:xfrm>
          <a:prstGeom prst="rect">
            <a:avLst/>
          </a:prstGeom>
          <a:noFill/>
          <a:ln w="9525">
            <a:noFill/>
            <a:miter lim="800000"/>
            <a:headEnd/>
            <a:tailEnd/>
          </a:ln>
        </p:spPr>
        <p:txBody>
          <a:bodyPr wrap="none" anchor="ctr">
            <a:spAutoFit/>
          </a:bodyPr>
          <a:lstStyle/>
          <a:p>
            <a:pPr eaLnBrk="1" hangingPunct="1"/>
            <a:endParaRPr lang="en-US" sz="600" dirty="0">
              <a:latin typeface="Calibri" pitchFamily="34" charset="0"/>
              <a:cs typeface="Calibri" pitchFamily="34" charset="0"/>
            </a:endParaRPr>
          </a:p>
          <a:p>
            <a:r>
              <a:rPr lang="en-US" sz="1800" dirty="0">
                <a:latin typeface="Calibri" pitchFamily="34" charset="0"/>
                <a:cs typeface="Calibri" pitchFamily="34" charset="0"/>
              </a:rPr>
              <a:t>    </a:t>
            </a:r>
          </a:p>
        </p:txBody>
      </p:sp>
      <p:sp>
        <p:nvSpPr>
          <p:cNvPr id="6153" name="Rectangle 17"/>
          <p:cNvSpPr>
            <a:spLocks noChangeArrowheads="1"/>
          </p:cNvSpPr>
          <p:nvPr/>
        </p:nvSpPr>
        <p:spPr bwMode="auto">
          <a:xfrm>
            <a:off x="152400" y="2067580"/>
            <a:ext cx="5562600" cy="523220"/>
          </a:xfrm>
          <a:prstGeom prst="rect">
            <a:avLst/>
          </a:prstGeom>
          <a:noFill/>
          <a:ln w="9525">
            <a:noFill/>
            <a:miter lim="800000"/>
            <a:headEnd/>
            <a:tailEnd/>
          </a:ln>
        </p:spPr>
        <p:txBody>
          <a:bodyPr wrap="square">
            <a:spAutoFit/>
          </a:bodyPr>
          <a:lstStyle/>
          <a:p>
            <a:r>
              <a:rPr lang="en-US" sz="1600" b="1" dirty="0">
                <a:solidFill>
                  <a:schemeClr val="accent2"/>
                </a:solidFill>
                <a:latin typeface="+mj-lt"/>
                <a:cs typeface="Calibri" pitchFamily="34" charset="0"/>
              </a:rPr>
              <a:t>What happened</a:t>
            </a:r>
          </a:p>
          <a:p>
            <a:endParaRPr lang="en-US" sz="1200" dirty="0"/>
          </a:p>
        </p:txBody>
      </p:sp>
      <p:sp>
        <p:nvSpPr>
          <p:cNvPr id="18" name="Rectangle 4"/>
          <p:cNvSpPr>
            <a:spLocks noChangeArrowheads="1"/>
          </p:cNvSpPr>
          <p:nvPr/>
        </p:nvSpPr>
        <p:spPr bwMode="auto">
          <a:xfrm>
            <a:off x="685800" y="3425825"/>
            <a:ext cx="4343400" cy="307975"/>
          </a:xfrm>
          <a:prstGeom prst="rect">
            <a:avLst/>
          </a:prstGeom>
          <a:ln>
            <a:headEnd/>
            <a:tailEnd/>
          </a:ln>
        </p:spPr>
        <p:style>
          <a:lnRef idx="2">
            <a:schemeClr val="accent3">
              <a:shade val="50000"/>
            </a:schemeClr>
          </a:lnRef>
          <a:fillRef idx="1">
            <a:schemeClr val="accent3"/>
          </a:fillRef>
          <a:effectRef idx="0">
            <a:schemeClr val="accent3"/>
          </a:effectRef>
          <a:fontRef idx="minor">
            <a:schemeClr val="lt1"/>
          </a:fontRef>
        </p:style>
        <p:txBody>
          <a:bodyPr>
            <a:spAutoFit/>
          </a:bodyPr>
          <a:lstStyle/>
          <a:p>
            <a:pPr marL="342900" indent="-342900">
              <a:defRPr/>
            </a:pPr>
            <a:r>
              <a:rPr lang="en-GB" sz="1400" b="1" dirty="0">
                <a:solidFill>
                  <a:srgbClr val="000000"/>
                </a:solidFill>
                <a:latin typeface="Calibri" pitchFamily="34" charset="0"/>
                <a:cs typeface="Calibri" pitchFamily="34" charset="0"/>
              </a:rPr>
              <a:t>Mr. Musleh asks the questions of can it happen to you?</a:t>
            </a:r>
          </a:p>
        </p:txBody>
      </p:sp>
      <p:pic>
        <p:nvPicPr>
          <p:cNvPr id="6178" name="Picture 18" descr="speakers-beu.png"/>
          <p:cNvPicPr>
            <a:picLocks noChangeAspect="1"/>
          </p:cNvPicPr>
          <p:nvPr/>
        </p:nvPicPr>
        <p:blipFill>
          <a:blip r:embed="rId3" cstate="email"/>
          <a:srcRect/>
          <a:stretch>
            <a:fillRect/>
          </a:stretch>
        </p:blipFill>
        <p:spPr bwMode="auto">
          <a:xfrm>
            <a:off x="152400" y="5562600"/>
            <a:ext cx="1016000" cy="762000"/>
          </a:xfrm>
          <a:prstGeom prst="rect">
            <a:avLst/>
          </a:prstGeom>
          <a:noFill/>
          <a:ln w="9525">
            <a:noFill/>
            <a:miter lim="800000"/>
            <a:headEnd/>
            <a:tailEnd/>
          </a:ln>
        </p:spPr>
      </p:pic>
      <p:sp>
        <p:nvSpPr>
          <p:cNvPr id="20" name="Curved Down Arrow 19"/>
          <p:cNvSpPr/>
          <p:nvPr/>
        </p:nvSpPr>
        <p:spPr bwMode="auto">
          <a:xfrm>
            <a:off x="1066800" y="5410200"/>
            <a:ext cx="609600" cy="228600"/>
          </a:xfrm>
          <a:prstGeom prst="curvedDownArrow">
            <a:avLst/>
          </a:prstGeom>
          <a:ln>
            <a:headEnd type="none" w="med" len="med"/>
            <a:tailEnd type="none" w="med" len="med"/>
          </a:ln>
        </p:spPr>
        <p:style>
          <a:lnRef idx="2">
            <a:schemeClr val="accent3">
              <a:shade val="50000"/>
            </a:schemeClr>
          </a:lnRef>
          <a:fillRef idx="1">
            <a:schemeClr val="accent3"/>
          </a:fillRef>
          <a:effectRef idx="0">
            <a:schemeClr val="accent3"/>
          </a:effectRef>
          <a:fontRef idx="minor">
            <a:schemeClr val="lt1"/>
          </a:fontRef>
        </p:style>
        <p:txBody>
          <a:bodyPr/>
          <a:lstStyle/>
          <a:p>
            <a:pPr>
              <a:defRPr/>
            </a:pPr>
            <a:endParaRPr lang="en-US" dirty="0">
              <a:solidFill>
                <a:schemeClr val="tx1"/>
              </a:solidFill>
            </a:endParaRPr>
          </a:p>
        </p:txBody>
      </p:sp>
      <p:sp>
        <p:nvSpPr>
          <p:cNvPr id="6183" name="Rounded Rectangle 20"/>
          <p:cNvSpPr>
            <a:spLocks noChangeArrowheads="1"/>
          </p:cNvSpPr>
          <p:nvPr/>
        </p:nvSpPr>
        <p:spPr bwMode="auto">
          <a:xfrm>
            <a:off x="1295400" y="5715000"/>
            <a:ext cx="3276600" cy="609600"/>
          </a:xfrm>
          <a:prstGeom prst="roundRect">
            <a:avLst>
              <a:gd name="adj" fmla="val 16667"/>
            </a:avLst>
          </a:prstGeom>
          <a:solidFill>
            <a:schemeClr val="bg1">
              <a:alpha val="0"/>
            </a:schemeClr>
          </a:solidFill>
          <a:ln w="15875" algn="ctr">
            <a:solidFill>
              <a:srgbClr val="0070C0"/>
            </a:solidFill>
            <a:round/>
            <a:headEnd/>
            <a:tailEnd/>
          </a:ln>
        </p:spPr>
        <p:txBody>
          <a:bodyPr/>
          <a:lstStyle/>
          <a:p>
            <a:pPr algn="justLow"/>
            <a:r>
              <a:rPr lang="en-US" sz="1000" b="1" dirty="0">
                <a:solidFill>
                  <a:srgbClr val="000000"/>
                </a:solidFill>
                <a:latin typeface="Calibri" pitchFamily="34" charset="0"/>
                <a:cs typeface="Calibri" pitchFamily="34" charset="0"/>
              </a:rPr>
              <a:t>Please disseminate this LTI notification to your teams and use it in your tool box talks and HSE meetings and notice boards.</a:t>
            </a:r>
            <a:endParaRPr lang="en-US" sz="1000" dirty="0">
              <a:solidFill>
                <a:srgbClr val="000000"/>
              </a:solidFill>
              <a:latin typeface="Calibri" pitchFamily="34" charset="0"/>
              <a:cs typeface="Calibri" pitchFamily="34" charset="0"/>
            </a:endParaRPr>
          </a:p>
        </p:txBody>
      </p:sp>
      <p:pic>
        <p:nvPicPr>
          <p:cNvPr id="31" name="Picture 30" descr="sad.png"/>
          <p:cNvPicPr>
            <a:picLocks noChangeAspect="1"/>
          </p:cNvPicPr>
          <p:nvPr/>
        </p:nvPicPr>
        <p:blipFill>
          <a:blip r:embed="rId4" cstate="email"/>
          <a:stretch>
            <a:fillRect/>
          </a:stretch>
        </p:blipFill>
        <p:spPr>
          <a:xfrm>
            <a:off x="5543550" y="4572001"/>
            <a:ext cx="857250" cy="1905000"/>
          </a:xfrm>
          <a:prstGeom prst="rect">
            <a:avLst/>
          </a:prstGeom>
        </p:spPr>
      </p:pic>
      <p:graphicFrame>
        <p:nvGraphicFramePr>
          <p:cNvPr id="32" name="Table 31"/>
          <p:cNvGraphicFramePr>
            <a:graphicFrameLocks noGrp="1"/>
          </p:cNvGraphicFramePr>
          <p:nvPr>
            <p:extLst>
              <p:ext uri="{D42A27DB-BD31-4B8C-83A1-F6EECF244321}">
                <p14:modId xmlns:p14="http://schemas.microsoft.com/office/powerpoint/2010/main" val="414087603"/>
              </p:ext>
            </p:extLst>
          </p:nvPr>
        </p:nvGraphicFramePr>
        <p:xfrm>
          <a:off x="1676401" y="762000"/>
          <a:ext cx="7391400" cy="914400"/>
        </p:xfrm>
        <a:graphic>
          <a:graphicData uri="http://schemas.openxmlformats.org/drawingml/2006/table">
            <a:tbl>
              <a:tblPr firstRow="1" bandRow="1">
                <a:tableStyleId>{5C22544A-7EE6-4342-B048-85BDC9FD1C3A}</a:tableStyleId>
              </a:tblPr>
              <a:tblGrid>
                <a:gridCol w="1687167">
                  <a:extLst>
                    <a:ext uri="{9D8B030D-6E8A-4147-A177-3AD203B41FA5}">
                      <a16:colId xmlns:a16="http://schemas.microsoft.com/office/drawing/2014/main" val="20000"/>
                    </a:ext>
                  </a:extLst>
                </a:gridCol>
                <a:gridCol w="2249557">
                  <a:extLst>
                    <a:ext uri="{9D8B030D-6E8A-4147-A177-3AD203B41FA5}">
                      <a16:colId xmlns:a16="http://schemas.microsoft.com/office/drawing/2014/main" val="20001"/>
                    </a:ext>
                  </a:extLst>
                </a:gridCol>
                <a:gridCol w="1625121">
                  <a:extLst>
                    <a:ext uri="{9D8B030D-6E8A-4147-A177-3AD203B41FA5}">
                      <a16:colId xmlns:a16="http://schemas.microsoft.com/office/drawing/2014/main" val="20002"/>
                    </a:ext>
                  </a:extLst>
                </a:gridCol>
                <a:gridCol w="1829555">
                  <a:extLst>
                    <a:ext uri="{9D8B030D-6E8A-4147-A177-3AD203B41FA5}">
                      <a16:colId xmlns:a16="http://schemas.microsoft.com/office/drawing/2014/main" val="20003"/>
                    </a:ext>
                  </a:extLst>
                </a:gridCol>
              </a:tblGrid>
              <a:tr h="185351">
                <a:tc>
                  <a:txBody>
                    <a:bodyPr/>
                    <a:lstStyle/>
                    <a:p>
                      <a:r>
                        <a:rPr lang="en-US" sz="1400" b="1" dirty="0">
                          <a:solidFill>
                            <a:srgbClr val="C00000"/>
                          </a:solidFill>
                          <a:latin typeface="Calibri" pitchFamily="34" charset="0"/>
                          <a:cs typeface="Calibri" pitchFamily="34" charset="0"/>
                        </a:rPr>
                        <a:t>Incident type </a:t>
                      </a:r>
                      <a:endParaRPr lang="en-US" sz="1200" b="1" dirty="0">
                        <a:solidFill>
                          <a:srgbClr val="C00000"/>
                        </a:solidFill>
                        <a:latin typeface="Calibri" pitchFamily="34" charset="0"/>
                        <a:cs typeface="Calibri" pitchFamily="34" charset="0"/>
                      </a:endParaRPr>
                    </a:p>
                  </a:txBody>
                  <a:tcPr>
                    <a:noFill/>
                  </a:tcPr>
                </a:tc>
                <a:tc>
                  <a:txBody>
                    <a:bodyPr/>
                    <a:lstStyle/>
                    <a:p>
                      <a:r>
                        <a:rPr lang="en-US" sz="1400" b="0" kern="1200" dirty="0">
                          <a:solidFill>
                            <a:schemeClr val="tx1"/>
                          </a:solidFill>
                          <a:latin typeface="Calibri" pitchFamily="34" charset="0"/>
                          <a:ea typeface="+mn-ea"/>
                          <a:cs typeface="Calibri" pitchFamily="34" charset="0"/>
                        </a:rPr>
                        <a:t>LTI (#35)</a:t>
                      </a:r>
                    </a:p>
                  </a:txBody>
                  <a:tcPr>
                    <a:noFill/>
                  </a:tcPr>
                </a:tc>
                <a:tc>
                  <a:txBody>
                    <a:bodyPr/>
                    <a:lstStyle/>
                    <a:p>
                      <a:pPr marL="0" algn="l" defTabSz="914400" rtl="0" eaLnBrk="1" latinLnBrk="0" hangingPunct="1"/>
                      <a:r>
                        <a:rPr lang="en-US" sz="1400" b="1" kern="1200" dirty="0">
                          <a:solidFill>
                            <a:schemeClr val="dk1"/>
                          </a:solidFill>
                          <a:latin typeface="Calibri" pitchFamily="34" charset="0"/>
                          <a:ea typeface="+mn-ea"/>
                          <a:cs typeface="Calibri" pitchFamily="34" charset="0"/>
                        </a:rPr>
                        <a:t>PIM ID </a:t>
                      </a:r>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0" kern="1200" dirty="0">
                          <a:solidFill>
                            <a:schemeClr val="dk1"/>
                          </a:solidFill>
                          <a:latin typeface="Calibri" pitchFamily="34" charset="0"/>
                          <a:ea typeface="+mn-ea"/>
                          <a:cs typeface="Calibri" pitchFamily="34" charset="0"/>
                        </a:rPr>
                        <a:t>1094921</a:t>
                      </a:r>
                    </a:p>
                  </a:txBody>
                  <a:tcPr>
                    <a:noFill/>
                  </a:tcPr>
                </a:tc>
                <a:extLst>
                  <a:ext uri="{0D108BD9-81ED-4DB2-BD59-A6C34878D82A}">
                    <a16:rowId xmlns:a16="http://schemas.microsoft.com/office/drawing/2014/main" val="10000"/>
                  </a:ext>
                </a:extLst>
              </a:tr>
              <a:tr h="185351">
                <a:tc>
                  <a:txBody>
                    <a:bodyPr/>
                    <a:lstStyle/>
                    <a:p>
                      <a:r>
                        <a:rPr lang="en-US" sz="1400" b="1" dirty="0">
                          <a:latin typeface="Calibri" pitchFamily="34" charset="0"/>
                          <a:cs typeface="Calibri" pitchFamily="34" charset="0"/>
                        </a:rPr>
                        <a:t>Date/</a:t>
                      </a:r>
                      <a:r>
                        <a:rPr lang="en-US" sz="1400" b="1" baseline="0" dirty="0">
                          <a:latin typeface="Calibri" pitchFamily="34" charset="0"/>
                          <a:cs typeface="Calibri" pitchFamily="34" charset="0"/>
                        </a:rPr>
                        <a:t> time </a:t>
                      </a:r>
                      <a:endParaRPr lang="en-US" sz="1400" b="1" dirty="0">
                        <a:latin typeface="Calibri" pitchFamily="34" charset="0"/>
                        <a:cs typeface="Calibri" pitchFamily="34" charset="0"/>
                      </a:endParaRPr>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b="0" kern="1200" dirty="0">
                          <a:solidFill>
                            <a:schemeClr val="tx1"/>
                          </a:solidFill>
                          <a:latin typeface="Calibri" pitchFamily="34" charset="0"/>
                          <a:ea typeface="+mn-ea"/>
                          <a:cs typeface="Calibri" pitchFamily="34" charset="0"/>
                        </a:rPr>
                        <a:t>03.10.2016 at 20:30 hrs.</a:t>
                      </a:r>
                      <a:endParaRPr lang="en-US" sz="1400" b="0" kern="1200" dirty="0">
                        <a:solidFill>
                          <a:schemeClr val="tx1"/>
                        </a:solidFill>
                        <a:latin typeface="Calibri" pitchFamily="34" charset="0"/>
                        <a:ea typeface="+mn-ea"/>
                        <a:cs typeface="Calibri" pitchFamily="34" charset="0"/>
                      </a:endParaRPr>
                    </a:p>
                  </a:txBody>
                  <a:tcPr>
                    <a:noFill/>
                  </a:tcPr>
                </a:tc>
                <a:tc>
                  <a:txBody>
                    <a:bodyPr/>
                    <a:lstStyle/>
                    <a:p>
                      <a:pPr marL="0" algn="l" defTabSz="914400" rtl="0" eaLnBrk="1" latinLnBrk="0" hangingPunct="1"/>
                      <a:r>
                        <a:rPr lang="en-US" sz="1400" b="1" kern="1200" dirty="0">
                          <a:solidFill>
                            <a:schemeClr val="dk1"/>
                          </a:solidFill>
                          <a:latin typeface="Calibri" pitchFamily="34" charset="0"/>
                          <a:ea typeface="+mn-ea"/>
                          <a:cs typeface="Calibri" pitchFamily="34" charset="0"/>
                        </a:rPr>
                        <a:t>Directorate</a:t>
                      </a:r>
                    </a:p>
                  </a:txBody>
                  <a:tcPr>
                    <a:noFill/>
                  </a:tcPr>
                </a:tc>
                <a:tc>
                  <a:txBody>
                    <a:bodyPr/>
                    <a:lstStyle/>
                    <a:p>
                      <a:pPr marL="0" algn="l" defTabSz="914400" rtl="0" eaLnBrk="1" latinLnBrk="0" hangingPunct="1"/>
                      <a:endParaRPr lang="en-US" sz="1400" b="0" kern="1200" dirty="0">
                        <a:solidFill>
                          <a:schemeClr val="dk1"/>
                        </a:solidFill>
                        <a:latin typeface="Calibri" pitchFamily="34" charset="0"/>
                        <a:ea typeface="+mn-ea"/>
                        <a:cs typeface="Calibri" pitchFamily="34" charset="0"/>
                      </a:endParaRPr>
                    </a:p>
                  </a:txBody>
                  <a:tcPr>
                    <a:noFill/>
                  </a:tcPr>
                </a:tc>
                <a:extLst>
                  <a:ext uri="{0D108BD9-81ED-4DB2-BD59-A6C34878D82A}">
                    <a16:rowId xmlns:a16="http://schemas.microsoft.com/office/drawing/2014/main" val="10001"/>
                  </a:ext>
                </a:extLst>
              </a:tr>
              <a:tr h="3048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1" dirty="0">
                          <a:latin typeface="Calibri" pitchFamily="34" charset="0"/>
                          <a:cs typeface="Calibri" pitchFamily="34" charset="0"/>
                        </a:rPr>
                        <a:t>Location</a:t>
                      </a:r>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0" kern="1200" dirty="0">
                          <a:solidFill>
                            <a:schemeClr val="dk1"/>
                          </a:solidFill>
                          <a:latin typeface="Calibri" pitchFamily="34" charset="0"/>
                          <a:ea typeface="+mn-ea"/>
                          <a:cs typeface="Calibri" pitchFamily="34" charset="0"/>
                        </a:rPr>
                        <a:t>Rig</a:t>
                      </a:r>
                      <a:r>
                        <a:rPr lang="en-US" sz="1400" b="0" kern="1200" baseline="0" dirty="0">
                          <a:solidFill>
                            <a:schemeClr val="dk1"/>
                          </a:solidFill>
                          <a:latin typeface="Calibri" pitchFamily="34" charset="0"/>
                          <a:ea typeface="+mn-ea"/>
                          <a:cs typeface="Calibri" pitchFamily="34" charset="0"/>
                        </a:rPr>
                        <a:t> 48, Bahja area </a:t>
                      </a:r>
                      <a:endParaRPr lang="en-US" sz="1400" b="0" kern="1200" dirty="0">
                        <a:solidFill>
                          <a:schemeClr val="dk1"/>
                        </a:solidFill>
                        <a:latin typeface="Calibri" pitchFamily="34" charset="0"/>
                        <a:ea typeface="+mn-ea"/>
                        <a:cs typeface="Calibri" pitchFamily="34" charset="0"/>
                      </a:endParaRPr>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1" kern="1200" dirty="0">
                          <a:solidFill>
                            <a:schemeClr val="dk1"/>
                          </a:solidFill>
                          <a:latin typeface="Calibri" pitchFamily="34" charset="0"/>
                          <a:ea typeface="+mn-ea"/>
                          <a:cs typeface="Calibri" pitchFamily="34" charset="0"/>
                        </a:rPr>
                        <a:t>Dept</a:t>
                      </a:r>
                    </a:p>
                  </a:txBody>
                  <a:tcPr>
                    <a:noFill/>
                  </a:tcPr>
                </a:tc>
                <a:tc>
                  <a:txBody>
                    <a:bodyPr/>
                    <a:lstStyle/>
                    <a:p>
                      <a:pPr marL="0" algn="l" defTabSz="914400" rtl="0" eaLnBrk="1" latinLnBrk="0" hangingPunct="1"/>
                      <a:endParaRPr lang="en-US" sz="1400" b="0" kern="1200" dirty="0">
                        <a:solidFill>
                          <a:schemeClr val="dk1"/>
                        </a:solidFill>
                        <a:latin typeface="Calibri" pitchFamily="34" charset="0"/>
                        <a:ea typeface="+mn-ea"/>
                        <a:cs typeface="Calibri" pitchFamily="34" charset="0"/>
                      </a:endParaRPr>
                    </a:p>
                  </a:txBody>
                  <a:tcPr>
                    <a:noFill/>
                  </a:tcPr>
                </a:tc>
                <a:extLst>
                  <a:ext uri="{0D108BD9-81ED-4DB2-BD59-A6C34878D82A}">
                    <a16:rowId xmlns:a16="http://schemas.microsoft.com/office/drawing/2014/main" val="10002"/>
                  </a:ext>
                </a:extLst>
              </a:tr>
            </a:tbl>
          </a:graphicData>
        </a:graphic>
      </p:graphicFrame>
      <p:sp>
        <p:nvSpPr>
          <p:cNvPr id="34" name="Rectangle 15"/>
          <p:cNvSpPr>
            <a:spLocks noChangeArrowheads="1"/>
          </p:cNvSpPr>
          <p:nvPr/>
        </p:nvSpPr>
        <p:spPr bwMode="auto">
          <a:xfrm>
            <a:off x="152400" y="152400"/>
            <a:ext cx="8991600" cy="461963"/>
          </a:xfrm>
          <a:prstGeom prst="rect">
            <a:avLst/>
          </a:prstGeom>
          <a:noFill/>
          <a:ln w="9525">
            <a:noFill/>
            <a:miter lim="800000"/>
            <a:headEnd/>
            <a:tailEnd/>
          </a:ln>
        </p:spPr>
        <p:txBody>
          <a:bodyPr>
            <a:spAutoFit/>
          </a:bodyPr>
          <a:lstStyle/>
          <a:p>
            <a:pPr algn="ctr"/>
            <a:r>
              <a:rPr lang="en-GB" b="1" dirty="0">
                <a:solidFill>
                  <a:srgbClr val="FFC000"/>
                </a:solidFill>
                <a:latin typeface="Calibri" pitchFamily="34" charset="0"/>
                <a:cs typeface="Calibri" pitchFamily="34" charset="0"/>
              </a:rPr>
              <a:t>PDO Incident First </a:t>
            </a:r>
            <a:r>
              <a:rPr lang="en-GB" b="1">
                <a:solidFill>
                  <a:srgbClr val="FFC000"/>
                </a:solidFill>
                <a:latin typeface="Calibri" pitchFamily="34" charset="0"/>
                <a:cs typeface="Calibri" pitchFamily="34" charset="0"/>
              </a:rPr>
              <a:t>Alert  </a:t>
            </a:r>
            <a:r>
              <a:rPr lang="en-US" sz="1600" b="1">
                <a:solidFill>
                  <a:schemeClr val="bg1"/>
                </a:solidFill>
                <a:latin typeface="Calibri" pitchFamily="34" charset="0"/>
                <a:cs typeface="Calibri" pitchFamily="34" charset="0"/>
              </a:rPr>
              <a:t> </a:t>
            </a:r>
            <a:endParaRPr lang="en-GB" sz="1600" b="1" dirty="0">
              <a:solidFill>
                <a:schemeClr val="bg1"/>
              </a:solidFill>
              <a:latin typeface="Calibri" pitchFamily="34" charset="0"/>
              <a:cs typeface="Calibri" pitchFamily="34" charset="0"/>
            </a:endParaRPr>
          </a:p>
        </p:txBody>
      </p:sp>
      <p:sp>
        <p:nvSpPr>
          <p:cNvPr id="36" name="Rounded Rectangular Callout 20"/>
          <p:cNvSpPr>
            <a:spLocks noChangeArrowheads="1"/>
          </p:cNvSpPr>
          <p:nvPr/>
        </p:nvSpPr>
        <p:spPr bwMode="auto">
          <a:xfrm>
            <a:off x="152400" y="3886200"/>
            <a:ext cx="5410200" cy="685800"/>
          </a:xfrm>
          <a:prstGeom prst="wedgeRoundRectCallout">
            <a:avLst>
              <a:gd name="adj1" fmla="val 56077"/>
              <a:gd name="adj2" fmla="val 122948"/>
              <a:gd name="adj3" fmla="val 16667"/>
            </a:avLst>
          </a:prstGeom>
          <a:solidFill>
            <a:srgbClr val="FFC000">
              <a:alpha val="59999"/>
            </a:srgbClr>
          </a:solidFill>
          <a:ln w="9525" algn="ctr">
            <a:solidFill>
              <a:schemeClr val="tx1"/>
            </a:solidFill>
            <a:round/>
            <a:headEnd/>
            <a:tailEnd/>
          </a:ln>
        </p:spPr>
        <p:txBody>
          <a:bodyPr/>
          <a:lstStyle/>
          <a:p>
            <a:pPr marL="342900" indent="-342900">
              <a:buFont typeface="Arial" charset="0"/>
              <a:buAutoNum type="arabicPeriod"/>
            </a:pPr>
            <a:r>
              <a:rPr lang="en-GB" sz="1200" dirty="0">
                <a:solidFill>
                  <a:srgbClr val="000000"/>
                </a:solidFill>
                <a:latin typeface="Calibri" pitchFamily="34" charset="0"/>
                <a:cs typeface="Calibri" pitchFamily="34" charset="0"/>
              </a:rPr>
              <a:t>Do you ensure the work area is clear before carrying out lifting operations? </a:t>
            </a:r>
          </a:p>
          <a:p>
            <a:pPr marL="342900" indent="-342900">
              <a:buFont typeface="Arial" charset="0"/>
              <a:buAutoNum type="arabicPeriod"/>
            </a:pPr>
            <a:r>
              <a:rPr lang="en-GB" sz="1200" dirty="0">
                <a:solidFill>
                  <a:srgbClr val="000000"/>
                </a:solidFill>
                <a:latin typeface="Calibri" pitchFamily="34" charset="0"/>
                <a:cs typeface="Calibri" pitchFamily="34" charset="0"/>
              </a:rPr>
              <a:t>Do you ensure effective communication with your work colleagues? </a:t>
            </a:r>
          </a:p>
          <a:p>
            <a:pPr marL="342900" indent="-342900">
              <a:buFont typeface="Arial" charset="0"/>
              <a:buAutoNum type="arabicPeriod"/>
            </a:pPr>
            <a:r>
              <a:rPr lang="en-GB" sz="1200" dirty="0">
                <a:solidFill>
                  <a:srgbClr val="000000"/>
                </a:solidFill>
                <a:latin typeface="Calibri" pitchFamily="34" charset="0"/>
                <a:cs typeface="Calibri" pitchFamily="34" charset="0"/>
              </a:rPr>
              <a:t>Do you ensure you have safe access &amp; egress?</a:t>
            </a:r>
          </a:p>
          <a:p>
            <a:pPr marL="342900" indent="-342900"/>
            <a:endParaRPr lang="en-GB" sz="1200" dirty="0">
              <a:solidFill>
                <a:srgbClr val="000000"/>
              </a:solidFill>
              <a:latin typeface="Calibri" pitchFamily="34" charset="0"/>
              <a:cs typeface="Calibri" pitchFamily="34" charset="0"/>
            </a:endParaRPr>
          </a:p>
          <a:p>
            <a:pPr marL="342900" indent="-342900"/>
            <a:endParaRPr lang="en-US" sz="1400" dirty="0">
              <a:solidFill>
                <a:srgbClr val="000000"/>
              </a:solidFill>
              <a:latin typeface="Calibri" pitchFamily="34" charset="0"/>
              <a:cs typeface="Calibri" pitchFamily="34" charset="0"/>
            </a:endParaRPr>
          </a:p>
          <a:p>
            <a:pPr marL="342900" indent="-342900"/>
            <a:endParaRPr lang="en-US" sz="1400" dirty="0">
              <a:solidFill>
                <a:srgbClr val="000000"/>
              </a:solidFill>
              <a:latin typeface="Calibri" pitchFamily="34" charset="0"/>
              <a:cs typeface="Calibri" pitchFamily="34" charset="0"/>
            </a:endParaRPr>
          </a:p>
          <a:p>
            <a:pPr marL="342900" indent="-342900">
              <a:buFont typeface="Arial" charset="0"/>
              <a:buAutoNum type="arabicPeriod"/>
            </a:pPr>
            <a:endParaRPr lang="en-US" sz="1400" dirty="0">
              <a:solidFill>
                <a:srgbClr val="000000"/>
              </a:solidFill>
              <a:latin typeface="Calibri" pitchFamily="34" charset="0"/>
              <a:cs typeface="Calibri" pitchFamily="34" charset="0"/>
            </a:endParaRPr>
          </a:p>
          <a:p>
            <a:pPr marL="342900" indent="-342900"/>
            <a:endParaRPr lang="en-US" sz="1400" dirty="0">
              <a:solidFill>
                <a:srgbClr val="000000"/>
              </a:solidFill>
              <a:latin typeface="Calibri" pitchFamily="34" charset="0"/>
              <a:cs typeface="Calibri" pitchFamily="34" charset="0"/>
            </a:endParaRPr>
          </a:p>
          <a:p>
            <a:pPr marL="342900" indent="-342900">
              <a:buFont typeface="Arial" charset="0"/>
              <a:buAutoNum type="arabicPeriod"/>
            </a:pPr>
            <a:endParaRPr lang="en-US" sz="1400" dirty="0">
              <a:solidFill>
                <a:srgbClr val="000000"/>
              </a:solidFill>
              <a:latin typeface="Calibri" pitchFamily="34" charset="0"/>
              <a:cs typeface="Calibri" pitchFamily="34" charset="0"/>
            </a:endParaRPr>
          </a:p>
          <a:p>
            <a:pPr marL="342900" indent="-342900"/>
            <a:endParaRPr lang="en-US" sz="1400" dirty="0">
              <a:solidFill>
                <a:srgbClr val="000000"/>
              </a:solidFill>
              <a:latin typeface="Calibri" pitchFamily="34" charset="0"/>
              <a:cs typeface="Calibri" pitchFamily="34" charset="0"/>
            </a:endParaRPr>
          </a:p>
          <a:p>
            <a:pPr marL="342900" indent="-342900">
              <a:buFont typeface="Arial" charset="0"/>
              <a:buAutoNum type="arabicPeriod"/>
            </a:pPr>
            <a:endParaRPr lang="en-US" sz="1400" dirty="0">
              <a:solidFill>
                <a:srgbClr val="000000"/>
              </a:solidFill>
              <a:latin typeface="Calibri" pitchFamily="34" charset="0"/>
              <a:cs typeface="Calibri" pitchFamily="34" charset="0"/>
            </a:endParaRPr>
          </a:p>
          <a:p>
            <a:pPr marL="342900" indent="-342900"/>
            <a:endParaRPr lang="en-US" sz="1400" dirty="0">
              <a:solidFill>
                <a:srgbClr val="000000"/>
              </a:solidFill>
              <a:latin typeface="Calibri" pitchFamily="34" charset="0"/>
              <a:cs typeface="Calibri" pitchFamily="34" charset="0"/>
            </a:endParaRPr>
          </a:p>
          <a:p>
            <a:pPr marL="342900" indent="-342900"/>
            <a:endParaRPr lang="en-GB" sz="1400" dirty="0">
              <a:solidFill>
                <a:srgbClr val="000000"/>
              </a:solidFill>
              <a:latin typeface="Calibri" pitchFamily="34" charset="0"/>
              <a:cs typeface="Calibri" pitchFamily="34" charset="0"/>
            </a:endParaRPr>
          </a:p>
          <a:p>
            <a:pPr marL="342900" indent="-342900"/>
            <a:endParaRPr lang="en-GB" sz="1400" dirty="0">
              <a:solidFill>
                <a:srgbClr val="000000"/>
              </a:solidFill>
              <a:latin typeface="Calibri" pitchFamily="34" charset="0"/>
              <a:cs typeface="Calibri" pitchFamily="34" charset="0"/>
            </a:endParaRPr>
          </a:p>
        </p:txBody>
      </p:sp>
      <p:sp>
        <p:nvSpPr>
          <p:cNvPr id="3073" name="Rectangle 1"/>
          <p:cNvSpPr>
            <a:spLocks noChangeArrowheads="1"/>
          </p:cNvSpPr>
          <p:nvPr/>
        </p:nvSpPr>
        <p:spPr bwMode="auto">
          <a:xfrm>
            <a:off x="152400" y="2337137"/>
            <a:ext cx="5791200" cy="101566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eaLnBrk="1" hangingPunct="1"/>
            <a:r>
              <a:rPr lang="en-US" sz="1200" dirty="0">
                <a:latin typeface="Calibri" pitchFamily="34" charset="0"/>
                <a:cs typeface="Calibri" pitchFamily="34" charset="0"/>
              </a:rPr>
              <a:t>While climbing out of the cellar the Roustabout placed his hand on the pad eye of the sub base lower beam.  At the same time, a floorman operated the Blow Out Preventer (BOP) hoist winch resulting in the BOP tilting at one end trapping the Roustabout’s right hand thumb between the pad eye and sheer ram bonnet, resulting in a fracture to his right hand thumb.  </a:t>
            </a:r>
          </a:p>
        </p:txBody>
      </p:sp>
      <p:pic>
        <p:nvPicPr>
          <p:cNvPr id="23" name="Picture 22" descr="SQASHED Fingers.png"/>
          <p:cNvPicPr>
            <a:picLocks noChangeAspect="1"/>
          </p:cNvPicPr>
          <p:nvPr/>
        </p:nvPicPr>
        <p:blipFill>
          <a:blip r:embed="rId5" cstate="print"/>
          <a:stretch>
            <a:fillRect/>
          </a:stretch>
        </p:blipFill>
        <p:spPr>
          <a:xfrm>
            <a:off x="304800" y="762000"/>
            <a:ext cx="1066800" cy="1187200"/>
          </a:xfrm>
          <a:prstGeom prst="rect">
            <a:avLst/>
          </a:prstGeom>
        </p:spPr>
      </p:pic>
      <p:pic>
        <p:nvPicPr>
          <p:cNvPr id="17" name="Picture 16" descr="DSC02750.JPG"/>
          <p:cNvPicPr>
            <a:picLocks noChangeAspect="1"/>
          </p:cNvPicPr>
          <p:nvPr/>
        </p:nvPicPr>
        <p:blipFill>
          <a:blip r:embed="rId6" cstate="print"/>
          <a:stretch>
            <a:fillRect/>
          </a:stretch>
        </p:blipFill>
        <p:spPr>
          <a:xfrm>
            <a:off x="6553200" y="1752600"/>
            <a:ext cx="2286000" cy="3048001"/>
          </a:xfrm>
          <a:prstGeom prst="rect">
            <a:avLst/>
          </a:prstGeom>
        </p:spPr>
      </p:pic>
      <p:sp>
        <p:nvSpPr>
          <p:cNvPr id="19" name="Explosion 1 18"/>
          <p:cNvSpPr/>
          <p:nvPr/>
        </p:nvSpPr>
        <p:spPr bwMode="auto">
          <a:xfrm>
            <a:off x="7315200" y="3048000"/>
            <a:ext cx="228600" cy="228600"/>
          </a:xfrm>
          <a:prstGeom prst="irregularSeal1">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a:ln>
                <a:noFill/>
              </a:ln>
              <a:solidFill>
                <a:schemeClr val="tx1"/>
              </a:solidFill>
              <a:effectLst/>
              <a:latin typeface="Times New Roman" pitchFamily="18" charset="0"/>
            </a:endParaRPr>
          </a:p>
        </p:txBody>
      </p:sp>
      <p:sp>
        <p:nvSpPr>
          <p:cNvPr id="21" name="TextBox 20"/>
          <p:cNvSpPr txBox="1"/>
          <p:nvPr/>
        </p:nvSpPr>
        <p:spPr>
          <a:xfrm>
            <a:off x="6553200" y="4800600"/>
            <a:ext cx="2286000" cy="246221"/>
          </a:xfrm>
          <a:prstGeom prst="rect">
            <a:avLst/>
          </a:prstGeom>
          <a:noFill/>
          <a:ln>
            <a:solidFill>
              <a:schemeClr val="tx1"/>
            </a:solidFill>
          </a:ln>
        </p:spPr>
        <p:txBody>
          <a:bodyPr wrap="square" rtlCol="0">
            <a:spAutoFit/>
          </a:bodyPr>
          <a:lstStyle/>
          <a:p>
            <a:r>
              <a:rPr lang="en-GB" sz="1000" dirty="0">
                <a:latin typeface="+mj-lt"/>
              </a:rPr>
              <a:t>Point where thumb was trapped</a:t>
            </a:r>
          </a:p>
        </p:txBody>
      </p:sp>
      <p:cxnSp>
        <p:nvCxnSpPr>
          <p:cNvPr id="25" name="Straight Arrow Connector 24"/>
          <p:cNvCxnSpPr/>
          <p:nvPr/>
        </p:nvCxnSpPr>
        <p:spPr bwMode="auto">
          <a:xfrm flipH="1" flipV="1">
            <a:off x="7467600" y="3200400"/>
            <a:ext cx="190500" cy="1611948"/>
          </a:xfrm>
          <a:prstGeom prst="straightConnector1">
            <a:avLst/>
          </a:prstGeom>
          <a:solidFill>
            <a:schemeClr val="accent1"/>
          </a:solidFill>
          <a:ln w="15875" cap="flat" cmpd="sng" algn="ctr">
            <a:solidFill>
              <a:schemeClr val="tx1"/>
            </a:solidFill>
            <a:prstDash val="solid"/>
            <a:round/>
            <a:headEnd type="none" w="med" len="med"/>
            <a:tailEnd type="arrow"/>
          </a:ln>
          <a:effectLst/>
        </p:spPr>
      </p:cxn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Arial"/>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rtlCol="0"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9C4067D375EDA046866D1CFD34BA6725" ma:contentTypeVersion="4" ma:contentTypeDescription="Upload an image." ma:contentTypeScope="" ma:versionID="809bc6af44041ef507fcb8c845449721">
  <xsd:schema xmlns:xsd="http://www.w3.org/2001/XMLSchema" xmlns:xs="http://www.w3.org/2001/XMLSchema" xmlns:p="http://schemas.microsoft.com/office/2006/metadata/properties" xmlns:ns1="http://schemas.microsoft.com/sharepoint/v3" xmlns:ns2="4880E4F8-4B7D-4BDD-91E3-E10D47036ECA" xmlns:ns3="http://schemas.microsoft.com/sharepoint/v3/fields" xmlns:ns4="4880e4f8-4b7d-4bdd-91e3-e10d47036eca" xmlns:ns5="9d51eac6-a7d5-47f5-a119-63d146adb134" targetNamespace="http://schemas.microsoft.com/office/2006/metadata/properties" ma:root="true" ma:fieldsID="c6cb684b9f311d0fba83640743edc78d" ns1:_="" ns2:_="" ns3:_="" ns4:_="" ns5:_="">
    <xsd:import namespace="http://schemas.microsoft.com/sharepoint/v3"/>
    <xsd:import namespace="4880E4F8-4B7D-4BDD-91E3-E10D47036ECA"/>
    <xsd:import namespace="http://schemas.microsoft.com/sharepoint/v3/fields"/>
    <xsd:import namespace="4880e4f8-4b7d-4bdd-91e3-e10d47036eca"/>
    <xsd:import namespace="9d51eac6-a7d5-47f5-a119-63d146adb134"/>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4:Language" minOccurs="0"/>
                <xsd:element ref="ns4:DocId" minOccurs="0"/>
                <xsd:element ref="ns5: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Language" ma:index="27" nillable="true" ma:displayName="Language" ma:default="English 1" ma:format="Dropdown" ma:internalName="Language">
      <xsd:simpleType>
        <xsd:restriction base="dms:Choice">
          <xsd:enumeration value="English 1"/>
          <xsd:enumeration value="English 2"/>
          <xsd:enumeration value="Arabic 1"/>
          <xsd:enumeration value="Arabic 2"/>
          <xsd:enumeration value="Hindi 1"/>
          <xsd:enumeration value="Hindi 2"/>
          <xsd:enumeration value="Malayalam 1"/>
          <xsd:enumeration value="Malayalam 2"/>
        </xsd:restriction>
      </xsd:simpleType>
    </xsd:element>
    <xsd:element name="DocId" ma:index="28" nillable="true" ma:displayName="DocId" ma:list="{9de017a3-70b4-41a0-b3a1-4f7a098545da}" ma:internalName="DocId" ma:showField="ID" ma:web="9d51eac6-a7d5-47f5-a119-63d146adb134">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9d51eac6-a7d5-47f5-a119-63d146adb134" elementFormDefault="qualified">
    <xsd:import namespace="http://schemas.microsoft.com/office/2006/documentManagement/types"/>
    <xsd:import namespace="http://schemas.microsoft.com/office/infopath/2007/PartnerControls"/>
    <xsd:element name="SharedWithUsers" ma:index="2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Language xmlns="4880e4f8-4b7d-4bdd-91e3-e10d47036eca">English 1</Language>
    <DocId xmlns="4880e4f8-4b7d-4bdd-91e3-e10d47036eca">91760</DocId>
    <ImageCreateDate xmlns="4880E4F8-4B7D-4BDD-91E3-E10D47036ECA" xsi:nil="true"/>
    <wic_System_Copyright xmlns="http://schemas.microsoft.com/sharepoint/v3/fields"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748DA9B0-5A0B-4697-AB4D-D5BEF242A06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4880E4F8-4B7D-4BDD-91E3-E10D47036ECA"/>
    <ds:schemaRef ds:uri="http://schemas.microsoft.com/sharepoint/v3/fields"/>
    <ds:schemaRef ds:uri="4880e4f8-4b7d-4bdd-91e3-e10d47036eca"/>
    <ds:schemaRef ds:uri="9d51eac6-a7d5-47f5-a119-63d146adb13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3A5D88EA-5F43-417B-8A80-9407E5803871}">
  <ds:schemaRefs>
    <ds:schemaRef ds:uri="http://purl.org/dc/elements/1.1/"/>
    <ds:schemaRef ds:uri="http://www.w3.org/XML/1998/namespace"/>
    <ds:schemaRef ds:uri="4880E4F8-4B7D-4BDD-91E3-E10D47036ECA"/>
    <ds:schemaRef ds:uri="9d51eac6-a7d5-47f5-a119-63d146adb134"/>
    <ds:schemaRef ds:uri="http://schemas.microsoft.com/office/2006/documentManagement/types"/>
    <ds:schemaRef ds:uri="http://schemas.microsoft.com/office/infopath/2007/PartnerControls"/>
    <ds:schemaRef ds:uri="http://schemas.microsoft.com/office/2006/metadata/properties"/>
    <ds:schemaRef ds:uri="http://schemas.microsoft.com/sharepoint/v3/fields"/>
    <ds:schemaRef ds:uri="http://schemas.microsoft.com/sharepoint/v3"/>
    <ds:schemaRef ds:uri="http://purl.org/dc/terms/"/>
    <ds:schemaRef ds:uri="http://schemas.openxmlformats.org/package/2006/metadata/core-properties"/>
    <ds:schemaRef ds:uri="4880e4f8-4b7d-4bdd-91e3-e10d47036eca"/>
    <ds:schemaRef ds:uri="http://purl.org/dc/dcmitype/"/>
  </ds:schemaRefs>
</ds:datastoreItem>
</file>

<file path=customXml/itemProps3.xml><?xml version="1.0" encoding="utf-8"?>
<ds:datastoreItem xmlns:ds="http://schemas.openxmlformats.org/officeDocument/2006/customXml" ds:itemID="{85FDC16C-F63C-417A-BF49-6BFDCAFEB57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6161</TotalTime>
  <Words>180</Words>
  <Application>Microsoft Office PowerPoint</Application>
  <PresentationFormat>On-screen Show (4:3)</PresentationFormat>
  <Paragraphs>31</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Times New Roman</vt:lpstr>
      <vt:lpstr>Default Design</vt:lpstr>
      <vt:lpstr>PowerPoint Presentation</vt:lpstr>
    </vt:vector>
  </TitlesOfParts>
  <Company>Shell Information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Contractor RTA LTI on xx.xx.xx</dc:title>
  <dc:creator>MU93647</dc:creator>
  <cp:lastModifiedBy>Konduru, Raju IDI63X</cp:lastModifiedBy>
  <cp:revision>692</cp:revision>
  <dcterms:created xsi:type="dcterms:W3CDTF">2001-05-03T06:07:08Z</dcterms:created>
  <dcterms:modified xsi:type="dcterms:W3CDTF">2024-04-21T06:45:46Z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0x0101009148F5A04DDD49CBA7127AADA5FB792B00AADE34325A8B49CDA8BB4DB53328F214009C4067D375EDA046866D1CFD34BA6725</vt:lpwstr>
  </property>
</Properties>
</file>