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7" r:id="rId2"/>
    <p:sldId id="26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54389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41166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23825" y="838200"/>
            <a:ext cx="5234066" cy="375487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05.04.16     LTI Rig 87</a:t>
            </a:r>
          </a:p>
          <a:p>
            <a:pPr marL="114300" indent="-114300" algn="just">
              <a:defRPr/>
            </a:pPr>
            <a:endParaRPr lang="en-US" sz="8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800" dirty="0">
              <a:solidFill>
                <a:srgbClr val="FF0000"/>
              </a:solidFill>
              <a:latin typeface="Tahoma" pitchFamily="34" charset="0"/>
            </a:endParaRPr>
          </a:p>
          <a:p>
            <a:pPr algn="just" eaLnBrk="1" hangingPunct="1">
              <a:defRPr/>
            </a:pPr>
            <a:r>
              <a:rPr lang="en-US" sz="1400" dirty="0">
                <a:latin typeface="+mj-lt"/>
                <a:cs typeface="Arial" panose="020B0604020202020204" pitchFamily="34" charset="0"/>
              </a:rPr>
              <a:t>An electrician and a 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mechanic </a:t>
            </a:r>
            <a:r>
              <a:rPr lang="en-US" sz="1400" dirty="0">
                <a:latin typeface="+mj-lt"/>
                <a:cs typeface="Arial" panose="020B0604020202020204" pitchFamily="34" charset="0"/>
              </a:rPr>
              <a:t>were working on the wash gun unit. As the electrician 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was checking the </a:t>
            </a:r>
            <a:r>
              <a:rPr lang="en-US" sz="1400" dirty="0">
                <a:latin typeface="+mj-lt"/>
                <a:cs typeface="Arial" panose="020B0604020202020204" pitchFamily="34" charset="0"/>
              </a:rPr>
              <a:t>machine’s rotary belt, the 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mechanic leaned </a:t>
            </a:r>
            <a:r>
              <a:rPr lang="en-US" sz="1400" dirty="0">
                <a:latin typeface="+mj-lt"/>
                <a:cs typeface="Arial" panose="020B0604020202020204" pitchFamily="34" charset="0"/>
              </a:rPr>
              <a:t>against the side of the unit and his arm unintentionally 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pressed the </a:t>
            </a:r>
            <a:r>
              <a:rPr lang="en-US" sz="1400" dirty="0">
                <a:latin typeface="+mj-lt"/>
                <a:cs typeface="Arial" panose="020B0604020202020204" pitchFamily="34" charset="0"/>
              </a:rPr>
              <a:t>“On” button. The rotary belt started to spin and pulled the electrician’s fingers into the pulley crushing  the </a:t>
            </a:r>
            <a:r>
              <a:rPr lang="en-US" altLang="en-US" sz="1400" dirty="0">
                <a:latin typeface="+mj-lt"/>
                <a:cs typeface="Arial" panose="020B0604020202020204" pitchFamily="34" charset="0"/>
              </a:rPr>
              <a:t>index and middle finger tips </a:t>
            </a:r>
            <a:r>
              <a:rPr lang="en-US" sz="1400" dirty="0">
                <a:latin typeface="+mj-lt"/>
                <a:cs typeface="Arial" panose="020B0604020202020204" pitchFamily="34" charset="0"/>
              </a:rPr>
              <a:t>of </a:t>
            </a:r>
            <a:r>
              <a:rPr lang="en-US" sz="14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+mj-lt"/>
                <a:cs typeface="Arial" panose="020B0604020202020204" pitchFamily="34" charset="0"/>
              </a:rPr>
              <a:t>his left hand.</a:t>
            </a:r>
          </a:p>
          <a:p>
            <a:pPr marL="342900" indent="-342900" eaLnBrk="1" hangingPunct="1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  <a:p>
            <a:pPr marL="182880" lvl="1" indent="-18288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+mj-lt"/>
              </a:rPr>
              <a:t>Ensure equipment is adequately isolated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smtClean="0">
                <a:latin typeface="+mj-lt"/>
              </a:rPr>
              <a:t>before start of work.</a:t>
            </a:r>
          </a:p>
          <a:p>
            <a:pPr marL="182880" lvl="1" indent="-18288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+mj-lt"/>
              </a:rPr>
              <a:t>Apply the 4 Golden Questions for Hands </a:t>
            </a:r>
            <a:r>
              <a:rPr lang="en-US" sz="1400" dirty="0">
                <a:latin typeface="+mj-lt"/>
              </a:rPr>
              <a:t>&amp; </a:t>
            </a:r>
            <a:r>
              <a:rPr lang="en-US" sz="1400" dirty="0" smtClean="0">
                <a:latin typeface="+mj-lt"/>
              </a:rPr>
              <a:t>Fingers safety.</a:t>
            </a:r>
            <a:endParaRPr lang="en-US" sz="1400" dirty="0">
              <a:latin typeface="+mj-lt"/>
            </a:endParaRPr>
          </a:p>
          <a:p>
            <a:pPr marL="182880" lvl="1" indent="-18288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+mj-lt"/>
              </a:rPr>
              <a:t>Intervene and STOP all unsafe acts / conditions.</a:t>
            </a:r>
            <a:endParaRPr lang="en-US" sz="1400" dirty="0">
              <a:latin typeface="+mj-lt"/>
            </a:endParaRPr>
          </a:p>
          <a:p>
            <a:pPr marL="182880" lvl="1" indent="-18288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+mj-lt"/>
              </a:rPr>
              <a:t>Communicate </a:t>
            </a:r>
            <a:r>
              <a:rPr lang="en-US" sz="1400" dirty="0">
                <a:latin typeface="+mj-lt"/>
              </a:rPr>
              <a:t>to the site </a:t>
            </a:r>
            <a:r>
              <a:rPr lang="en-US" sz="1400" dirty="0" smtClean="0">
                <a:latin typeface="+mj-lt"/>
              </a:rPr>
              <a:t>supervisor (s) and obtain their  guidance &amp; approval, prior to the start of any repairs.</a:t>
            </a:r>
            <a:endParaRPr lang="en-US" sz="12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454858" y="4806523"/>
            <a:ext cx="4421942" cy="338554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Always comply to LSR, PTW &amp; isolation</a:t>
            </a: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5394383" y="3421556"/>
            <a:ext cx="3621845" cy="415498"/>
          </a:xfrm>
          <a:prstGeom prst="rect">
            <a:avLst/>
          </a:prstGeom>
          <a:solidFill>
            <a:srgbClr val="C0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105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cover removed without energy isolation and the electrician placed his hand between belt and wheel. </a:t>
            </a:r>
            <a:endParaRPr lang="en-US" altLang="en-US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23"/>
          <p:cNvSpPr txBox="1">
            <a:spLocks noChangeArrowheads="1"/>
          </p:cNvSpPr>
          <p:nvPr/>
        </p:nvSpPr>
        <p:spPr bwMode="auto">
          <a:xfrm>
            <a:off x="5383995" y="6366988"/>
            <a:ext cx="3629567" cy="430887"/>
          </a:xfrm>
          <a:prstGeom prst="rect">
            <a:avLst/>
          </a:prstGeom>
          <a:solidFill>
            <a:srgbClr val="008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Repairs started after Energy isolation &amp;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PTW in place</a:t>
            </a:r>
            <a:endParaRPr lang="en-US" altLang="en-US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7"/>
          <p:cNvGrpSpPr/>
          <p:nvPr/>
        </p:nvGrpSpPr>
        <p:grpSpPr>
          <a:xfrm>
            <a:off x="5410200" y="762000"/>
            <a:ext cx="3584901" cy="2597500"/>
            <a:chOff x="5206300" y="1055917"/>
            <a:chExt cx="3584903" cy="2016297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6300" y="1055917"/>
              <a:ext cx="1858530" cy="2016297"/>
            </a:xfrm>
            <a:prstGeom prst="rect">
              <a:avLst/>
            </a:prstGeom>
            <a:solidFill>
              <a:srgbClr val="FF1515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1" y="1055917"/>
              <a:ext cx="1704602" cy="2016297"/>
            </a:xfrm>
            <a:prstGeom prst="rect">
              <a:avLst/>
            </a:prstGeom>
            <a:solidFill>
              <a:srgbClr val="FF1515"/>
            </a:solidFill>
            <a:ln w="28575">
              <a:solidFill>
                <a:srgbClr val="C00000"/>
              </a:solidFill>
              <a:miter lim="800000"/>
              <a:headEnd/>
              <a:tailEnd/>
            </a:ln>
          </p:spPr>
        </p:pic>
      </p:grp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7045391" y="1126926"/>
            <a:ext cx="387587" cy="853102"/>
            <a:chOff x="3504" y="544"/>
            <a:chExt cx="2287" cy="1855"/>
          </a:xfrm>
        </p:grpSpPr>
        <p:sp>
          <p:nvSpPr>
            <p:cNvPr id="22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" name="Group 23"/>
          <p:cNvGrpSpPr/>
          <p:nvPr/>
        </p:nvGrpSpPr>
        <p:grpSpPr>
          <a:xfrm>
            <a:off x="5387784" y="3917349"/>
            <a:ext cx="3595885" cy="2444890"/>
            <a:chOff x="5187828" y="3853869"/>
            <a:chExt cx="3595885" cy="2444890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0556" y="3853869"/>
              <a:ext cx="1633157" cy="244489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7828" y="3853869"/>
              <a:ext cx="2050627" cy="2444890"/>
            </a:xfrm>
            <a:prstGeom prst="rect">
              <a:avLst/>
            </a:prstGeom>
            <a:ln w="19050">
              <a:solidFill>
                <a:srgbClr val="00B050"/>
              </a:solidFill>
            </a:ln>
          </p:spPr>
        </p:pic>
      </p:grpSp>
      <p:sp>
        <p:nvSpPr>
          <p:cNvPr id="27" name="Freeform 132"/>
          <p:cNvSpPr>
            <a:spLocks/>
          </p:cNvSpPr>
          <p:nvPr/>
        </p:nvSpPr>
        <p:spPr bwMode="auto">
          <a:xfrm>
            <a:off x="7050854" y="4587258"/>
            <a:ext cx="465936" cy="595901"/>
          </a:xfrm>
          <a:custGeom>
            <a:avLst/>
            <a:gdLst>
              <a:gd name="T0" fmla="*/ 0 w 1336"/>
              <a:gd name="T1" fmla="*/ 2147483646 h 888"/>
              <a:gd name="T2" fmla="*/ 2147483646 w 1336"/>
              <a:gd name="T3" fmla="*/ 2147483646 h 888"/>
              <a:gd name="T4" fmla="*/ 2147483646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9700">
            <a:solidFill>
              <a:srgbClr val="00FF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  <a:ex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8" name="Picture 27" descr="C:\Users\mu54394\AppData\Local\Temp\wz236c\work-permit-(PDO)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276" y="5275373"/>
            <a:ext cx="779924" cy="750091"/>
          </a:xfrm>
          <a:prstGeom prst="rect">
            <a:avLst/>
          </a:prstGeom>
          <a:ln>
            <a:solidFill>
              <a:srgbClr val="00B050"/>
            </a:solidFill>
          </a:ln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450436" y="5205229"/>
            <a:ext cx="705110" cy="76950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30" name="TextBox 29"/>
          <p:cNvSpPr txBox="1"/>
          <p:nvPr/>
        </p:nvSpPr>
        <p:spPr>
          <a:xfrm>
            <a:off x="7588065" y="4064353"/>
            <a:ext cx="1395604" cy="230832"/>
          </a:xfrm>
          <a:prstGeom prst="rect">
            <a:avLst/>
          </a:prstGeom>
          <a:solidFill>
            <a:srgbClr val="008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buFontTx/>
              <a:buNone/>
              <a:defRPr sz="1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/>
            </a:lvl2pPr>
            <a:lvl3pPr marL="1143000" indent="-228600">
              <a:spcBef>
                <a:spcPct val="20000"/>
              </a:spcBef>
              <a:buChar char="•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sz="900" dirty="0" smtClean="0"/>
              <a:t>Isolated from SCR</a:t>
            </a:r>
            <a:endParaRPr lang="en-US" sz="900" dirty="0"/>
          </a:p>
        </p:txBody>
      </p:sp>
    </p:spTree>
    <p:extLst>
      <p:ext uri="{BB962C8B-B14F-4D97-AF65-F5344CB8AC3E}">
        <p14:creationId xmlns="" xmlns:p14="http://schemas.microsoft.com/office/powerpoint/2010/main" val="385612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125538"/>
            <a:ext cx="8610600" cy="28469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05.04.16     LTI Rig 87</a:t>
            </a:r>
          </a:p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algn="just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to ensure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continual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improvement,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all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below: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70C0"/>
                </a:solidFill>
                <a:latin typeface="+mj-lt"/>
                <a:sym typeface="Wingdings" pitchFamily="2" charset="2"/>
              </a:rPr>
              <a:t>Do you have a system to verify effective implementation of PTW with LOTO?</a:t>
            </a:r>
            <a:endParaRPr lang="en-US" sz="1600" dirty="0">
              <a:solidFill>
                <a:srgbClr val="0070C0"/>
              </a:solidFill>
              <a:latin typeface="+mj-lt"/>
              <a:sym typeface="Wingdings" pitchFamily="2" charset="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70C0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0070C0"/>
                </a:solidFill>
                <a:latin typeface="+mj-lt"/>
                <a:sym typeface="Wingdings" pitchFamily="2" charset="2"/>
              </a:rPr>
              <a:t>you have a clear system on reporting failures </a:t>
            </a:r>
            <a:r>
              <a:rPr lang="en-US" sz="1600" dirty="0" smtClean="0">
                <a:solidFill>
                  <a:srgbClr val="0070C0"/>
                </a:solidFill>
                <a:latin typeface="+mj-lt"/>
                <a:sym typeface="Wingdings" pitchFamily="2" charset="2"/>
              </a:rPr>
              <a:t>(equipment/others)?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70C0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0070C0"/>
                </a:solidFill>
                <a:latin typeface="+mj-lt"/>
                <a:sym typeface="Wingdings" pitchFamily="2" charset="2"/>
              </a:rPr>
              <a:t>you ensure the above </a:t>
            </a:r>
            <a:r>
              <a:rPr lang="en-US" sz="1600" dirty="0" smtClean="0">
                <a:solidFill>
                  <a:srgbClr val="0070C0"/>
                </a:solidFill>
                <a:latin typeface="+mj-lt"/>
                <a:sym typeface="Wingdings" pitchFamily="2" charset="2"/>
              </a:rPr>
              <a:t>system (reporting failures) </a:t>
            </a:r>
            <a:r>
              <a:rPr lang="en-US" sz="1600" dirty="0">
                <a:solidFill>
                  <a:srgbClr val="0070C0"/>
                </a:solidFill>
                <a:latin typeface="+mj-lt"/>
                <a:sym typeface="Wingdings" pitchFamily="2" charset="2"/>
              </a:rPr>
              <a:t>is effectively communicated to all staff?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91761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72BBAA6-D56E-4E5C-AB14-071D734EC17A}"/>
</file>

<file path=customXml/itemProps2.xml><?xml version="1.0" encoding="utf-8"?>
<ds:datastoreItem xmlns:ds="http://schemas.openxmlformats.org/officeDocument/2006/customXml" ds:itemID="{B1C01922-4E6C-469B-BEC6-F1A891A9FD09}"/>
</file>

<file path=customXml/itemProps3.xml><?xml version="1.0" encoding="utf-8"?>
<ds:datastoreItem xmlns:ds="http://schemas.openxmlformats.org/officeDocument/2006/customXml" ds:itemID="{393B2DC1-032D-41B0-B141-BFEEDAF746D2}"/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324</Words>
  <Application>Microsoft Office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43</cp:revision>
  <dcterms:created xsi:type="dcterms:W3CDTF">2016-03-28T05:48:29Z</dcterms:created>
  <dcterms:modified xsi:type="dcterms:W3CDTF">2016-10-06T04:28:34Z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