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9" r:id="rId2"/>
    <p:sldId id="27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06/10/2016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06/10/2016</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06/10/2016</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06/10/2016</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06/10/2016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1066800"/>
            <a:ext cx="4953000" cy="4362733"/>
          </a:xfrm>
          <a:prstGeom prst="rect">
            <a:avLst/>
          </a:prstGeom>
          <a:noFill/>
          <a:ln w="19050">
            <a:noFill/>
            <a:miter lim="800000"/>
            <a:headEnd/>
            <a:tailEnd/>
          </a:ln>
        </p:spPr>
        <p:txBody>
          <a:bodyPr wrap="square">
            <a:spAutoFit/>
          </a:bodyPr>
          <a:lstStyle/>
          <a:p>
            <a:pPr marL="114300" indent="-114300" algn="just">
              <a:defRPr/>
            </a:pPr>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04.04.16      LTI Bandar Al </a:t>
            </a:r>
            <a:r>
              <a:rPr lang="en-US" sz="1400" b="1" dirty="0" err="1" smtClean="0">
                <a:solidFill>
                  <a:srgbClr val="333399"/>
                </a:solidFill>
                <a:latin typeface="Tahoma" pitchFamily="34" charset="0"/>
              </a:rPr>
              <a:t>Khairan</a:t>
            </a:r>
            <a:endParaRPr lang="en-US" sz="1400" b="1" dirty="0" smtClean="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a:r>
              <a:rPr lang="en-US" sz="1400" dirty="0" smtClean="0">
                <a:latin typeface="+mj-lt"/>
              </a:rPr>
              <a:t>A PDO employee was on a team building “Away Day” in Bandar Al Kharian and as part of the day’s activities went on an inflatable banana boat ride on the sea. While the banana boat was being towed behind a speed boat, it rolled over and the people on it were thrown off into the sea. The employee was injured when his head hit the water and the glasses he was wearing were pushed into his face.</a:t>
            </a:r>
          </a:p>
          <a:p>
            <a:pPr marL="342900" indent="-342900" eaLnBrk="1" hangingPunct="1">
              <a:defRPr/>
            </a:pPr>
            <a:endParaRPr lang="en-US" sz="1050" dirty="0">
              <a:solidFill>
                <a:srgbClr val="000000"/>
              </a:solidFill>
              <a:latin typeface="Arial"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a:t>
            </a:r>
            <a:r>
              <a:rPr lang="en-US" sz="1600" b="1" dirty="0" smtClean="0">
                <a:solidFill>
                  <a:srgbClr val="333399"/>
                </a:solidFill>
                <a:latin typeface="Tahoma" pitchFamily="34" charset="0"/>
              </a:rPr>
              <a:t>incident..</a:t>
            </a:r>
            <a:endParaRPr lang="en-US" sz="16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marL="114300" indent="-114300">
              <a:buFont typeface="Arial" pitchFamily="34" charset="0"/>
              <a:buChar char="•"/>
              <a:defRPr/>
            </a:pPr>
            <a:r>
              <a:rPr lang="en-US" sz="1400" dirty="0" smtClean="0">
                <a:latin typeface="+mj-lt"/>
                <a:cs typeface="Tahoma" pitchFamily="34" charset="0"/>
              </a:rPr>
              <a:t>Identify hazards and carry out a formal HSE risk assessment before doing any social events or team building activities.</a:t>
            </a:r>
          </a:p>
          <a:p>
            <a:pPr marL="114300" indent="-114300">
              <a:buFont typeface="Arial" pitchFamily="34" charset="0"/>
              <a:buChar char="•"/>
              <a:defRPr/>
            </a:pPr>
            <a:r>
              <a:rPr lang="en-US" sz="1400" dirty="0" smtClean="0">
                <a:latin typeface="+mj-lt"/>
                <a:cs typeface="Tahoma" pitchFamily="34" charset="0"/>
              </a:rPr>
              <a:t>Do not wear any sharp / loose items while doing water sport activities.</a:t>
            </a:r>
          </a:p>
          <a:p>
            <a:pPr marL="114300" indent="-114300">
              <a:buFont typeface="Arial" pitchFamily="34" charset="0"/>
              <a:buChar char="•"/>
              <a:defRPr/>
            </a:pPr>
            <a:r>
              <a:rPr lang="en-US" sz="1400" dirty="0" smtClean="0">
                <a:latin typeface="+mj-lt"/>
                <a:cs typeface="Tahoma" pitchFamily="34" charset="0"/>
              </a:rPr>
              <a:t>Prior to selecting an event organizer, check their safety performance and </a:t>
            </a:r>
            <a:r>
              <a:rPr lang="en-GB" sz="1400" dirty="0" smtClean="0">
                <a:latin typeface="+mj-lt"/>
                <a:cs typeface="Tahoma" pitchFamily="34" charset="0"/>
              </a:rPr>
              <a:t>that they can demonstrate good assessment of their risks and implementation of the required controls.</a:t>
            </a:r>
            <a:endParaRPr lang="en-US" sz="1400" dirty="0" smtClean="0">
              <a:latin typeface="+mj-lt"/>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81000" y="5452646"/>
            <a:ext cx="5638800" cy="338554"/>
          </a:xfrm>
          <a:prstGeom prst="rect">
            <a:avLst/>
          </a:prstGeom>
          <a:solidFill>
            <a:schemeClr val="tx2">
              <a:lumMod val="75000"/>
            </a:schemeClr>
          </a:solidFill>
          <a:ln w="9525">
            <a:noFill/>
            <a:miter lim="800000"/>
            <a:headEnd/>
            <a:tailEnd/>
          </a:ln>
        </p:spPr>
        <p:txBody>
          <a:bodyPr wrap="square">
            <a:spAutoFit/>
          </a:bodyPr>
          <a:lstStyle/>
          <a:p>
            <a:pPr algn="ctr" eaLnBrk="1" hangingPunct="1"/>
            <a:r>
              <a:rPr lang="en-US" sz="1600" b="1" dirty="0" smtClean="0">
                <a:solidFill>
                  <a:srgbClr val="FFFF00"/>
                </a:solidFill>
                <a:latin typeface="Tahoma" pitchFamily="34" charset="0"/>
              </a:rPr>
              <a:t>Ensure a safety briefing is given where appropriate </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2" name="Picture 2"/>
          <p:cNvPicPr>
            <a:picLocks noChangeAspect="1" noChangeArrowheads="1"/>
          </p:cNvPicPr>
          <p:nvPr/>
        </p:nvPicPr>
        <p:blipFill>
          <a:blip r:embed="rId3" cstate="print"/>
          <a:srcRect/>
          <a:stretch>
            <a:fillRect/>
          </a:stretch>
        </p:blipFill>
        <p:spPr bwMode="auto">
          <a:xfrm>
            <a:off x="5562600" y="1447800"/>
            <a:ext cx="3501677"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66800"/>
            <a:ext cx="8667750" cy="3585597"/>
          </a:xfrm>
          <a:prstGeom prst="rect">
            <a:avLst/>
          </a:prstGeom>
          <a:noFill/>
          <a:ln w="19050">
            <a:noFill/>
            <a:miter lim="800000"/>
            <a:headEnd/>
            <a:tailEnd/>
          </a:ln>
        </p:spPr>
        <p:txBody>
          <a:bodyPr wrap="square">
            <a:spAutoFit/>
          </a:bodyPr>
          <a:lstStyle/>
          <a:p>
            <a:pPr algn="just">
              <a:spcBef>
                <a:spcPct val="50000"/>
              </a:spcBef>
              <a:defRPr/>
            </a:pPr>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04.04.16     LTI Bandar Al </a:t>
            </a:r>
            <a:r>
              <a:rPr lang="en-US" sz="1400" b="1" dirty="0" err="1" smtClean="0">
                <a:solidFill>
                  <a:srgbClr val="333399"/>
                </a:solidFill>
                <a:latin typeface="Tahoma" pitchFamily="34" charset="0"/>
              </a:rPr>
              <a:t>Khairan</a:t>
            </a:r>
            <a:endParaRPr lang="en-US" sz="1400" b="1" strike="sngStrike" dirty="0" smtClean="0">
              <a:solidFill>
                <a:srgbClr val="FF0000"/>
              </a:solidFill>
              <a:latin typeface="Tahoma" pitchFamily="34" charset="0"/>
            </a:endParaRPr>
          </a:p>
          <a:p>
            <a:pPr algn="just" eaLnBrk="1" hangingPunct="1">
              <a:spcBef>
                <a:spcPct val="50000"/>
              </a:spcBef>
              <a:defRPr/>
            </a:pPr>
            <a:endParaRPr lang="en-US" sz="600" dirty="0">
              <a:solidFill>
                <a:srgbClr val="000000"/>
              </a:solidFill>
              <a:latin typeface="Arial" charset="0"/>
            </a:endParaRPr>
          </a:p>
          <a:p>
            <a:pPr marL="173038" indent="-173038" algn="just" eaLnBrk="1" hangingPunct="1">
              <a:defRPr/>
            </a:pPr>
            <a:endParaRPr lang="en-US" sz="600" dirty="0">
              <a:solidFill>
                <a:srgbClr val="000000"/>
              </a:solidFill>
              <a:latin typeface="Arial" charset="0"/>
            </a:endParaRPr>
          </a:p>
          <a:p>
            <a:pPr algn="just">
              <a:defRPr/>
            </a:pPr>
            <a:r>
              <a:rPr lang="en-US" sz="1600" b="1" dirty="0" smtClean="0">
                <a:solidFill>
                  <a:srgbClr val="FF0000"/>
                </a:solidFill>
                <a:latin typeface="Tahoma" pitchFamily="34" charset="0"/>
              </a:rPr>
              <a:t>As a learning from this incident and to ensure continual improvement, all contract managers must review their HSE HEMP against the questions asked below:</a:t>
            </a:r>
          </a:p>
          <a:p>
            <a:pPr marL="342900" indent="-342900" algn="just" eaLnBrk="1" hangingPunct="1">
              <a:defRPr/>
            </a:pPr>
            <a:endParaRPr lang="en-US" sz="1600" b="1" dirty="0">
              <a:solidFill>
                <a:srgbClr val="FF0000"/>
              </a:solidFill>
              <a:latin typeface="Tahoma" pitchFamily="34" charset="0"/>
            </a:endParaRPr>
          </a:p>
          <a:p>
            <a:pPr marL="342900" indent="-342900" algn="just"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algn="just" eaLnBrk="1" hangingPunct="1">
              <a:defRPr/>
            </a:pPr>
            <a:endParaRPr lang="en-US" sz="1400" dirty="0">
              <a:solidFill>
                <a:srgbClr val="000000"/>
              </a:solidFill>
              <a:latin typeface="Arial" charset="0"/>
            </a:endParaRPr>
          </a:p>
          <a:p>
            <a:pPr marL="342900" indent="-342900" algn="just" eaLnBrk="1" hangingPunct="1">
              <a:lnSpc>
                <a:spcPct val="150000"/>
              </a:lnSpc>
              <a:buFont typeface="+mj-lt"/>
              <a:buAutoNum type="arabicPeriod"/>
              <a:defRPr/>
            </a:pPr>
            <a:r>
              <a:rPr lang="en-US" sz="1600" dirty="0" smtClean="0">
                <a:solidFill>
                  <a:srgbClr val="0000FF"/>
                </a:solidFill>
                <a:latin typeface="Tahoma" pitchFamily="34" charset="0"/>
                <a:sym typeface="Wingdings" pitchFamily="2" charset="2"/>
              </a:rPr>
              <a:t>Does your HEMP cover all activities including team / social events?</a:t>
            </a:r>
          </a:p>
          <a:p>
            <a:pPr marL="342900" indent="-342900" algn="just" eaLnBrk="1" hangingPunct="1">
              <a:lnSpc>
                <a:spcPct val="150000"/>
              </a:lnSpc>
              <a:buFont typeface="+mj-lt"/>
              <a:buAutoNum type="arabicPeriod"/>
              <a:defRPr/>
            </a:pPr>
            <a:r>
              <a:rPr lang="en-US" sz="1600" dirty="0" smtClean="0">
                <a:solidFill>
                  <a:srgbClr val="0000FF"/>
                </a:solidFill>
                <a:latin typeface="Tahoma" pitchFamily="34" charset="0"/>
                <a:sym typeface="Wingdings" pitchFamily="2" charset="2"/>
              </a:rPr>
              <a:t>Do you check if there has been any previous incidents for the type of activity you are undertaking?</a:t>
            </a:r>
          </a:p>
          <a:p>
            <a:pPr marL="342900" indent="-342900" algn="just" eaLnBrk="1" hangingPunct="1">
              <a:lnSpc>
                <a:spcPct val="150000"/>
              </a:lnSpc>
              <a:buFont typeface="+mj-lt"/>
              <a:buAutoNum type="arabicPeriod"/>
              <a:defRPr/>
            </a:pPr>
            <a:r>
              <a:rPr lang="en-US" sz="1600" dirty="0" smtClean="0">
                <a:solidFill>
                  <a:srgbClr val="0000FF"/>
                </a:solidFill>
                <a:latin typeface="Tahoma" pitchFamily="34" charset="0"/>
                <a:sym typeface="Wingdings" pitchFamily="2" charset="2"/>
              </a:rPr>
              <a:t>Do you ensure a safety brief or TBT is given before starting the activity?</a:t>
            </a:r>
          </a:p>
          <a:p>
            <a:pPr marL="342900" indent="-342900" algn="just" eaLnBrk="1" hangingPunct="1">
              <a:lnSpc>
                <a:spcPct val="150000"/>
              </a:lnSpc>
              <a:buFont typeface="+mj-lt"/>
              <a:buAutoNum type="arabicPeriod"/>
              <a:defRPr/>
            </a:pPr>
            <a:r>
              <a:rPr lang="en-US" sz="1600" dirty="0" smtClean="0">
                <a:solidFill>
                  <a:srgbClr val="0000FF"/>
                </a:solidFill>
                <a:latin typeface="Tahoma" pitchFamily="34" charset="0"/>
                <a:sym typeface="Wingdings" pitchFamily="2" charset="2"/>
              </a:rPr>
              <a:t>Do you ensure it covers all associated hazards for the activity?</a:t>
            </a:r>
            <a:endParaRPr lang="en-US" sz="1600" dirty="0">
              <a:solidFill>
                <a:srgbClr val="0000FF"/>
              </a:solidFill>
              <a:latin typeface="Tahoma" pitchFamily="34"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91762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34B967B-BBC9-4E2E-B2C8-69DE3F5A439B}"/>
</file>

<file path=customXml/itemProps2.xml><?xml version="1.0" encoding="utf-8"?>
<ds:datastoreItem xmlns:ds="http://schemas.openxmlformats.org/officeDocument/2006/customXml" ds:itemID="{FBABEB3D-29C0-424A-A988-A38E795EAA5B}"/>
</file>

<file path=customXml/itemProps3.xml><?xml version="1.0" encoding="utf-8"?>
<ds:datastoreItem xmlns:ds="http://schemas.openxmlformats.org/officeDocument/2006/customXml" ds:itemID="{9BBFF500-C04B-4D7E-A28B-A3230D88A642}"/>
</file>

<file path=docProps/app.xml><?xml version="1.0" encoding="utf-8"?>
<Properties xmlns="http://schemas.openxmlformats.org/officeDocument/2006/extended-properties" xmlns:vt="http://schemas.openxmlformats.org/officeDocument/2006/docPropsVTypes">
  <TotalTime>300</TotalTime>
  <Words>332</Words>
  <Application>Microsoft Office PowerPoint</Application>
  <PresentationFormat>On-screen Show (4:3)</PresentationFormat>
  <Paragraphs>27</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15</cp:revision>
  <dcterms:created xsi:type="dcterms:W3CDTF">2016-03-28T05:48:29Z</dcterms:created>
  <dcterms:modified xsi:type="dcterms:W3CDTF">2016-10-06T03:38:13Z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