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7" r:id="rId2"/>
    <p:sldId id="26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B4E3-1F76-4E61-B254-1A7031AA599B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5988-80E2-4333-8473-6782ED1C0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72260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 contractors if they have the same issues based on the management or HSE-MS failings or shortfalls identified in the investigation. Pretend you have to audit other companies to see if they could have the same issues.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4116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25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1" y="236542"/>
            <a:ext cx="8364538" cy="607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0857-E928-469E-BFE6-24CB53BD6AF5}" type="datetimeFigureOut">
              <a:rPr lang="en-US" smtClean="0"/>
              <a:pPr/>
              <a:t>06/10/2016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C:\Ruchi\Ruchi\PDO\2012\Corporate Identity\PDO ppt 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59454" y="1028654"/>
            <a:ext cx="5431964" cy="36625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sz="14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23.04.16      LTI RIG 97</a:t>
            </a:r>
            <a:endParaRPr lang="en-US" sz="1400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200" b="1" dirty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tabLst>
                <a:tab pos="166688" algn="l"/>
              </a:tabLst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What happened:</a:t>
            </a:r>
          </a:p>
          <a:p>
            <a:pPr algn="just">
              <a:tabLst>
                <a:tab pos="166688" algn="l"/>
              </a:tabLst>
            </a:pPr>
            <a:endParaRPr lang="en-US" sz="800" b="1" dirty="0" smtClean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algn="just"/>
            <a:r>
              <a:rPr lang="en-GB" sz="1400" dirty="0">
                <a:latin typeface="+mj-lt"/>
              </a:rPr>
              <a:t>A team were attempting to remove the choke line hose (CLH) from the BOP with the help of a forklift truck.  When they found the CLH was stuck, the Night Tool Pusher 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instructed the floor man to collect a pry bar. </a:t>
            </a:r>
            <a:r>
              <a:rPr lang="en-GB" sz="1400" dirty="0" smtClean="0">
                <a:latin typeface="+mj-lt"/>
              </a:rPr>
              <a:t>While </a:t>
            </a:r>
            <a:r>
              <a:rPr lang="en-GB" sz="1400" dirty="0">
                <a:latin typeface="+mj-lt"/>
              </a:rPr>
              <a:t>the </a:t>
            </a:r>
            <a:r>
              <a:rPr lang="en-GB" sz="1400" dirty="0" smtClean="0">
                <a:latin typeface="+mj-lt"/>
              </a:rPr>
              <a:t>team were </a:t>
            </a:r>
            <a:r>
              <a:rPr lang="en-GB" sz="1400" dirty="0">
                <a:latin typeface="+mj-lt"/>
              </a:rPr>
              <a:t>waiting for the pry bar, the derrick man </a:t>
            </a:r>
            <a:r>
              <a:rPr lang="en-GB" sz="1400" dirty="0" smtClean="0">
                <a:latin typeface="+mj-lt"/>
              </a:rPr>
              <a:t>tried to </a:t>
            </a:r>
            <a:r>
              <a:rPr lang="en-GB" sz="1400" dirty="0">
                <a:latin typeface="+mj-lt"/>
              </a:rPr>
              <a:t>release the CLH, using a sledge hammer.  Whilst hitting the flange with the hammer, the CLH became free dropping on his left </a:t>
            </a:r>
            <a:r>
              <a:rPr lang="en-GB" sz="1400" dirty="0" smtClean="0">
                <a:latin typeface="+mj-lt"/>
              </a:rPr>
              <a:t>foot. </a:t>
            </a:r>
            <a:endParaRPr lang="en-GB" sz="1400" dirty="0">
              <a:latin typeface="+mj-lt"/>
            </a:endParaRPr>
          </a:p>
          <a:p>
            <a:pPr algn="just"/>
            <a:endParaRPr lang="en-US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algn="just">
              <a:tabLst>
                <a:tab pos="166688" algn="l"/>
              </a:tabLst>
            </a:pP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  <a:cs typeface="Arial" panose="020B0604020202020204" pitchFamily="34" charset="0"/>
              </a:rPr>
              <a:t>Use the correct securing method for the task.</a:t>
            </a:r>
            <a:endParaRPr lang="en-US" sz="1400" dirty="0">
              <a:latin typeface="+mj-lt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  <a:cs typeface="Arial" panose="020B0604020202020204" pitchFamily="34" charset="0"/>
              </a:rPr>
              <a:t>Ensure the correct equipment is used for the </a:t>
            </a:r>
            <a:r>
              <a:rPr lang="en-GB" sz="1400" dirty="0" smtClean="0">
                <a:latin typeface="+mj-lt"/>
                <a:cs typeface="Arial" panose="020B0604020202020204" pitchFamily="34" charset="0"/>
              </a:rPr>
              <a:t>task.</a:t>
            </a:r>
            <a:endParaRPr lang="en-US" sz="1400" dirty="0">
              <a:latin typeface="+mj-lt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  <a:cs typeface="Arial" panose="020B0604020202020204" pitchFamily="34" charset="0"/>
              </a:rPr>
              <a:t>Ensure </a:t>
            </a:r>
            <a:r>
              <a:rPr lang="en-GB" sz="1400" dirty="0">
                <a:latin typeface="+mj-lt"/>
                <a:cs typeface="Arial" panose="020B0604020202020204" pitchFamily="34" charset="0"/>
              </a:rPr>
              <a:t>you stay out of the line of fire. </a:t>
            </a:r>
            <a:endParaRPr lang="en-US" sz="1400" dirty="0">
              <a:latin typeface="+mj-lt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  <a:cs typeface="Arial" panose="020B0604020202020204" pitchFamily="34" charset="0"/>
              </a:rPr>
              <a:t>Always keep a safe distance from the load with a potential to drop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90600" y="5181600"/>
            <a:ext cx="3699155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alt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out of the line of fire</a:t>
            </a:r>
            <a:endParaRPr lang="en-GB" altLang="en-US" sz="18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9795" y="3682558"/>
            <a:ext cx="3076901" cy="268173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4" name="Freeform 132"/>
          <p:cNvSpPr>
            <a:spLocks/>
          </p:cNvSpPr>
          <p:nvPr/>
        </p:nvSpPr>
        <p:spPr bwMode="auto">
          <a:xfrm>
            <a:off x="6139771" y="5063497"/>
            <a:ext cx="467781" cy="446270"/>
          </a:xfrm>
          <a:custGeom>
            <a:avLst/>
            <a:gdLst>
              <a:gd name="T0" fmla="*/ 0 w 1336"/>
              <a:gd name="T1" fmla="*/ 2147483646 h 888"/>
              <a:gd name="T2" fmla="*/ 2147483646 w 1336"/>
              <a:gd name="T3" fmla="*/ 2147483646 h 888"/>
              <a:gd name="T4" fmla="*/ 2147483646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9700">
            <a:solidFill>
              <a:srgbClr val="00FF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7705192" y="4800600"/>
            <a:ext cx="981608" cy="15273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4BFF9C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5914017" y="6350913"/>
            <a:ext cx="3149297" cy="430887"/>
          </a:xfrm>
          <a:prstGeom prst="rect">
            <a:avLst/>
          </a:prstGeom>
          <a:solidFill>
            <a:srgbClr val="008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Choke hose vertically secured. </a:t>
            </a:r>
          </a:p>
          <a:p>
            <a:pPr algn="ctr">
              <a:spcBef>
                <a:spcPct val="0"/>
              </a:spcBef>
              <a:defRPr/>
            </a:pPr>
            <a:r>
              <a:rPr lang="en-GB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distance maintained.</a:t>
            </a:r>
            <a:endParaRPr lang="en-GB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7337842" y="5509767"/>
            <a:ext cx="367350" cy="818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4BFF9C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7635" y="770393"/>
            <a:ext cx="3079061" cy="278788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pSp>
        <p:nvGrpSpPr>
          <p:cNvPr id="3" name="Group 131"/>
          <p:cNvGrpSpPr>
            <a:grpSpLocks/>
          </p:cNvGrpSpPr>
          <p:nvPr/>
        </p:nvGrpSpPr>
        <p:grpSpPr bwMode="auto">
          <a:xfrm>
            <a:off x="6271002" y="2003064"/>
            <a:ext cx="336550" cy="544512"/>
            <a:chOff x="3504" y="544"/>
            <a:chExt cx="2287" cy="1855"/>
          </a:xfrm>
        </p:grpSpPr>
        <p:sp>
          <p:nvSpPr>
            <p:cNvPr id="18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943600" y="3124200"/>
            <a:ext cx="3088445" cy="415498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IP’s foot was below the choke line, when it  fell from 0.5m height from the flange.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8B89D-F213-4B22-83B0-682ADC9DB0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8686800" cy="40164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 23.04.16      LTI RIG 97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algn="just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algn="just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As a learning from this incident and to ensure continual improvement, all contract managers must review their HSE HEMP against the questions asked below:</a:t>
            </a:r>
          </a:p>
          <a:p>
            <a:pPr algn="just">
              <a:defRPr/>
            </a:pPr>
            <a:endParaRPr lang="en-US" sz="1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algn="just" eaLnBrk="1" hangingPunct="1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algn="just">
              <a:defRPr/>
            </a:pPr>
            <a:r>
              <a:rPr lang="en-US" sz="1600" b="1" dirty="0" smtClean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</a:p>
          <a:p>
            <a:pPr marL="342900" indent="-342900" algn="just">
              <a:defRPr/>
            </a:pPr>
            <a:endParaRPr lang="en-US" sz="200" b="1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sym typeface="Wingdings" pitchFamily="2" charset="2"/>
              </a:rPr>
              <a:t>Do you have an effective TBT with TRIC and JSP to cover all the hazards / risks and controls for the task?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sym typeface="Wingdings" pitchFamily="2" charset="2"/>
              </a:rPr>
              <a:t>Do your crew understand “Line of Fire” related risks?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sym typeface="Wingdings" pitchFamily="2" charset="2"/>
              </a:rPr>
              <a:t>Do you ensure your crew are not using the crane/fork lift to pull the load? 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sym typeface="Wingdings" pitchFamily="2" charset="2"/>
              </a:rPr>
              <a:t>Do you have an effective audit/assurance process to identify shortfalls in your risk management tool JSP/JSAs?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91763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0A55DBF-5D41-47D4-AE9F-5F031352FD03}"/>
</file>

<file path=customXml/itemProps2.xml><?xml version="1.0" encoding="utf-8"?>
<ds:datastoreItem xmlns:ds="http://schemas.openxmlformats.org/officeDocument/2006/customXml" ds:itemID="{45943377-44FA-49C2-8C0B-8ECE4C9A7155}"/>
</file>

<file path=customXml/itemProps3.xml><?xml version="1.0" encoding="utf-8"?>
<ds:datastoreItem xmlns:ds="http://schemas.openxmlformats.org/officeDocument/2006/customXml" ds:itemID="{7775626A-CAFD-4D76-AA46-37B3E89870AF}"/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353</Words>
  <Application>Microsoft Office PowerPoint</Application>
  <PresentationFormat>On-screen Show (4:3)</PresentationFormat>
  <Paragraphs>34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Slide 1</vt:lpstr>
      <vt:lpstr>Slide 2</vt:lpstr>
    </vt:vector>
  </TitlesOfParts>
  <Company>PDO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MU61323</cp:lastModifiedBy>
  <cp:revision>13</cp:revision>
  <dcterms:created xsi:type="dcterms:W3CDTF">2016-03-28T05:48:29Z</dcterms:created>
  <dcterms:modified xsi:type="dcterms:W3CDTF">2016-10-06T03:39:46Z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