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9" r:id="rId2"/>
    <p:sldId id="27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06/10/2016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extLst>
      <p:ext uri="{BB962C8B-B14F-4D97-AF65-F5344CB8AC3E}">
        <p14:creationId xmlns="" xmlns:p14="http://schemas.microsoft.com/office/powerpoint/2010/main" val="1175212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 xmlns:p14="http://schemas.microsoft.com/office/powerpoint/2010/main" val="905865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dirty="0"/>
          </a:p>
        </p:txBody>
      </p:sp>
      <p:sp>
        <p:nvSpPr>
          <p:cNvPr id="6" name="Rectangle 5"/>
          <p:cNvSpPr>
            <a:spLocks noGrp="1" noChangeArrowheads="1"/>
          </p:cNvSpPr>
          <p:nvPr>
            <p:ph type="ftr" sz="quarter" idx="11"/>
          </p:nvPr>
        </p:nvSpPr>
        <p:spPr/>
        <p:txBody>
          <a:bodyPr/>
          <a:lstStyle>
            <a:lvl1pPr>
              <a:defRPr/>
            </a:lvl1pPr>
          </a:lstStyle>
          <a:p>
            <a:endParaRPr lang="en-US" dirty="0"/>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dirty="0" smtClean="0"/>
              <a:t>Click icon to add table</a:t>
            </a:r>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06/10/2016</a:t>
            </a:fld>
            <a:endParaRPr lang="en-US" dirty="0"/>
          </a:p>
        </p:txBody>
      </p:sp>
      <p:sp>
        <p:nvSpPr>
          <p:cNvPr id="5" name="Rectangle 5"/>
          <p:cNvSpPr>
            <a:spLocks noGrp="1" noChangeArrowheads="1"/>
          </p:cNvSpPr>
          <p:nvPr>
            <p:ph type="ftr" sz="quarter" idx="11"/>
          </p:nvPr>
        </p:nvSpPr>
        <p:spPr/>
        <p:txBody>
          <a:bodyPr/>
          <a:lstStyle>
            <a:lvl1pPr>
              <a:defRPr/>
            </a:lvl1pPr>
          </a:lstStyle>
          <a:p>
            <a:endParaRPr lang="en-US" dirty="0"/>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06/10/2016</a:t>
            </a:fld>
            <a:endParaRPr lang="en-US" dirty="0"/>
          </a:p>
        </p:txBody>
      </p:sp>
      <p:sp>
        <p:nvSpPr>
          <p:cNvPr id="7" name="Rectangle 6"/>
          <p:cNvSpPr>
            <a:spLocks noGrp="1" noChangeArrowheads="1"/>
          </p:cNvSpPr>
          <p:nvPr>
            <p:ph type="ftr" sz="quarter" idx="11"/>
          </p:nvPr>
        </p:nvSpPr>
        <p:spPr/>
        <p:txBody>
          <a:bodyPr/>
          <a:lstStyle>
            <a:lvl1pPr>
              <a:defRPr/>
            </a:lvl1pPr>
          </a:lstStyle>
          <a:p>
            <a:endParaRPr lang="en-US" dirty="0"/>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06/10/2016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dirty="0"/>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06/10/2016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dirty="0"/>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610838" y="1219200"/>
            <a:ext cx="2380761" cy="2370743"/>
          </a:xfrm>
          <a:prstGeom prst="rect">
            <a:avLst/>
          </a:prstGeom>
          <a:ln>
            <a:noFill/>
          </a:ln>
          <a:effectLst>
            <a:outerShdw blurRad="190500" algn="tl" rotWithShape="0">
              <a:srgbClr val="000000">
                <a:alpha val="70000"/>
              </a:srgbClr>
            </a:outerShdw>
          </a:effectLst>
        </p:spPr>
      </p:pic>
      <p:sp>
        <p:nvSpPr>
          <p:cNvPr id="14339" name="Text Box 2"/>
          <p:cNvSpPr txBox="1">
            <a:spLocks noChangeArrowheads="1"/>
          </p:cNvSpPr>
          <p:nvPr/>
        </p:nvSpPr>
        <p:spPr bwMode="auto">
          <a:xfrm>
            <a:off x="152399" y="838200"/>
            <a:ext cx="6274289" cy="4154984"/>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ea typeface="Tahoma" pitchFamily="34" charset="0"/>
                <a:cs typeface="Tahoma" pitchFamily="34" charset="0"/>
              </a:rPr>
              <a:t>Date:</a:t>
            </a:r>
            <a:r>
              <a:rPr lang="en-US" sz="1600" b="1" dirty="0">
                <a:solidFill>
                  <a:srgbClr val="333399"/>
                </a:solidFill>
                <a:latin typeface="Tahoma" pitchFamily="34" charset="0"/>
                <a:ea typeface="Tahoma" pitchFamily="34" charset="0"/>
                <a:cs typeface="Tahoma" pitchFamily="34" charset="0"/>
              </a:rPr>
              <a:t>  </a:t>
            </a:r>
            <a:r>
              <a:rPr lang="en-US" sz="1600" b="1" dirty="0" smtClean="0">
                <a:solidFill>
                  <a:srgbClr val="333399"/>
                </a:solidFill>
                <a:latin typeface="Tahoma" pitchFamily="34" charset="0"/>
                <a:ea typeface="Tahoma" pitchFamily="34" charset="0"/>
                <a:cs typeface="Tahoma" pitchFamily="34" charset="0"/>
              </a:rPr>
              <a:t>01.05.16      LTI Fahud</a:t>
            </a:r>
            <a:endParaRPr lang="en-US" sz="1600" b="1" dirty="0">
              <a:solidFill>
                <a:srgbClr val="333399"/>
              </a:solidFill>
              <a:latin typeface="Tahoma" pitchFamily="34" charset="0"/>
              <a:ea typeface="Tahoma" pitchFamily="34" charset="0"/>
              <a:cs typeface="Tahoma" pitchFamily="34" charset="0"/>
            </a:endParaRPr>
          </a:p>
          <a:p>
            <a:pPr marL="114300" indent="-114300" algn="just">
              <a:defRPr/>
            </a:pPr>
            <a:endParaRPr lang="en-US" sz="1600" b="1" dirty="0">
              <a:solidFill>
                <a:srgbClr val="FF0000"/>
              </a:solidFill>
              <a:latin typeface="Tahoma" pitchFamily="34" charset="0"/>
              <a:ea typeface="Tahoma" pitchFamily="34" charset="0"/>
              <a:cs typeface="Tahoma" pitchFamily="34" charset="0"/>
            </a:endParaRPr>
          </a:p>
          <a:p>
            <a:pPr marL="114300" indent="-114300" algn="just">
              <a:defRPr/>
            </a:pPr>
            <a:r>
              <a:rPr lang="en-US" sz="1600" b="1" dirty="0">
                <a:solidFill>
                  <a:srgbClr val="FF0000"/>
                </a:solidFill>
                <a:latin typeface="Tahoma" pitchFamily="34" charset="0"/>
                <a:ea typeface="Tahoma" pitchFamily="34" charset="0"/>
                <a:cs typeface="Tahoma" pitchFamily="34" charset="0"/>
              </a:rPr>
              <a:t>What happened?</a:t>
            </a:r>
            <a:endParaRPr lang="en-US" sz="1600" dirty="0">
              <a:solidFill>
                <a:srgbClr val="FF0000"/>
              </a:solidFill>
              <a:latin typeface="Tahoma" pitchFamily="34" charset="0"/>
              <a:ea typeface="Tahoma" pitchFamily="34" charset="0"/>
              <a:cs typeface="Tahoma" pitchFamily="34" charset="0"/>
            </a:endParaRPr>
          </a:p>
          <a:p>
            <a:pPr algn="just">
              <a:spcBef>
                <a:spcPct val="50000"/>
              </a:spcBef>
              <a:defRPr/>
            </a:pPr>
            <a:r>
              <a:rPr lang="en-US" sz="1400" dirty="0" smtClean="0">
                <a:latin typeface="+mj-lt"/>
                <a:cs typeface="Calibri" pitchFamily="34" charset="0"/>
              </a:rPr>
              <a:t>During Hoist Rig down and in the process of removing driller console shade, the Driller attached the forklift boom hook to the shade post and then signaled to Forklift operator to lift the shade. Once the post came out from its base, the shade tilted and came in contact with Driller, resulting in him losing his balance and falling from a height of 3.5 meters to the ground. The crew immediately went to his aid and administered First aid. Thereafter, he was transported to PDO Fahud clinic.</a:t>
            </a:r>
          </a:p>
          <a:p>
            <a:pPr marL="342900" indent="-342900" eaLnBrk="1" hangingPunct="1">
              <a:defRPr/>
            </a:pPr>
            <a:endParaRPr lang="en-US" sz="1200" dirty="0">
              <a:solidFill>
                <a:srgbClr val="000000"/>
              </a:solidFill>
              <a:latin typeface="+mj-lt"/>
            </a:endParaRPr>
          </a:p>
          <a:p>
            <a:pPr marL="342900" indent="-342900" eaLnBrk="1" hangingPunct="1">
              <a:defRPr/>
            </a:pPr>
            <a:endParaRPr lang="en-US" sz="1200" dirty="0">
              <a:solidFill>
                <a:srgbClr val="000000"/>
              </a:solidFill>
              <a:latin typeface="+mj-lt"/>
            </a:endParaRPr>
          </a:p>
          <a:p>
            <a:pPr marL="114300" indent="-114300" algn="just">
              <a:defRPr/>
            </a:pPr>
            <a:r>
              <a:rPr lang="en-US" sz="1400" b="1" dirty="0" smtClean="0">
                <a:solidFill>
                  <a:srgbClr val="333399"/>
                </a:solidFill>
                <a:latin typeface="Tahoma" pitchFamily="34" charset="0"/>
                <a:ea typeface="Tahoma" pitchFamily="34" charset="0"/>
                <a:cs typeface="Tahoma" pitchFamily="34" charset="0"/>
              </a:rPr>
              <a:t>Your </a:t>
            </a:r>
            <a:r>
              <a:rPr lang="en-US" sz="1400" b="1" dirty="0">
                <a:solidFill>
                  <a:srgbClr val="333399"/>
                </a:solidFill>
                <a:latin typeface="Tahoma" pitchFamily="34" charset="0"/>
                <a:ea typeface="Tahoma" pitchFamily="34" charset="0"/>
                <a:cs typeface="Tahoma" pitchFamily="34" charset="0"/>
              </a:rPr>
              <a:t>learning from this incident..</a:t>
            </a:r>
          </a:p>
          <a:p>
            <a:pPr marL="114300" indent="-114300" algn="just">
              <a:defRPr/>
            </a:pPr>
            <a:endParaRPr lang="en-US" sz="1200" dirty="0">
              <a:solidFill>
                <a:srgbClr val="000000"/>
              </a:solidFill>
              <a:latin typeface="+mj-lt"/>
            </a:endParaRPr>
          </a:p>
          <a:p>
            <a:pPr marL="171450" indent="-171450">
              <a:buFont typeface="Arial" panose="020B0604020202020204" pitchFamily="34" charset="0"/>
              <a:buChar char="•"/>
              <a:defRPr/>
            </a:pPr>
            <a:r>
              <a:rPr lang="en-US" sz="1500" dirty="0">
                <a:latin typeface="+mj-lt"/>
                <a:cs typeface="Calibri" pitchFamily="34" charset="0"/>
              </a:rPr>
              <a:t>Always use fall protection </a:t>
            </a:r>
            <a:r>
              <a:rPr lang="en-US" sz="1500" dirty="0" smtClean="0">
                <a:latin typeface="+mj-lt"/>
                <a:cs typeface="Calibri" pitchFamily="34" charset="0"/>
              </a:rPr>
              <a:t>equipment </a:t>
            </a:r>
            <a:r>
              <a:rPr lang="en-US" sz="1500" dirty="0">
                <a:latin typeface="+mj-lt"/>
                <a:cs typeface="Calibri" pitchFamily="34" charset="0"/>
              </a:rPr>
              <a:t>while working at </a:t>
            </a:r>
            <a:r>
              <a:rPr lang="en-US" sz="1500" dirty="0" smtClean="0">
                <a:latin typeface="+mj-lt"/>
                <a:cs typeface="Calibri" pitchFamily="34" charset="0"/>
              </a:rPr>
              <a:t>height.</a:t>
            </a:r>
          </a:p>
          <a:p>
            <a:pPr marL="171450" indent="-171450">
              <a:buFont typeface="Arial" panose="020B0604020202020204" pitchFamily="34" charset="0"/>
              <a:buChar char="•"/>
              <a:defRPr/>
            </a:pPr>
            <a:r>
              <a:rPr lang="en-US" sz="1500" dirty="0">
                <a:latin typeface="+mj-lt"/>
                <a:cs typeface="Calibri" pitchFamily="34" charset="0"/>
              </a:rPr>
              <a:t>Plan your jobs to </a:t>
            </a:r>
            <a:r>
              <a:rPr lang="en-US" sz="1500" dirty="0" smtClean="0">
                <a:latin typeface="+mj-lt"/>
                <a:cs typeface="Calibri" pitchFamily="34" charset="0"/>
              </a:rPr>
              <a:t>minimize hazards and risks.</a:t>
            </a:r>
          </a:p>
          <a:p>
            <a:pPr marL="171450" indent="-171450">
              <a:buFont typeface="Arial" panose="020B0604020202020204" pitchFamily="34" charset="0"/>
              <a:buChar char="•"/>
              <a:defRPr/>
            </a:pPr>
            <a:r>
              <a:rPr lang="en-US" sz="1500" dirty="0" smtClean="0">
                <a:latin typeface="+mj-lt"/>
                <a:cs typeface="Calibri" pitchFamily="34" charset="0"/>
              </a:rPr>
              <a:t>Ensure home made tools/equipment are not used on site.</a:t>
            </a:r>
            <a:endParaRPr lang="en-US" sz="1500" dirty="0">
              <a:latin typeface="+mj-lt"/>
              <a:cs typeface="Calibri" pitchFamily="34" charset="0"/>
            </a:endParaRPr>
          </a:p>
          <a:p>
            <a:pPr marL="171450" indent="-171450">
              <a:buFont typeface="Arial" panose="020B0604020202020204" pitchFamily="34" charset="0"/>
              <a:buChar char="•"/>
              <a:defRPr/>
            </a:pPr>
            <a:r>
              <a:rPr lang="en-US" sz="1500" dirty="0" smtClean="0">
                <a:latin typeface="+mj-lt"/>
                <a:cs typeface="Calibri" pitchFamily="34" charset="0"/>
              </a:rPr>
              <a:t>Supervisors </a:t>
            </a:r>
            <a:r>
              <a:rPr lang="en-US" sz="1500" dirty="0">
                <a:latin typeface="+mj-lt"/>
                <a:cs typeface="Calibri" pitchFamily="34" charset="0"/>
              </a:rPr>
              <a:t>to </a:t>
            </a:r>
            <a:r>
              <a:rPr lang="en-US" sz="1500" dirty="0" smtClean="0">
                <a:latin typeface="+mj-lt"/>
                <a:cs typeface="Calibri" pitchFamily="34" charset="0"/>
              </a:rPr>
              <a:t>always supervise </a:t>
            </a:r>
            <a:r>
              <a:rPr lang="en-US" sz="1500" dirty="0" smtClean="0">
                <a:latin typeface="+mj-lt"/>
                <a:cs typeface="Calibri" pitchFamily="34" charset="0"/>
              </a:rPr>
              <a:t>their </a:t>
            </a:r>
            <a:r>
              <a:rPr lang="en-US" sz="1500" dirty="0" smtClean="0">
                <a:latin typeface="+mj-lt"/>
                <a:cs typeface="Calibri" pitchFamily="34" charset="0"/>
              </a:rPr>
              <a:t>crew members. </a:t>
            </a:r>
          </a:p>
          <a:p>
            <a:pPr marL="171450" indent="-171450">
              <a:buFont typeface="Arial" panose="020B0604020202020204" pitchFamily="34" charset="0"/>
              <a:buChar char="•"/>
              <a:defRPr/>
            </a:pPr>
            <a:r>
              <a:rPr lang="en-US" sz="1500" dirty="0" smtClean="0">
                <a:latin typeface="+mj-lt"/>
                <a:cs typeface="Calibri" pitchFamily="34" charset="0"/>
              </a:rPr>
              <a:t>Intervene if you see unsafe acts or conditions.</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685800" y="5181600"/>
            <a:ext cx="5181600" cy="338554"/>
          </a:xfrm>
          <a:prstGeom prst="rect">
            <a:avLst/>
          </a:prstGeom>
          <a:solidFill>
            <a:srgbClr val="002060"/>
          </a:solidFill>
          <a:ln>
            <a:noFill/>
          </a:ln>
        </p:spPr>
        <p:txBody>
          <a:bodyPr wrap="square">
            <a:spAutoFit/>
          </a:bodyPr>
          <a:lstStyle/>
          <a:p>
            <a:pPr algn="ctr"/>
            <a:r>
              <a:rPr lang="en-US" altLang="en-US" sz="1600" b="1" dirty="0" smtClean="0">
                <a:solidFill>
                  <a:srgbClr val="FFFF00"/>
                </a:solidFill>
                <a:latin typeface="Tahoma" panose="020B0604030504040204" pitchFamily="34" charset="0"/>
              </a:rPr>
              <a:t>Do not work at height without fall protection</a:t>
            </a:r>
            <a:endParaRPr lang="en-US" altLang="en-US" sz="1600" b="1" dirty="0">
              <a:solidFill>
                <a:srgbClr val="FFFF00"/>
              </a:solidFill>
              <a:latin typeface="Tahoma" panose="020B060403050404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0" y="17573"/>
            <a:ext cx="9143999" cy="646113"/>
          </a:xfrm>
          <a:prstGeom prst="rect">
            <a:avLst/>
          </a:prstGeom>
          <a:solidFill>
            <a:srgbClr val="00B050"/>
          </a:solidFill>
          <a:ln w="9525">
            <a:noFill/>
            <a:miter lim="800000"/>
            <a:headEnd/>
            <a:tailEnd/>
          </a:ln>
        </p:spPr>
        <p:txBody>
          <a:bodyPr wrap="square">
            <a:spAutoFit/>
          </a:bodyPr>
          <a:lstStyle/>
          <a:p>
            <a:pPr algn="ctr">
              <a:spcAft>
                <a:spcPts val="1200"/>
              </a:spcAft>
              <a:defRPr/>
            </a:pPr>
            <a:r>
              <a:rPr lang="en-GB" sz="3600" b="1" dirty="0">
                <a:latin typeface="+mj-lt"/>
              </a:rPr>
              <a:t>PDO Second Alert</a:t>
            </a:r>
          </a:p>
        </p:txBody>
      </p:sp>
      <p:grpSp>
        <p:nvGrpSpPr>
          <p:cNvPr id="2" name="Group 131"/>
          <p:cNvGrpSpPr>
            <a:grpSpLocks/>
          </p:cNvGrpSpPr>
          <p:nvPr/>
        </p:nvGrpSpPr>
        <p:grpSpPr bwMode="auto">
          <a:xfrm>
            <a:off x="8623300" y="3124200"/>
            <a:ext cx="292100" cy="381000"/>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
        <p:nvSpPr>
          <p:cNvPr id="26634" name="Freeform 132"/>
          <p:cNvSpPr>
            <a:spLocks/>
          </p:cNvSpPr>
          <p:nvPr/>
        </p:nvSpPr>
        <p:spPr bwMode="auto">
          <a:xfrm>
            <a:off x="8534400" y="5334000"/>
            <a:ext cx="381000" cy="3048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pic>
        <p:nvPicPr>
          <p:cNvPr id="18" name="Picture 26" descr="working at height (PDO)"/>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6629400" y="3733800"/>
            <a:ext cx="2362200" cy="1981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0" y="0"/>
            <a:ext cx="9144376" cy="1320800"/>
            <a:chOff x="9" y="-256"/>
            <a:chExt cx="6240" cy="736"/>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9" y="-256"/>
              <a:ext cx="6240" cy="407"/>
            </a:xfrm>
            <a:prstGeom prst="rect">
              <a:avLst/>
            </a:prstGeom>
            <a:solidFill>
              <a:srgbClr val="00B050"/>
            </a:solidFill>
            <a:ln w="9525">
              <a:noFill/>
              <a:miter lim="800000"/>
              <a:headEnd/>
              <a:tailEnd/>
            </a:ln>
          </p:spPr>
          <p:txBody>
            <a:bodyPr wrap="square">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10" name="Text Box 2"/>
          <p:cNvSpPr txBox="1">
            <a:spLocks noChangeArrowheads="1"/>
          </p:cNvSpPr>
          <p:nvPr/>
        </p:nvSpPr>
        <p:spPr bwMode="auto">
          <a:xfrm>
            <a:off x="228600" y="1066800"/>
            <a:ext cx="8667750" cy="3801041"/>
          </a:xfrm>
          <a:prstGeom prst="rect">
            <a:avLst/>
          </a:prstGeom>
          <a:noFill/>
          <a:ln w="19050">
            <a:noFill/>
            <a:miter lim="800000"/>
            <a:headEnd/>
            <a:tailEnd/>
          </a:ln>
        </p:spPr>
        <p:txBody>
          <a:bodyPr wrap="square">
            <a:spAutoFit/>
          </a:bodyPr>
          <a:lstStyle/>
          <a:p>
            <a:pPr marL="114300" indent="-114300" algn="just">
              <a:defRPr/>
            </a:pPr>
            <a:r>
              <a:rPr lang="en-GB" sz="1400" b="1" dirty="0" smtClean="0">
                <a:solidFill>
                  <a:srgbClr val="333399"/>
                </a:solidFill>
                <a:latin typeface="Tahoma" pitchFamily="34" charset="0"/>
                <a:ea typeface="Tahoma" pitchFamily="34" charset="0"/>
                <a:cs typeface="Tahoma" pitchFamily="34" charset="0"/>
              </a:rPr>
              <a:t>Date:</a:t>
            </a:r>
            <a:r>
              <a:rPr lang="en-US" sz="1400" b="1" dirty="0" smtClean="0">
                <a:solidFill>
                  <a:srgbClr val="333399"/>
                </a:solidFill>
                <a:latin typeface="Tahoma" pitchFamily="34" charset="0"/>
                <a:ea typeface="Tahoma" pitchFamily="34" charset="0"/>
                <a:cs typeface="Tahoma" pitchFamily="34" charset="0"/>
              </a:rPr>
              <a:t>  01.05.16      LTI Fahud</a:t>
            </a:r>
          </a:p>
          <a:p>
            <a:pPr algn="just" eaLnBrk="1" hangingPunct="1">
              <a:spcBef>
                <a:spcPct val="50000"/>
              </a:spcBef>
              <a:defRPr/>
            </a:pPr>
            <a:endParaRPr lang="en-US" sz="600" dirty="0">
              <a:solidFill>
                <a:srgbClr val="000000"/>
              </a:solidFill>
              <a:latin typeface="Arial" charset="0"/>
            </a:endParaRPr>
          </a:p>
          <a:p>
            <a:pPr marL="173038" indent="-173038" algn="just" eaLnBrk="1" hangingPunct="1">
              <a:defRPr/>
            </a:pPr>
            <a:endParaRPr lang="en-US" sz="600" dirty="0">
              <a:solidFill>
                <a:srgbClr val="000000"/>
              </a:solidFill>
              <a:latin typeface="Arial" charset="0"/>
            </a:endParaRPr>
          </a:p>
          <a:p>
            <a:pPr algn="just">
              <a:defRPr/>
            </a:pPr>
            <a:r>
              <a:rPr lang="en-US" sz="1600" b="1" dirty="0" smtClean="0">
                <a:solidFill>
                  <a:srgbClr val="FF0000"/>
                </a:solidFill>
                <a:latin typeface="Tahoma" pitchFamily="34" charset="0"/>
              </a:rPr>
              <a:t>As a learning from this incident and to ensure continual improvement, all contract managers must review their HSE HEMP against the questions asked below:</a:t>
            </a:r>
          </a:p>
          <a:p>
            <a:pPr marL="342900" indent="-342900" algn="just" eaLnBrk="1" hangingPunct="1">
              <a:defRPr/>
            </a:pPr>
            <a:endParaRPr lang="en-US" sz="1600" b="1" dirty="0">
              <a:solidFill>
                <a:srgbClr val="FF0000"/>
              </a:solidFill>
              <a:latin typeface="Tahoma" pitchFamily="34" charset="0"/>
            </a:endParaRPr>
          </a:p>
          <a:p>
            <a:pPr marL="342900" indent="-342900" algn="just" eaLnBrk="1" hangingPunct="1">
              <a:defRPr/>
            </a:pPr>
            <a:r>
              <a:rPr lang="en-US" sz="1600" b="1" dirty="0">
                <a:solidFill>
                  <a:srgbClr val="0000FF"/>
                </a:solidFill>
                <a:latin typeface="Tahoma" pitchFamily="34" charset="0"/>
              </a:rPr>
              <a:t>Confirm the following</a:t>
            </a:r>
            <a:r>
              <a:rPr lang="en-US" sz="1600" b="1" dirty="0" smtClean="0">
                <a:solidFill>
                  <a:srgbClr val="0000FF"/>
                </a:solidFill>
                <a:latin typeface="Tahoma" pitchFamily="34" charset="0"/>
              </a:rPr>
              <a:t>:</a:t>
            </a:r>
          </a:p>
          <a:p>
            <a:pPr marL="342900" indent="-342900" algn="just" eaLnBrk="1" hangingPunct="1">
              <a:defRPr/>
            </a:pPr>
            <a:endParaRPr lang="en-US" sz="400" b="1" dirty="0" smtClean="0">
              <a:solidFill>
                <a:srgbClr val="0000FF"/>
              </a:solidFill>
              <a:latin typeface="Tahoma" pitchFamily="34" charset="0"/>
            </a:endParaRPr>
          </a:p>
          <a:p>
            <a:pPr marL="342900" indent="-342900" algn="just">
              <a:lnSpc>
                <a:spcPct val="150000"/>
              </a:lnSpc>
              <a:buFont typeface="+mj-lt"/>
              <a:buAutoNum type="arabicPeriod"/>
              <a:defRPr/>
            </a:pPr>
            <a:r>
              <a:rPr lang="en-US" sz="1600" dirty="0" smtClean="0">
                <a:solidFill>
                  <a:srgbClr val="0000FF"/>
                </a:solidFill>
              </a:rPr>
              <a:t>Do management check for home made tools during their site visits?</a:t>
            </a:r>
          </a:p>
          <a:p>
            <a:pPr marL="342900" indent="-342900" algn="just">
              <a:lnSpc>
                <a:spcPct val="150000"/>
              </a:lnSpc>
              <a:buFont typeface="+mj-lt"/>
              <a:buAutoNum type="arabicPeriod"/>
              <a:defRPr/>
            </a:pPr>
            <a:r>
              <a:rPr lang="en-US" sz="1600" dirty="0" smtClean="0">
                <a:solidFill>
                  <a:srgbClr val="0000FF"/>
                </a:solidFill>
              </a:rPr>
              <a:t>Do </a:t>
            </a:r>
            <a:r>
              <a:rPr lang="en-US" sz="1600" dirty="0" smtClean="0">
                <a:solidFill>
                  <a:srgbClr val="0000FF"/>
                </a:solidFill>
              </a:rPr>
              <a:t>you ensure all the learning from incidents are used to update your procedure?</a:t>
            </a:r>
          </a:p>
          <a:p>
            <a:pPr marL="342900" indent="-342900" algn="just">
              <a:lnSpc>
                <a:spcPct val="150000"/>
              </a:lnSpc>
              <a:buFont typeface="+mj-lt"/>
              <a:buAutoNum type="arabicPeriod"/>
              <a:defRPr/>
            </a:pPr>
            <a:r>
              <a:rPr lang="en-US" sz="1600" dirty="0" smtClean="0">
                <a:solidFill>
                  <a:srgbClr val="0000FF"/>
                </a:solidFill>
              </a:rPr>
              <a:t>Do you have working at height procedure?</a:t>
            </a:r>
          </a:p>
          <a:p>
            <a:pPr marL="342900" indent="-342900" algn="just">
              <a:lnSpc>
                <a:spcPct val="150000"/>
              </a:lnSpc>
              <a:buFont typeface="+mj-lt"/>
              <a:buAutoNum type="arabicPeriod"/>
              <a:defRPr/>
            </a:pPr>
            <a:r>
              <a:rPr lang="en-US" sz="1600" dirty="0" smtClean="0">
                <a:solidFill>
                  <a:srgbClr val="0000FF"/>
                </a:solidFill>
              </a:rPr>
              <a:t>Are your personnel aware that they should use fall protection when working near unprotected edges?</a:t>
            </a:r>
            <a:endParaRPr lang="en-US" sz="1600" dirty="0" smtClean="0">
              <a:solidFill>
                <a:srgbClr val="0000FF"/>
              </a:solidFill>
              <a:sym typeface="Wingdings" pitchFamily="2" charset="2"/>
            </a:endParaRPr>
          </a:p>
          <a:p>
            <a:pPr marL="342900" indent="-342900" algn="just">
              <a:lnSpc>
                <a:spcPct val="150000"/>
              </a:lnSpc>
              <a:buFont typeface="+mj-lt"/>
              <a:buAutoNum type="arabicPeriod"/>
              <a:defRPr/>
            </a:pPr>
            <a:r>
              <a:rPr lang="en-US" sz="1600" dirty="0" smtClean="0">
                <a:solidFill>
                  <a:srgbClr val="0000FF"/>
                </a:solidFill>
                <a:sym typeface="Wingdings" pitchFamily="2" charset="2"/>
              </a:rPr>
              <a:t>Do you formally check compliance </a:t>
            </a:r>
            <a:r>
              <a:rPr lang="en-US" sz="1600" dirty="0" smtClean="0">
                <a:solidFill>
                  <a:srgbClr val="0000FF"/>
                </a:solidFill>
                <a:sym typeface="Wingdings" pitchFamily="2" charset="2"/>
              </a:rPr>
              <a:t>with </a:t>
            </a:r>
            <a:r>
              <a:rPr lang="en-US" sz="1600" dirty="0" smtClean="0">
                <a:solidFill>
                  <a:srgbClr val="0000FF"/>
                </a:solidFill>
                <a:sym typeface="Wingdings" pitchFamily="2" charset="2"/>
              </a:rPr>
              <a:t>the management of change procedure? </a:t>
            </a:r>
            <a:endParaRPr lang="en-US" sz="1400" dirty="0">
              <a:solidFill>
                <a:srgbClr val="0000FF"/>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91764</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49F80F1-C67E-41D1-A283-90BA4744120D}"/>
</file>

<file path=customXml/itemProps2.xml><?xml version="1.0" encoding="utf-8"?>
<ds:datastoreItem xmlns:ds="http://schemas.openxmlformats.org/officeDocument/2006/customXml" ds:itemID="{27FF3158-CF79-4F1A-B282-1562DDE935F9}"/>
</file>

<file path=customXml/itemProps3.xml><?xml version="1.0" encoding="utf-8"?>
<ds:datastoreItem xmlns:ds="http://schemas.openxmlformats.org/officeDocument/2006/customXml" ds:itemID="{0C49A997-1253-4862-BB80-A1913E2A6E1E}"/>
</file>

<file path=docProps/app.xml><?xml version="1.0" encoding="utf-8"?>
<Properties xmlns="http://schemas.openxmlformats.org/officeDocument/2006/extended-properties" xmlns:vt="http://schemas.openxmlformats.org/officeDocument/2006/docPropsVTypes">
  <TotalTime>312</TotalTime>
  <Words>331</Words>
  <Application>Microsoft Office PowerPoint</Application>
  <PresentationFormat>On-screen Show (4:3)</PresentationFormat>
  <Paragraphs>33</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17</cp:revision>
  <dcterms:created xsi:type="dcterms:W3CDTF">2016-03-28T05:48:29Z</dcterms:created>
  <dcterms:modified xsi:type="dcterms:W3CDTF">2016-10-06T03:36:15Z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